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60" r:id="rId5"/>
    <p:sldId id="261" r:id="rId6"/>
    <p:sldId id="265" r:id="rId7"/>
    <p:sldId id="262" r:id="rId8"/>
    <p:sldId id="263" r:id="rId9"/>
    <p:sldId id="264" r:id="rId10"/>
    <p:sldId id="266" r:id="rId11"/>
    <p:sldId id="259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ADF18-2592-44D2-B67D-FD9686388B25}" type="datetimeFigureOut">
              <a:rPr lang="ru-RU"/>
              <a:pPr>
                <a:defRPr/>
              </a:pPr>
              <a:t>30.11.2010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DB152-CA00-469B-85B1-BA3790B80D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51036-EF90-4E58-854F-931A72CC374D}" type="datetimeFigureOut">
              <a:rPr lang="ru-RU"/>
              <a:pPr>
                <a:defRPr/>
              </a:pPr>
              <a:t>30.11.2010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CAFF9-075A-4419-A483-B3B17C4FBF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DC1E8-0FD5-400B-B782-FBE620F46AFB}" type="datetimeFigureOut">
              <a:rPr lang="ru-RU"/>
              <a:pPr>
                <a:defRPr/>
              </a:pPr>
              <a:t>30.11.2010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09D89-4AFB-4B5D-A63F-EF8B5E8E51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A519A-D165-458B-8DFC-B491A44B6725}" type="datetimeFigureOut">
              <a:rPr lang="ru-RU"/>
              <a:pPr>
                <a:defRPr/>
              </a:pPr>
              <a:t>30.11.2010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8CCCE-796D-45D0-A67E-F9B94D6BC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FA5E2-CC15-441F-834B-82F7084BA905}" type="datetimeFigureOut">
              <a:rPr lang="ru-RU"/>
              <a:pPr>
                <a:defRPr/>
              </a:pPr>
              <a:t>30.11.2010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B6F2A-DB8D-41BD-A12E-B5F687286E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765E7-F7E7-452F-8EFB-BF92B86B7836}" type="datetimeFigureOut">
              <a:rPr lang="ru-RU"/>
              <a:pPr>
                <a:defRPr/>
              </a:pPr>
              <a:t>30.11.2010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D291B-C131-4078-984D-1A81ED5071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BC85-D3C7-4A59-9830-05847ED9F5A3}" type="datetimeFigureOut">
              <a:rPr lang="ru-RU"/>
              <a:pPr>
                <a:defRPr/>
              </a:pPr>
              <a:t>30.11.2010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73C6A-6926-43E1-8898-960F5A454B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889BA-0F98-403F-89E9-B09F2F62D87D}" type="datetimeFigureOut">
              <a:rPr lang="ru-RU"/>
              <a:pPr>
                <a:defRPr/>
              </a:pPr>
              <a:t>30.11.2010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32EB3-C4A8-44D1-BA94-D14703F24F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A65E2-278D-4D1C-A91F-B09E354A8ADE}" type="datetimeFigureOut">
              <a:rPr lang="ru-RU"/>
              <a:pPr>
                <a:defRPr/>
              </a:pPr>
              <a:t>30.11.2010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162AD-DE5D-4892-B43D-54DD8AC8D9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90867-E4BF-49B1-B583-E00E372CDD14}" type="datetimeFigureOut">
              <a:rPr lang="ru-RU"/>
              <a:pPr>
                <a:defRPr/>
              </a:pPr>
              <a:t>30.11.2010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DDC4D-4C66-4FEC-ABC6-2640C115D9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3DD3C-E0EC-4DD3-B408-B7A19ABB312D}" type="datetimeFigureOut">
              <a:rPr lang="ru-RU"/>
              <a:pPr>
                <a:defRPr/>
              </a:pPr>
              <a:t>30.11.2010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E471D-9EE5-4F7A-B3D2-FED5DBE16D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68997B5-A0CD-48BF-85BF-66B0F6CDEF2D}" type="datetimeFigureOut">
              <a:rPr lang="ru-RU"/>
              <a:pPr>
                <a:defRPr/>
              </a:pPr>
              <a:t>30.11.2010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A969DB4-A6F6-453F-A7DC-354EC1E75E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07" r:id="rId2"/>
    <p:sldLayoutId id="2147483816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7" r:id="rId9"/>
    <p:sldLayoutId id="2147483813" r:id="rId10"/>
    <p:sldLayoutId id="214748381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Химия и живой организм</a:t>
            </a:r>
            <a:endParaRPr lang="ru-RU" dirty="0"/>
          </a:p>
        </p:txBody>
      </p:sp>
      <p:sp>
        <p:nvSpPr>
          <p:cNvPr id="512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429125"/>
            <a:ext cx="7854950" cy="552450"/>
          </a:xfrm>
        </p:spPr>
        <p:txBody>
          <a:bodyPr/>
          <a:lstStyle/>
          <a:p>
            <a:pPr marR="0"/>
            <a:r>
              <a:rPr lang="ru-RU" sz="3200" smtClean="0"/>
              <a:t>Интегрированный урок химии и биологии в 9 классе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1433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429125"/>
            <a:ext cx="7854950" cy="552450"/>
          </a:xfrm>
        </p:spPr>
        <p:txBody>
          <a:bodyPr/>
          <a:lstStyle/>
          <a:p>
            <a:pPr marR="0"/>
            <a:r>
              <a:rPr lang="ru-RU" sz="3200" smtClean="0"/>
              <a:t>Интегрированный урок химии и биологии в 9 классе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/>
              <a:t>Цель урока:</a:t>
            </a: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i="1" smtClean="0"/>
          </a:p>
          <a:p>
            <a:endParaRPr lang="ru-RU" i="1" smtClean="0"/>
          </a:p>
          <a:p>
            <a:endParaRPr lang="ru-RU" i="1" smtClean="0"/>
          </a:p>
          <a:p>
            <a:r>
              <a:rPr lang="ru-RU" sz="3600" i="1" smtClean="0"/>
              <a:t>Выяснить значение  химических элементов в  организме человека</a:t>
            </a:r>
            <a:r>
              <a:rPr lang="ru-RU" sz="4000" i="1" smtClean="0"/>
              <a:t>.</a:t>
            </a:r>
          </a:p>
          <a:p>
            <a:pPr>
              <a:buFont typeface="Wingdings 2" pitchFamily="18" charset="2"/>
              <a:buNone/>
            </a:pPr>
            <a:endParaRPr lang="ru-RU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/>
              <a:t>План работы: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ru-RU" i="1" smtClean="0"/>
              <a:t>Исследовательская работа с информационными листами (заполнение таблиц, выступление группы, тест «Роль микроэлементов в жизни человека»).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i="1" smtClean="0"/>
              <a:t>Исследовательская работа  «Содержание микроэлементов в веществах, которые окружают нас в повседневной жизни» (исследование веществ, выполнение задания «на приеме у врача», выступление группы).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i="1" smtClean="0"/>
              <a:t>Выпуск листков здоровья.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/>
              <a:t>1 этап – исследовательская работа с информационными листами:</a:t>
            </a: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i="1" smtClean="0"/>
              <a:t>1 группа- серебро, свинец;</a:t>
            </a:r>
          </a:p>
          <a:p>
            <a:pPr>
              <a:buFont typeface="Wingdings 2" pitchFamily="18" charset="2"/>
              <a:buNone/>
            </a:pPr>
            <a:r>
              <a:rPr lang="ru-RU" i="1" smtClean="0"/>
              <a:t>2 группа – селен, алюминий;</a:t>
            </a:r>
          </a:p>
          <a:p>
            <a:pPr>
              <a:buFont typeface="Wingdings 2" pitchFamily="18" charset="2"/>
              <a:buNone/>
            </a:pPr>
            <a:r>
              <a:rPr lang="ru-RU" i="1" smtClean="0"/>
              <a:t>3 группа – железо, цинк;</a:t>
            </a:r>
          </a:p>
          <a:p>
            <a:pPr>
              <a:buFont typeface="Wingdings 2" pitchFamily="18" charset="2"/>
              <a:buNone/>
            </a:pPr>
            <a:r>
              <a:rPr lang="ru-RU" i="1" smtClean="0"/>
              <a:t>4 группа – молибден, бериллий.</a:t>
            </a:r>
          </a:p>
          <a:p>
            <a:pPr>
              <a:buFont typeface="Wingdings 2" pitchFamily="18" charset="2"/>
              <a:buNone/>
            </a:pPr>
            <a:endParaRPr lang="ru-RU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/>
              <a:t>План выступления:</a:t>
            </a: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ru-RU" i="1" smtClean="0"/>
              <a:t>Химический элемент, характеристика  (положение в таблице ХЭ)</a:t>
            </a:r>
          </a:p>
          <a:p>
            <a:pPr>
              <a:buFont typeface="Arial" charset="0"/>
              <a:buChar char="•"/>
            </a:pPr>
            <a:r>
              <a:rPr lang="ru-RU" i="1" smtClean="0"/>
              <a:t>Роль в организме человека.</a:t>
            </a:r>
          </a:p>
          <a:p>
            <a:pPr>
              <a:buFont typeface="Arial" charset="0"/>
              <a:buChar char="•"/>
            </a:pPr>
            <a:r>
              <a:rPr lang="ru-RU" i="1" smtClean="0"/>
              <a:t>Источник поступления.</a:t>
            </a:r>
          </a:p>
          <a:p>
            <a:pPr>
              <a:buFont typeface="Arial" charset="0"/>
              <a:buChar char="•"/>
            </a:pPr>
            <a:r>
              <a:rPr lang="ru-RU" i="1" smtClean="0"/>
              <a:t>Распространенные соединения.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/>
              <a:t>Микроэлементы: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85938"/>
          <a:ext cx="8401080" cy="4721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0270"/>
                <a:gridCol w="2100270"/>
                <a:gridCol w="2100270"/>
                <a:gridCol w="2100270"/>
              </a:tblGrid>
              <a:tr h="2360618">
                <a:tc>
                  <a:txBody>
                    <a:bodyPr/>
                    <a:lstStyle/>
                    <a:p>
                      <a:pPr algn="ctr"/>
                      <a:r>
                        <a:rPr lang="en-US" sz="7200" dirty="0" smtClean="0"/>
                        <a:t>Ag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200" dirty="0" err="1" smtClean="0"/>
                        <a:t>Pb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200" dirty="0" smtClean="0"/>
                        <a:t>Se</a:t>
                      </a:r>
                      <a:endParaRPr lang="ru-RU" sz="7200" dirty="0" smtClean="0"/>
                    </a:p>
                    <a:p>
                      <a:pPr algn="ctr"/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200" dirty="0" smtClean="0"/>
                        <a:t>Al</a:t>
                      </a:r>
                      <a:endParaRPr lang="ru-RU" sz="7200" dirty="0" smtClean="0"/>
                    </a:p>
                    <a:p>
                      <a:pPr algn="ctr"/>
                      <a:endParaRPr lang="ru-RU" sz="7200" dirty="0"/>
                    </a:p>
                  </a:txBody>
                  <a:tcPr/>
                </a:tc>
              </a:tr>
              <a:tr h="23606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200" dirty="0" smtClean="0"/>
                        <a:t>Fe</a:t>
                      </a:r>
                      <a:endParaRPr lang="ru-RU" sz="7200" dirty="0" smtClean="0"/>
                    </a:p>
                    <a:p>
                      <a:pPr algn="ctr"/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200" dirty="0" smtClean="0"/>
                        <a:t>Zn</a:t>
                      </a:r>
                      <a:endParaRPr lang="ru-RU" sz="7200" dirty="0" smtClean="0"/>
                    </a:p>
                    <a:p>
                      <a:pPr algn="ctr"/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200" dirty="0" smtClean="0"/>
                        <a:t>Mo</a:t>
                      </a:r>
                      <a:endParaRPr lang="ru-RU" sz="7200" dirty="0" smtClean="0"/>
                    </a:p>
                    <a:p>
                      <a:pPr algn="ctr"/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200" dirty="0" smtClean="0"/>
                        <a:t>Be</a:t>
                      </a:r>
                      <a:endParaRPr lang="ru-RU" sz="7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/>
              <a:t>Тест «Верю – не верю».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375" y="2143125"/>
          <a:ext cx="3714776" cy="4142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8"/>
                <a:gridCol w="1857388"/>
              </a:tblGrid>
              <a:tr h="59180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 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8+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180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9+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180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3-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10-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180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11-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180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12+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180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13+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180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7-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14-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293" name="TextBox 4"/>
          <p:cNvSpPr txBox="1">
            <a:spLocks noChangeArrowheads="1"/>
          </p:cNvSpPr>
          <p:nvPr/>
        </p:nvSpPr>
        <p:spPr bwMode="auto">
          <a:xfrm>
            <a:off x="5357813" y="2071688"/>
            <a:ext cx="27860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«5» -  14 (+)</a:t>
            </a:r>
          </a:p>
          <a:p>
            <a:r>
              <a:rPr lang="ru-RU"/>
              <a:t>«4» -  13-11 (+)</a:t>
            </a:r>
          </a:p>
          <a:p>
            <a:r>
              <a:rPr lang="ru-RU"/>
              <a:t>«3» –  10-7 (+)</a:t>
            </a:r>
          </a:p>
          <a:p>
            <a:r>
              <a:rPr lang="ru-RU"/>
              <a:t>«2» -  6 и меньше (+)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/>
              <a:t>2 этап – исследовательская работа «Содержание микроэлементов в веществах, которые окружают нас в повседневной жизни»:</a:t>
            </a:r>
            <a:endParaRPr lang="ru-RU" sz="3200" b="1" dirty="0"/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smtClean="0"/>
              <a:t>По какому принципу предложенные вам продукты питания и  другие вещества оказались вместе?</a:t>
            </a:r>
          </a:p>
          <a:p>
            <a:r>
              <a:rPr lang="ru-RU" i="1" smtClean="0"/>
              <a:t>Ознакомьтесь с жалобами больных, определите, каких элементов в их организме не хватает. И дайте каждому соответствующие рекомендации.</a:t>
            </a:r>
          </a:p>
          <a:p>
            <a:r>
              <a:rPr lang="ru-RU" i="1" smtClean="0"/>
              <a:t>Подготовьте выступление по плану:</a:t>
            </a:r>
          </a:p>
          <a:p>
            <a:pPr>
              <a:buFont typeface="Wingdings 2" pitchFamily="18" charset="2"/>
              <a:buNone/>
            </a:pPr>
            <a:r>
              <a:rPr lang="ru-RU" i="1" smtClean="0"/>
              <a:t>1. Содержание какого элемента объединяет данные  вещества.</a:t>
            </a:r>
          </a:p>
          <a:p>
            <a:pPr>
              <a:buFont typeface="Wingdings 2" pitchFamily="18" charset="2"/>
              <a:buNone/>
            </a:pPr>
            <a:r>
              <a:rPr lang="ru-RU" i="1" smtClean="0"/>
              <a:t>2. Рекомендации вашему пациенту.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/>
              <a:t>Оценки за урок: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этап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3600" dirty="0" smtClean="0"/>
                        <a:t>1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dirty="0" err="1" smtClean="0"/>
                        <a:t>Бальжурова</a:t>
                      </a:r>
                      <a:r>
                        <a:rPr lang="ru-RU" baseline="0" dirty="0" smtClean="0"/>
                        <a:t> С.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baseline="0" dirty="0" err="1" smtClean="0"/>
                        <a:t>Бальчугов</a:t>
                      </a:r>
                      <a:r>
                        <a:rPr lang="ru-RU" baseline="0" dirty="0" smtClean="0"/>
                        <a:t> А.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baseline="0" dirty="0" smtClean="0"/>
                        <a:t>Калиниченко Д.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Гармаева</a:t>
                      </a:r>
                      <a:r>
                        <a:rPr lang="ru-RU" dirty="0" smtClean="0"/>
                        <a:t> И.</a:t>
                      </a:r>
                    </a:p>
                    <a:p>
                      <a:r>
                        <a:rPr lang="ru-RU" dirty="0" err="1" smtClean="0"/>
                        <a:t>Бодров</a:t>
                      </a:r>
                      <a:r>
                        <a:rPr lang="ru-RU" dirty="0" smtClean="0"/>
                        <a:t> И.</a:t>
                      </a:r>
                    </a:p>
                    <a:p>
                      <a:r>
                        <a:rPr lang="ru-RU" dirty="0" smtClean="0"/>
                        <a:t>Вторушин 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3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Вакуленко И.</a:t>
                      </a:r>
                    </a:p>
                    <a:p>
                      <a:r>
                        <a:rPr lang="ru-RU" dirty="0" smtClean="0"/>
                        <a:t>Гусаров Д.</a:t>
                      </a:r>
                    </a:p>
                    <a:p>
                      <a:r>
                        <a:rPr lang="ru-RU" dirty="0" smtClean="0"/>
                        <a:t>Москвитин 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Беккер К.</a:t>
                      </a:r>
                    </a:p>
                    <a:p>
                      <a:r>
                        <a:rPr lang="ru-RU" dirty="0" smtClean="0"/>
                        <a:t>Попов И.</a:t>
                      </a:r>
                    </a:p>
                    <a:p>
                      <a:r>
                        <a:rPr lang="ru-RU" dirty="0" smtClean="0"/>
                        <a:t>Дондуков 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216</TotalTime>
  <Words>339</Words>
  <PresentationFormat>Экран (4:3)</PresentationFormat>
  <Paragraphs>77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Constantia</vt:lpstr>
      <vt:lpstr>Wingdings 2</vt:lpstr>
      <vt:lpstr>Times New Roman</vt:lpstr>
      <vt:lpstr>Поток</vt:lpstr>
      <vt:lpstr>Химия и живой организм</vt:lpstr>
      <vt:lpstr>Цель урока:</vt:lpstr>
      <vt:lpstr>План работы:</vt:lpstr>
      <vt:lpstr>1 этап – исследовательская работа с информационными листами:</vt:lpstr>
      <vt:lpstr>План выступления:</vt:lpstr>
      <vt:lpstr>Микроэлементы:</vt:lpstr>
      <vt:lpstr>Тест «Верю – не верю». </vt:lpstr>
      <vt:lpstr>2 этап – исследовательская работа «Содержание микроэлементов в веществах, которые окружают нас в повседневной жизни»:</vt:lpstr>
      <vt:lpstr>Оценки за урок:</vt:lpstr>
      <vt:lpstr>Спасибо за внимание!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Мы</cp:lastModifiedBy>
  <cp:revision>15</cp:revision>
  <dcterms:modified xsi:type="dcterms:W3CDTF">2010-11-30T04:44:05Z</dcterms:modified>
</cp:coreProperties>
</file>