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73" r:id="rId16"/>
    <p:sldId id="274" r:id="rId17"/>
    <p:sldId id="275" r:id="rId18"/>
    <p:sldId id="277" r:id="rId19"/>
    <p:sldId id="278" r:id="rId20"/>
    <p:sldId id="27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FDBBE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40" d="100"/>
          <a:sy n="40" d="100"/>
        </p:scale>
        <p:origin x="-72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56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 advTm="4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 advTm="4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 advTm="4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92DC980-79CF-496A-AEB4-3E5E026AC92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 advTm="4000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 advTm="4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 advTm="4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 advTm="4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 advTm="4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 advTm="4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 advTm="4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 advTm="4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26.01.2011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 advTm="4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butterfly9.png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2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1000108"/>
            <a:ext cx="7772400" cy="1857388"/>
          </a:xfrm>
        </p:spPr>
        <p:txBody>
          <a:bodyPr>
            <a:noAutofit/>
          </a:bodyPr>
          <a:lstStyle/>
          <a:p>
            <a:r>
              <a:rPr lang="ru-RU" sz="7200" b="1" dirty="0" smtClean="0"/>
              <a:t>Автоматизация звука Р</a:t>
            </a:r>
            <a:endParaRPr lang="ru-RU" sz="7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5" name="Picture 1" descr="E:\коллекция\рис\р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6" y="2928934"/>
            <a:ext cx="3381375" cy="3929066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14843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428596" y="357166"/>
          <a:ext cx="8143932" cy="6143668"/>
        </p:xfrm>
        <a:graphic>
          <a:graphicData uri="http://schemas.openxmlformats.org/presentationml/2006/ole">
            <p:oleObj spid="_x0000_s8194" name="Document" r:id="rId3" imgW="9254132" imgH="6082867" progId="Word.Document.8">
              <p:embed/>
            </p:oleObj>
          </a:graphicData>
        </a:graphic>
      </p:graphicFrame>
    </p:spTree>
  </p:cSld>
  <p:clrMapOvr>
    <a:masterClrMapping/>
  </p:clrMapOvr>
  <p:transition spd="med" advTm="10188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/>
              <a:t>Артикуляция звука </a:t>
            </a:r>
            <a:r>
              <a:rPr lang="ru-RU" sz="4800" b="1" dirty="0" err="1" smtClean="0"/>
              <a:t>р</a:t>
            </a:r>
            <a:endParaRPr lang="ru-RU" sz="4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dirty="0" smtClean="0"/>
              <a:t>                      Губы улыбаются старательно</a:t>
            </a:r>
          </a:p>
          <a:p>
            <a:pPr algn="ctr">
              <a:buNone/>
            </a:pPr>
            <a:r>
              <a:rPr lang="ru-RU" dirty="0" smtClean="0"/>
              <a:t>                      удерживают улыбку;</a:t>
            </a:r>
          </a:p>
          <a:p>
            <a:pPr algn="ctr">
              <a:buNone/>
            </a:pPr>
            <a:r>
              <a:rPr lang="ru-RU" dirty="0" smtClean="0"/>
              <a:t>                     кончик языка поднят к бугоркам и </a:t>
            </a:r>
          </a:p>
          <a:p>
            <a:pPr algn="ctr">
              <a:buNone/>
            </a:pPr>
            <a:r>
              <a:rPr lang="ru-RU" dirty="0" smtClean="0"/>
              <a:t>                      дрожит – это сильная воздушная  </a:t>
            </a:r>
          </a:p>
          <a:p>
            <a:pPr algn="ctr">
              <a:buNone/>
            </a:pPr>
            <a:r>
              <a:rPr lang="ru-RU" dirty="0" smtClean="0"/>
              <a:t>                     струя заставляет  вибрировать </a:t>
            </a:r>
          </a:p>
          <a:p>
            <a:pPr algn="ctr">
              <a:buNone/>
            </a:pPr>
            <a:r>
              <a:rPr lang="ru-RU" dirty="0" smtClean="0"/>
              <a:t>                      кончик языка;</a:t>
            </a:r>
          </a:p>
          <a:p>
            <a:pPr algn="ctr">
              <a:buNone/>
            </a:pPr>
            <a:r>
              <a:rPr lang="ru-RU" dirty="0" smtClean="0"/>
              <a:t>                       средняя часть языка спинка – </a:t>
            </a:r>
          </a:p>
          <a:p>
            <a:pPr algn="ctr">
              <a:buNone/>
            </a:pPr>
            <a:r>
              <a:rPr lang="ru-RU" dirty="0" smtClean="0"/>
              <a:t>                       опускается;</a:t>
            </a:r>
          </a:p>
          <a:p>
            <a:pPr algn="ctr">
              <a:buNone/>
            </a:pPr>
            <a:r>
              <a:rPr lang="ru-RU" dirty="0" smtClean="0"/>
              <a:t>                      Боковые края языка прижимаются к </a:t>
            </a:r>
          </a:p>
          <a:p>
            <a:pPr algn="ctr">
              <a:buNone/>
            </a:pPr>
            <a:r>
              <a:rPr lang="ru-RU" dirty="0" smtClean="0"/>
              <a:t>                      верхним коренным зубам .</a:t>
            </a:r>
            <a:endParaRPr lang="ru-RU" dirty="0"/>
          </a:p>
        </p:txBody>
      </p:sp>
      <p:sp>
        <p:nvSpPr>
          <p:cNvPr id="5" name="Блок-схема: задержка 4"/>
          <p:cNvSpPr/>
          <p:nvPr/>
        </p:nvSpPr>
        <p:spPr>
          <a:xfrm rot="16200000">
            <a:off x="750067" y="3821909"/>
            <a:ext cx="1857388" cy="928694"/>
          </a:xfrm>
          <a:prstGeom prst="flowChartDelay">
            <a:avLst/>
          </a:prstGeom>
          <a:solidFill>
            <a:srgbClr val="FDBBE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ysClr val="windowText" lastClr="000000"/>
                </a:solidFill>
              </a:ln>
            </a:endParaRPr>
          </a:p>
        </p:txBody>
      </p:sp>
      <p:graphicFrame>
        <p:nvGraphicFramePr>
          <p:cNvPr id="28674" name="Object 4"/>
          <p:cNvGraphicFramePr>
            <a:graphicFrameLocks noChangeAspect="1"/>
          </p:cNvGraphicFramePr>
          <p:nvPr/>
        </p:nvGraphicFramePr>
        <p:xfrm>
          <a:off x="357158" y="1428736"/>
          <a:ext cx="2857520" cy="1571636"/>
        </p:xfrm>
        <a:graphic>
          <a:graphicData uri="http://schemas.openxmlformats.org/presentationml/2006/ole">
            <p:oleObj spid="_x0000_s28674" name="CorelDRAW" r:id="rId3" imgW="2027880" imgH="1053720" progId="">
              <p:embed/>
            </p:oleObj>
          </a:graphicData>
        </a:graphic>
      </p:graphicFrame>
    </p:spTree>
  </p:cSld>
  <p:clrMapOvr>
    <a:masterClrMapping/>
  </p:clrMapOvr>
  <p:transition spd="med" advTm="24453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 smtClean="0"/>
              <a:t>Произнесение звука </a:t>
            </a:r>
            <a:r>
              <a:rPr lang="ru-RU" b="1" dirty="0" err="1" smtClean="0"/>
              <a:t>р</a:t>
            </a:r>
            <a:r>
              <a:rPr lang="ru-RU" b="1" dirty="0" smtClean="0"/>
              <a:t> изолированно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/>
              <a:t>                 </a:t>
            </a:r>
          </a:p>
          <a:p>
            <a:pPr>
              <a:buNone/>
            </a:pPr>
            <a:r>
              <a:rPr lang="ru-RU" b="1" dirty="0" smtClean="0"/>
              <a:t>                        </a:t>
            </a:r>
            <a:r>
              <a:rPr lang="ru-RU" sz="4400" b="1" dirty="0" smtClean="0"/>
              <a:t>Усатый, полосатый,</a:t>
            </a:r>
          </a:p>
          <a:p>
            <a:pPr>
              <a:buNone/>
            </a:pPr>
            <a:r>
              <a:rPr lang="ru-RU" sz="4400" b="1" dirty="0" smtClean="0"/>
              <a:t>                  Огромный  кот-</a:t>
            </a:r>
          </a:p>
          <a:p>
            <a:pPr>
              <a:buNone/>
            </a:pPr>
            <a:r>
              <a:rPr lang="ru-RU" sz="4400" b="1" dirty="0" smtClean="0"/>
              <a:t>                  Длинный хвост,</a:t>
            </a:r>
          </a:p>
          <a:p>
            <a:pPr>
              <a:buNone/>
            </a:pPr>
            <a:r>
              <a:rPr lang="ru-RU" sz="4400" b="1" dirty="0" smtClean="0"/>
              <a:t>                   Яростно  рычит</a:t>
            </a:r>
          </a:p>
          <a:p>
            <a:pPr>
              <a:buNone/>
            </a:pPr>
            <a:r>
              <a:rPr lang="ru-RU" sz="4400" b="1" dirty="0" smtClean="0"/>
              <a:t>                   Наестся - замолчит  </a:t>
            </a:r>
            <a:endParaRPr lang="ru-RU" sz="4400" b="1" dirty="0"/>
          </a:p>
        </p:txBody>
      </p:sp>
      <p:pic>
        <p:nvPicPr>
          <p:cNvPr id="24578" name="Picture 2" descr="C:\Documents and Settings\логопед\Мои документы\Анимации\book37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714884"/>
            <a:ext cx="2214578" cy="1504958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270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Как рычит тигр?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                                                  Давай, прорычим,   </a:t>
            </a:r>
          </a:p>
          <a:p>
            <a:r>
              <a:rPr lang="ru-RU" dirty="0" smtClean="0"/>
              <a:t>                                                  как тигр громко, </a:t>
            </a:r>
          </a:p>
          <a:p>
            <a:r>
              <a:rPr lang="ru-RU" dirty="0" smtClean="0"/>
              <a:t>                                                 грозно, сердито.</a:t>
            </a:r>
          </a:p>
          <a:p>
            <a:r>
              <a:rPr lang="ru-RU" dirty="0" smtClean="0"/>
              <a:t>                                                  Р-Р-Р</a:t>
            </a:r>
          </a:p>
          <a:p>
            <a:r>
              <a:rPr lang="ru-RU" dirty="0" smtClean="0"/>
              <a:t>                                                  Р-Р-Р-Р</a:t>
            </a:r>
          </a:p>
          <a:p>
            <a:r>
              <a:rPr lang="ru-RU" dirty="0" smtClean="0"/>
              <a:t>                                                  Р-Р-Р-Р-Р</a:t>
            </a:r>
          </a:p>
          <a:p>
            <a:r>
              <a:rPr lang="ru-RU" dirty="0" smtClean="0"/>
              <a:t>                                                  Р-Р-Р-Р-Р-Р</a:t>
            </a:r>
          </a:p>
          <a:p>
            <a:r>
              <a:rPr lang="ru-RU" dirty="0" smtClean="0"/>
              <a:t>                                            </a:t>
            </a:r>
          </a:p>
          <a:p>
            <a:endParaRPr lang="ru-RU" dirty="0"/>
          </a:p>
        </p:txBody>
      </p:sp>
      <p:pic>
        <p:nvPicPr>
          <p:cNvPr id="25602" name="Picture 2" descr="C:\Documents and Settings\логопед\Рабочий стол\картинки\животные к уроку\anTigerSiberian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1785926"/>
            <a:ext cx="3357586" cy="4143404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med" advTm="27249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154" name="Rectangle 10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55" name="Picture 11" descr="romashki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pic>
        <p:nvPicPr>
          <p:cNvPr id="6156" name="Picture 12" descr="butterfly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600000">
            <a:off x="-999650" y="1360847"/>
            <a:ext cx="2329931" cy="2261058"/>
          </a:xfrm>
          <a:prstGeom prst="rect">
            <a:avLst/>
          </a:prstGeom>
          <a:noFill/>
        </p:spPr>
      </p:pic>
    </p:spTree>
  </p:cSld>
  <p:clrMapOvr>
    <a:masterClrMapping/>
  </p:clrMapOvr>
  <p:transition advTm="196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xit" presetSubtype="0" decel="10000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" grpId="0"/>
      <p:bldP spid="615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5" name="Picture 7" descr="romashki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-38100"/>
            <a:ext cx="9144000" cy="6896100"/>
          </a:xfrm>
          <a:noFill/>
          <a:ln/>
        </p:spPr>
      </p:pic>
      <p:pic>
        <p:nvPicPr>
          <p:cNvPr id="2056" name="Picture 8" descr="butterfly9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3276600" y="0"/>
            <a:ext cx="2520950" cy="2520950"/>
          </a:xfrm>
        </p:spPr>
      </p:pic>
    </p:spTree>
    <p:custDataLst>
      <p:tags r:id="rId1"/>
    </p:custDataLst>
  </p:cSld>
  <p:clrMapOvr>
    <a:masterClrMapping/>
  </p:clrMapOvr>
  <p:transition spd="med" advTm="47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102" name="Rectangle 6"/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endParaRPr lang="ru-RU" sz="2400"/>
          </a:p>
        </p:txBody>
      </p:sp>
      <p:sp>
        <p:nvSpPr>
          <p:cNvPr id="4103" name="Rectangle 7"/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endParaRPr lang="ru-RU" sz="2400"/>
          </a:p>
        </p:txBody>
      </p:sp>
      <p:pic>
        <p:nvPicPr>
          <p:cNvPr id="4104" name="Picture 8" descr="romashki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-11113"/>
            <a:ext cx="9144000" cy="6869113"/>
          </a:xfrm>
          <a:noFill/>
          <a:ln/>
        </p:spPr>
      </p:pic>
      <p:pic>
        <p:nvPicPr>
          <p:cNvPr id="4105" name="Picture 9" descr="butterfly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28" y="3000373"/>
            <a:ext cx="2795610" cy="2286016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med" advTm="37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126" name="Rectangle 6"/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r>
              <a:rPr lang="ru-RU" sz="2400">
                <a:hlinkClick r:id="rId2" action="ppaction://hlinkfile"/>
              </a:rPr>
              <a:t>C:\Users\Кристина\Desktp\butterfly9.png</a:t>
            </a:r>
            <a:endParaRPr lang="ru-RU" sz="2400"/>
          </a:p>
        </p:txBody>
      </p:sp>
      <p:sp>
        <p:nvSpPr>
          <p:cNvPr id="5127" name="Rectangle 7"/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endParaRPr lang="ru-RU" sz="2400"/>
          </a:p>
        </p:txBody>
      </p:sp>
      <p:pic>
        <p:nvPicPr>
          <p:cNvPr id="5128" name="Picture 8" descr="romashki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7029450"/>
          </a:xfrm>
          <a:noFill/>
          <a:ln/>
        </p:spPr>
      </p:pic>
      <p:pic>
        <p:nvPicPr>
          <p:cNvPr id="5129" name="Picture 9" descr="butterfly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2428868"/>
            <a:ext cx="2500330" cy="2357454"/>
          </a:xfrm>
          <a:prstGeom prst="rect">
            <a:avLst/>
          </a:prstGeom>
          <a:noFill/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smtClean="0"/>
              <a:t>Назови только те картинки, где услышишь звук р</a:t>
            </a:r>
            <a:endParaRPr lang="ru-RU" b="1" dirty="0"/>
          </a:p>
        </p:txBody>
      </p:sp>
      <p:pic>
        <p:nvPicPr>
          <p:cNvPr id="5" name="Рисунок 4" descr="E:\Рисуночки\рисунки в самый умный\a52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643050"/>
            <a:ext cx="2786082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Рисуночки\рисунки в самый умный\n12.gif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1785926"/>
            <a:ext cx="250033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коллекция\цветочки\1.1.1 (383)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4929198"/>
            <a:ext cx="3071834" cy="1323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 descr="C:\Documents and Settings\логопед\Рабочий стол\картинки к уроку\подводный мир\____ 048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4857760"/>
            <a:ext cx="2643206" cy="1428760"/>
          </a:xfrm>
          <a:prstGeom prst="rect">
            <a:avLst/>
          </a:prstGeom>
          <a:noFill/>
        </p:spPr>
      </p:pic>
      <p:pic>
        <p:nvPicPr>
          <p:cNvPr id="29698" name="Picture 2" descr="C:\Documents and Settings\логопед\Рабочий стол\Рисуночки\рисунки в самый умный\a7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3000372"/>
            <a:ext cx="2928958" cy="1785950"/>
          </a:xfrm>
          <a:prstGeom prst="rect">
            <a:avLst/>
          </a:prstGeom>
          <a:noFill/>
        </p:spPr>
      </p:pic>
      <p:pic>
        <p:nvPicPr>
          <p:cNvPr id="29701" name="Picture 5" descr="C:\Documents and Settings\логопед\Рабочий стол\Рисуночки\рисунки в самый умный\a13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7224" y="3143248"/>
            <a:ext cx="3048000" cy="131445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E:\картинки\кошка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857232"/>
            <a:ext cx="7215237" cy="5143536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878" y="428604"/>
            <a:ext cx="7929650" cy="542928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4400" b="1" dirty="0" smtClean="0"/>
              <a:t>Кто хочет разговаривать, тот должен выговаривать.</a:t>
            </a:r>
          </a:p>
          <a:p>
            <a:pPr algn="ctr">
              <a:buNone/>
            </a:pPr>
            <a:r>
              <a:rPr lang="ru-RU" sz="4400" b="1" dirty="0" smtClean="0"/>
              <a:t>Всё правильно  и внятно, чтоб  было  всем  понятно .</a:t>
            </a:r>
          </a:p>
          <a:p>
            <a:pPr algn="ctr">
              <a:buNone/>
            </a:pPr>
            <a:r>
              <a:rPr lang="ru-RU" sz="4400" b="1" dirty="0" smtClean="0"/>
              <a:t> Мы будем разговаривать всё правильно  и внятно, чтоб было всем понятно.</a:t>
            </a:r>
            <a:endParaRPr lang="ru-RU" sz="4400" b="1" dirty="0"/>
          </a:p>
        </p:txBody>
      </p:sp>
      <p:pic>
        <p:nvPicPr>
          <p:cNvPr id="20482" name="Picture 2" descr="E:\коллекция\школа\nabo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857760"/>
            <a:ext cx="1428760" cy="164305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20422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Произносить звук  </a:t>
            </a:r>
            <a:r>
              <a:rPr lang="ru-RU" b="1" dirty="0" err="1" smtClean="0"/>
              <a:t>р</a:t>
            </a:r>
            <a:r>
              <a:rPr lang="ru-RU" b="1" dirty="0" smtClean="0"/>
              <a:t> </a:t>
            </a:r>
            <a:r>
              <a:rPr lang="ru-RU" dirty="0" smtClean="0"/>
              <a:t>  около зеркала.</a:t>
            </a:r>
          </a:p>
          <a:p>
            <a:r>
              <a:rPr lang="ru-RU" dirty="0" smtClean="0"/>
              <a:t>Читать слоги    </a:t>
            </a:r>
            <a:r>
              <a:rPr lang="ru-RU" b="1" dirty="0" smtClean="0"/>
              <a:t>РА  РО  РУ  РЫ </a:t>
            </a:r>
          </a:p>
          <a:p>
            <a:pPr>
              <a:buNone/>
            </a:pPr>
            <a:r>
              <a:rPr lang="ru-RU" b="1" dirty="0" smtClean="0"/>
              <a:t> </a:t>
            </a:r>
            <a:r>
              <a:rPr lang="ru-RU" b="1" dirty="0" smtClean="0"/>
              <a:t>                              АРА  ОРО УРУ ЫРЫ </a:t>
            </a:r>
          </a:p>
          <a:p>
            <a:pPr>
              <a:buNone/>
            </a:pPr>
            <a:r>
              <a:rPr lang="ru-RU" b="1" dirty="0" smtClean="0"/>
              <a:t> </a:t>
            </a:r>
            <a:r>
              <a:rPr lang="ru-RU" b="1" dirty="0" smtClean="0"/>
              <a:t>                              ОРА  АРО  АРУ  АРЫ</a:t>
            </a:r>
            <a:endParaRPr lang="ru-RU" b="1" dirty="0"/>
          </a:p>
        </p:txBody>
      </p:sp>
      <p:pic>
        <p:nvPicPr>
          <p:cNvPr id="31746" name="Picture 2" descr="E:\коллекция\школа\task5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00042"/>
            <a:ext cx="8143932" cy="1928826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4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/>
              <a:t>Массаж</a:t>
            </a:r>
            <a:endParaRPr lang="ru-RU" sz="4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7"/>
            <a:ext cx="8229600" cy="364333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b="1" dirty="0" smtClean="0"/>
              <a:t>Катился ёжик по дорожке</a:t>
            </a:r>
          </a:p>
          <a:p>
            <a:pPr>
              <a:buNone/>
            </a:pPr>
            <a:r>
              <a:rPr lang="ru-RU" b="1" dirty="0" smtClean="0"/>
              <a:t>По левой ладошке, по  правой ладошке.</a:t>
            </a:r>
          </a:p>
          <a:p>
            <a:pPr>
              <a:buNone/>
            </a:pPr>
            <a:r>
              <a:rPr lang="ru-RU" b="1" dirty="0" smtClean="0"/>
              <a:t>Покололи пальчики  девочки и мальчики.</a:t>
            </a:r>
          </a:p>
          <a:p>
            <a:pPr>
              <a:buNone/>
            </a:pPr>
            <a:r>
              <a:rPr lang="ru-RU" b="1" dirty="0" smtClean="0"/>
              <a:t>Ёжик катился и заблудился.</a:t>
            </a:r>
          </a:p>
          <a:p>
            <a:pPr>
              <a:buNone/>
            </a:pPr>
            <a:r>
              <a:rPr lang="ru-RU" b="1" dirty="0" smtClean="0"/>
              <a:t>Где лево, где право – ёж позабыл, </a:t>
            </a:r>
          </a:p>
          <a:p>
            <a:pPr>
              <a:buNone/>
            </a:pPr>
            <a:r>
              <a:rPr lang="ru-RU" b="1" dirty="0" smtClean="0"/>
              <a:t>Поэтому снова всё повторил</a:t>
            </a:r>
            <a:endParaRPr lang="ru-RU" b="1" dirty="0"/>
          </a:p>
        </p:txBody>
      </p:sp>
      <p:pic>
        <p:nvPicPr>
          <p:cNvPr id="1027" name="Picture 3" descr="E:\Рисуночки\ежи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4857760"/>
            <a:ext cx="2714644" cy="1500191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355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28596" y="500042"/>
          <a:ext cx="8429684" cy="5635636"/>
        </p:xfrm>
        <a:graphic>
          <a:graphicData uri="http://schemas.openxmlformats.org/presentationml/2006/ole">
            <p:oleObj spid="_x0000_s2050" name="Document" r:id="rId3" imgW="9250892" imgH="6232249" progId="Word.Document.8">
              <p:embed/>
            </p:oleObj>
          </a:graphicData>
        </a:graphic>
      </p:graphicFrame>
    </p:spTree>
  </p:cSld>
  <p:clrMapOvr>
    <a:masterClrMapping/>
  </p:clrMapOvr>
  <p:transition spd="med" advTm="13001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500034" y="500042"/>
          <a:ext cx="8215370" cy="5643602"/>
        </p:xfrm>
        <a:graphic>
          <a:graphicData uri="http://schemas.openxmlformats.org/presentationml/2006/ole">
            <p:oleObj spid="_x0000_s3074" name="Document" r:id="rId3" imgW="9254132" imgH="6223250" progId="Word.Document.8">
              <p:embed/>
            </p:oleObj>
          </a:graphicData>
        </a:graphic>
      </p:graphicFrame>
    </p:spTree>
  </p:cSld>
  <p:clrMapOvr>
    <a:masterClrMapping/>
  </p:clrMapOvr>
  <p:transition spd="med" advTm="11281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428596" y="285728"/>
          <a:ext cx="8286808" cy="5857915"/>
        </p:xfrm>
        <a:graphic>
          <a:graphicData uri="http://schemas.openxmlformats.org/presentationml/2006/ole">
            <p:oleObj spid="_x0000_s4098" name="Document" r:id="rId3" imgW="9250892" imgH="6079988" progId="Word.Document.8">
              <p:embed/>
            </p:oleObj>
          </a:graphicData>
        </a:graphic>
      </p:graphicFrame>
    </p:spTree>
  </p:cSld>
  <p:clrMapOvr>
    <a:masterClrMapping/>
  </p:clrMapOvr>
  <p:transition spd="med" advTm="10766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571472" y="357166"/>
          <a:ext cx="8001056" cy="5715040"/>
        </p:xfrm>
        <a:graphic>
          <a:graphicData uri="http://schemas.openxmlformats.org/presentationml/2006/ole">
            <p:oleObj spid="_x0000_s5122" name="Document" r:id="rId3" imgW="9250892" imgH="6043273" progId="Word.Document.8">
              <p:embed/>
            </p:oleObj>
          </a:graphicData>
        </a:graphic>
      </p:graphicFrame>
    </p:spTree>
  </p:cSld>
  <p:clrMapOvr>
    <a:masterClrMapping/>
  </p:clrMapOvr>
  <p:transition spd="med" advTm="10953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428596" y="285728"/>
          <a:ext cx="8286808" cy="5857916"/>
        </p:xfrm>
        <a:graphic>
          <a:graphicData uri="http://schemas.openxmlformats.org/presentationml/2006/ole">
            <p:oleObj spid="_x0000_s6146" name="Document" r:id="rId3" imgW="9250892" imgH="6223250" progId="Word.Document.8">
              <p:embed/>
            </p:oleObj>
          </a:graphicData>
        </a:graphic>
      </p:graphicFrame>
    </p:spTree>
  </p:cSld>
  <p:clrMapOvr>
    <a:masterClrMapping/>
  </p:clrMapOvr>
  <p:transition spd="med" advTm="11281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500034" y="500041"/>
          <a:ext cx="8358246" cy="5904965"/>
        </p:xfrm>
        <a:graphic>
          <a:graphicData uri="http://schemas.openxmlformats.org/presentationml/2006/ole">
            <p:oleObj spid="_x0000_s7170" name="Document" r:id="rId3" imgW="9250892" imgH="6025275" progId="Word.Document.8">
              <p:embed/>
            </p:oleObj>
          </a:graphicData>
        </a:graphic>
      </p:graphicFrame>
    </p:spTree>
  </p:cSld>
  <p:clrMapOvr>
    <a:masterClrMapping/>
  </p:clrMapOvr>
  <p:transition spd="med" advTm="11515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5.7|1.4|1.3|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210</Words>
  <PresentationFormat>Экран (4:3)</PresentationFormat>
  <Paragraphs>46</Paragraphs>
  <Slides>20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Тема Office</vt:lpstr>
      <vt:lpstr>Document</vt:lpstr>
      <vt:lpstr>CorelDRAW</vt:lpstr>
      <vt:lpstr>Автоматизация звука Р</vt:lpstr>
      <vt:lpstr>Слайд 2</vt:lpstr>
      <vt:lpstr>Массаж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Артикуляция звука р</vt:lpstr>
      <vt:lpstr>Произнесение звука р изолированно</vt:lpstr>
      <vt:lpstr>Как рычит тигр?</vt:lpstr>
      <vt:lpstr>Слайд 14</vt:lpstr>
      <vt:lpstr>Слайд 15</vt:lpstr>
      <vt:lpstr>Слайд 16</vt:lpstr>
      <vt:lpstr>Слайд 17</vt:lpstr>
      <vt:lpstr>Назови только те картинки, где услышишь звук р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Автоматизация звука Р</dc:title>
  <cp:lastModifiedBy>логопед</cp:lastModifiedBy>
  <cp:revision>24</cp:revision>
  <dcterms:modified xsi:type="dcterms:W3CDTF">2011-01-26T07:33:16Z</dcterms:modified>
</cp:coreProperties>
</file>