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33"/>
  </p:notesMasterIdLst>
  <p:sldIdLst>
    <p:sldId id="268" r:id="rId3"/>
    <p:sldId id="289" r:id="rId4"/>
    <p:sldId id="271" r:id="rId5"/>
    <p:sldId id="273" r:id="rId6"/>
    <p:sldId id="274" r:id="rId7"/>
    <p:sldId id="257" r:id="rId8"/>
    <p:sldId id="258" r:id="rId9"/>
    <p:sldId id="263" r:id="rId10"/>
    <p:sldId id="272" r:id="rId11"/>
    <p:sldId id="266" r:id="rId12"/>
    <p:sldId id="260" r:id="rId13"/>
    <p:sldId id="261" r:id="rId14"/>
    <p:sldId id="275" r:id="rId15"/>
    <p:sldId id="276" r:id="rId16"/>
    <p:sldId id="277" r:id="rId17"/>
    <p:sldId id="278" r:id="rId18"/>
    <p:sldId id="291" r:id="rId19"/>
    <p:sldId id="292" r:id="rId20"/>
    <p:sldId id="293" r:id="rId21"/>
    <p:sldId id="294" r:id="rId22"/>
    <p:sldId id="280" r:id="rId23"/>
    <p:sldId id="290" r:id="rId24"/>
    <p:sldId id="295" r:id="rId25"/>
    <p:sldId id="279" r:id="rId26"/>
    <p:sldId id="282" r:id="rId27"/>
    <p:sldId id="283" r:id="rId28"/>
    <p:sldId id="284" r:id="rId29"/>
    <p:sldId id="267" r:id="rId30"/>
    <p:sldId id="285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4D86"/>
    <a:srgbClr val="E4F2F4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DEC2A-CA23-4654-8799-F05B344F7EA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90CEA-C06C-4C77-AB26-62A1A00D779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5400" b="1" dirty="0" smtClean="0">
              <a:solidFill>
                <a:schemeClr val="accent5">
                  <a:lumMod val="50000"/>
                </a:schemeClr>
              </a:solidFill>
            </a:rPr>
            <a:t>Т</a:t>
          </a:r>
          <a:endParaRPr lang="ru-RU" sz="5400" b="1" dirty="0">
            <a:solidFill>
              <a:schemeClr val="accent5">
                <a:lumMod val="50000"/>
              </a:schemeClr>
            </a:solidFill>
          </a:endParaRPr>
        </a:p>
      </dgm:t>
    </dgm:pt>
    <dgm:pt modelId="{C8DE64DE-7471-4716-9D63-A0F8E357D903}" type="parTrans" cxnId="{A561C695-F3CC-4377-92A9-161B0C016D19}">
      <dgm:prSet/>
      <dgm:spPr/>
      <dgm:t>
        <a:bodyPr/>
        <a:lstStyle/>
        <a:p>
          <a:endParaRPr lang="ru-RU"/>
        </a:p>
      </dgm:t>
    </dgm:pt>
    <dgm:pt modelId="{C4E64968-5CFE-4158-B569-8026737D0866}" type="sibTrans" cxnId="{A561C695-F3CC-4377-92A9-161B0C016D19}">
      <dgm:prSet/>
      <dgm:spPr/>
      <dgm:t>
        <a:bodyPr/>
        <a:lstStyle/>
        <a:p>
          <a:endParaRPr lang="ru-RU"/>
        </a:p>
      </dgm:t>
    </dgm:pt>
    <dgm:pt modelId="{F5768AC6-BC0B-4F2A-AFCE-9BDECEFF2D14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4D26F020-2A78-492D-ADE9-20DBB81AA310}" type="parTrans" cxnId="{8974794E-120A-4C2A-904D-C92D5CB22AEC}">
      <dgm:prSet/>
      <dgm:spPr/>
      <dgm:t>
        <a:bodyPr/>
        <a:lstStyle/>
        <a:p>
          <a:endParaRPr lang="ru-RU"/>
        </a:p>
      </dgm:t>
    </dgm:pt>
    <dgm:pt modelId="{26FC4B0C-BBD2-4B55-80B6-CEBD1F298894}" type="sibTrans" cxnId="{8974794E-120A-4C2A-904D-C92D5CB22AEC}">
      <dgm:prSet/>
      <dgm:spPr/>
      <dgm:t>
        <a:bodyPr/>
        <a:lstStyle/>
        <a:p>
          <a:endParaRPr lang="ru-RU"/>
        </a:p>
      </dgm:t>
    </dgm:pt>
    <dgm:pt modelId="{358AC612-E871-46B0-8003-C857180B2832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84B35F83-56A8-4CB3-B92F-AC6B84B3B533}" type="parTrans" cxnId="{9150D3A2-A119-45E1-921E-5E7864E6E8B8}">
      <dgm:prSet/>
      <dgm:spPr/>
      <dgm:t>
        <a:bodyPr/>
        <a:lstStyle/>
        <a:p>
          <a:endParaRPr lang="ru-RU"/>
        </a:p>
      </dgm:t>
    </dgm:pt>
    <dgm:pt modelId="{1EFD8D40-FD4F-4D43-8158-0ADBA85B8A60}" type="sibTrans" cxnId="{9150D3A2-A119-45E1-921E-5E7864E6E8B8}">
      <dgm:prSet/>
      <dgm:spPr/>
      <dgm:t>
        <a:bodyPr/>
        <a:lstStyle/>
        <a:p>
          <a:endParaRPr lang="ru-RU"/>
        </a:p>
      </dgm:t>
    </dgm:pt>
    <dgm:pt modelId="{001A659C-E96D-4735-B288-ACC8631A03D2}" type="pres">
      <dgm:prSet presAssocID="{93DDEC2A-CA23-4654-8799-F05B344F7E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36B0F-4EFD-47C6-A05C-621E8AD20BD1}" type="pres">
      <dgm:prSet presAssocID="{03690CEA-C06C-4C77-AB26-62A1A00D77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ADB81-B8D9-4DF1-961D-AA10582D10CB}" type="pres">
      <dgm:prSet presAssocID="{C4E64968-5CFE-4158-B569-8026737D0866}" presName="sibTrans" presStyleLbl="sibTrans2D1" presStyleIdx="0" presStyleCnt="3" custScaleX="97817" custScaleY="17595"/>
      <dgm:spPr/>
      <dgm:t>
        <a:bodyPr/>
        <a:lstStyle/>
        <a:p>
          <a:endParaRPr lang="ru-RU"/>
        </a:p>
      </dgm:t>
    </dgm:pt>
    <dgm:pt modelId="{9388C9AD-5FE7-4EF9-9730-440B11311642}" type="pres">
      <dgm:prSet presAssocID="{C4E64968-5CFE-4158-B569-8026737D086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F90F21E-E692-48C1-BF6F-5085508C7C8B}" type="pres">
      <dgm:prSet presAssocID="{F5768AC6-BC0B-4F2A-AFCE-9BDECEFF2D14}" presName="node" presStyleLbl="node1" presStyleIdx="1" presStyleCnt="3" custScaleX="62716" custScaleY="109200" custRadScaleRad="100249" custRadScaleInc="-3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76CCC-7125-4E6F-B366-02053842FA3D}" type="pres">
      <dgm:prSet presAssocID="{26FC4B0C-BBD2-4B55-80B6-CEBD1F298894}" presName="sibTrans" presStyleLbl="sibTrans2D1" presStyleIdx="1" presStyleCnt="3" custFlipVert="1" custFlipHor="1" custScaleX="21138" custScaleY="63606" custLinFactNeighborX="-98926" custLinFactNeighborY="-80092"/>
      <dgm:spPr/>
      <dgm:t>
        <a:bodyPr/>
        <a:lstStyle/>
        <a:p>
          <a:endParaRPr lang="ru-RU"/>
        </a:p>
      </dgm:t>
    </dgm:pt>
    <dgm:pt modelId="{BCFD7D00-DB3C-4CA7-BFF9-5E042863E48F}" type="pres">
      <dgm:prSet presAssocID="{26FC4B0C-BBD2-4B55-80B6-CEBD1F29889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6BF2D2B-A947-4D3C-87C1-47BE843C0077}" type="pres">
      <dgm:prSet presAssocID="{358AC612-E871-46B0-8003-C857180B2832}" presName="node" presStyleLbl="node1" presStyleIdx="2" presStyleCnt="3" custScaleX="61996" custScaleY="10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E2D1E-71A3-40AF-A85B-95A86FA15A4C}" type="pres">
      <dgm:prSet presAssocID="{1EFD8D40-FD4F-4D43-8158-0ADBA85B8A60}" presName="sibTrans" presStyleLbl="sibTrans2D1" presStyleIdx="2" presStyleCnt="3" custScaleX="99047" custScaleY="15882"/>
      <dgm:spPr/>
      <dgm:t>
        <a:bodyPr/>
        <a:lstStyle/>
        <a:p>
          <a:endParaRPr lang="ru-RU"/>
        </a:p>
      </dgm:t>
    </dgm:pt>
    <dgm:pt modelId="{0B25862D-B3FB-4E0B-A2D8-2CFAC14DD85D}" type="pres">
      <dgm:prSet presAssocID="{1EFD8D40-FD4F-4D43-8158-0ADBA85B8A6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150D3A2-A119-45E1-921E-5E7864E6E8B8}" srcId="{93DDEC2A-CA23-4654-8799-F05B344F7EA9}" destId="{358AC612-E871-46B0-8003-C857180B2832}" srcOrd="2" destOrd="0" parTransId="{84B35F83-56A8-4CB3-B92F-AC6B84B3B533}" sibTransId="{1EFD8D40-FD4F-4D43-8158-0ADBA85B8A60}"/>
    <dgm:cxn modelId="{FCE2FE27-3757-4EAE-9F6C-E075CBF43C4F}" type="presOf" srcId="{C4E64968-5CFE-4158-B569-8026737D0866}" destId="{422ADB81-B8D9-4DF1-961D-AA10582D10CB}" srcOrd="0" destOrd="0" presId="urn:microsoft.com/office/officeart/2005/8/layout/cycle7"/>
    <dgm:cxn modelId="{125E45D6-A18C-43B5-883D-A77738B4508F}" type="presOf" srcId="{1EFD8D40-FD4F-4D43-8158-0ADBA85B8A60}" destId="{9E2E2D1E-71A3-40AF-A85B-95A86FA15A4C}" srcOrd="0" destOrd="0" presId="urn:microsoft.com/office/officeart/2005/8/layout/cycle7"/>
    <dgm:cxn modelId="{D17DA2A0-0FAC-4852-90AD-A8225591A8DA}" type="presOf" srcId="{03690CEA-C06C-4C77-AB26-62A1A00D7793}" destId="{12D36B0F-4EFD-47C6-A05C-621E8AD20BD1}" srcOrd="0" destOrd="0" presId="urn:microsoft.com/office/officeart/2005/8/layout/cycle7"/>
    <dgm:cxn modelId="{8974794E-120A-4C2A-904D-C92D5CB22AEC}" srcId="{93DDEC2A-CA23-4654-8799-F05B344F7EA9}" destId="{F5768AC6-BC0B-4F2A-AFCE-9BDECEFF2D14}" srcOrd="1" destOrd="0" parTransId="{4D26F020-2A78-492D-ADE9-20DBB81AA310}" sibTransId="{26FC4B0C-BBD2-4B55-80B6-CEBD1F298894}"/>
    <dgm:cxn modelId="{6FCE7A3B-EEC6-4530-904B-31CDA22ADAE0}" type="presOf" srcId="{26FC4B0C-BBD2-4B55-80B6-CEBD1F298894}" destId="{BCFD7D00-DB3C-4CA7-BFF9-5E042863E48F}" srcOrd="1" destOrd="0" presId="urn:microsoft.com/office/officeart/2005/8/layout/cycle7"/>
    <dgm:cxn modelId="{B93F1D40-20F3-4E79-B9F5-3F86F480708F}" type="presOf" srcId="{C4E64968-5CFE-4158-B569-8026737D0866}" destId="{9388C9AD-5FE7-4EF9-9730-440B11311642}" srcOrd="1" destOrd="0" presId="urn:microsoft.com/office/officeart/2005/8/layout/cycle7"/>
    <dgm:cxn modelId="{564CB68E-82CE-42F0-9CCA-3885097B6F53}" type="presOf" srcId="{26FC4B0C-BBD2-4B55-80B6-CEBD1F298894}" destId="{8D976CCC-7125-4E6F-B366-02053842FA3D}" srcOrd="0" destOrd="0" presId="urn:microsoft.com/office/officeart/2005/8/layout/cycle7"/>
    <dgm:cxn modelId="{1C730153-17DD-4D3D-A347-FDFD973CDFFD}" type="presOf" srcId="{1EFD8D40-FD4F-4D43-8158-0ADBA85B8A60}" destId="{0B25862D-B3FB-4E0B-A2D8-2CFAC14DD85D}" srcOrd="1" destOrd="0" presId="urn:microsoft.com/office/officeart/2005/8/layout/cycle7"/>
    <dgm:cxn modelId="{140ED0F6-6DDE-4FF8-BEB8-1396C2C83A49}" type="presOf" srcId="{93DDEC2A-CA23-4654-8799-F05B344F7EA9}" destId="{001A659C-E96D-4735-B288-ACC8631A03D2}" srcOrd="0" destOrd="0" presId="urn:microsoft.com/office/officeart/2005/8/layout/cycle7"/>
    <dgm:cxn modelId="{5A6E745C-E719-4190-9A60-DFE61FDA9AEA}" type="presOf" srcId="{F5768AC6-BC0B-4F2A-AFCE-9BDECEFF2D14}" destId="{FF90F21E-E692-48C1-BF6F-5085508C7C8B}" srcOrd="0" destOrd="0" presId="urn:microsoft.com/office/officeart/2005/8/layout/cycle7"/>
    <dgm:cxn modelId="{73F8C0CB-973E-4C89-93B4-68A345FE5382}" type="presOf" srcId="{358AC612-E871-46B0-8003-C857180B2832}" destId="{96BF2D2B-A947-4D3C-87C1-47BE843C0077}" srcOrd="0" destOrd="0" presId="urn:microsoft.com/office/officeart/2005/8/layout/cycle7"/>
    <dgm:cxn modelId="{A561C695-F3CC-4377-92A9-161B0C016D19}" srcId="{93DDEC2A-CA23-4654-8799-F05B344F7EA9}" destId="{03690CEA-C06C-4C77-AB26-62A1A00D7793}" srcOrd="0" destOrd="0" parTransId="{C8DE64DE-7471-4716-9D63-A0F8E357D903}" sibTransId="{C4E64968-5CFE-4158-B569-8026737D0866}"/>
    <dgm:cxn modelId="{6C58E3D1-22DB-4A76-8AE2-EA5707D5F97E}" type="presParOf" srcId="{001A659C-E96D-4735-B288-ACC8631A03D2}" destId="{12D36B0F-4EFD-47C6-A05C-621E8AD20BD1}" srcOrd="0" destOrd="0" presId="urn:microsoft.com/office/officeart/2005/8/layout/cycle7"/>
    <dgm:cxn modelId="{16BB0D08-A539-472F-8221-CF46E62856EB}" type="presParOf" srcId="{001A659C-E96D-4735-B288-ACC8631A03D2}" destId="{422ADB81-B8D9-4DF1-961D-AA10582D10CB}" srcOrd="1" destOrd="0" presId="urn:microsoft.com/office/officeart/2005/8/layout/cycle7"/>
    <dgm:cxn modelId="{464E6E4B-E7C8-4393-9448-40C22D5E7ADD}" type="presParOf" srcId="{422ADB81-B8D9-4DF1-961D-AA10582D10CB}" destId="{9388C9AD-5FE7-4EF9-9730-440B11311642}" srcOrd="0" destOrd="0" presId="urn:microsoft.com/office/officeart/2005/8/layout/cycle7"/>
    <dgm:cxn modelId="{C0651E35-13F6-49F0-8128-49C44B31B9DE}" type="presParOf" srcId="{001A659C-E96D-4735-B288-ACC8631A03D2}" destId="{FF90F21E-E692-48C1-BF6F-5085508C7C8B}" srcOrd="2" destOrd="0" presId="urn:microsoft.com/office/officeart/2005/8/layout/cycle7"/>
    <dgm:cxn modelId="{E81C3CD7-27BC-4505-905A-BFCCAB62BFE9}" type="presParOf" srcId="{001A659C-E96D-4735-B288-ACC8631A03D2}" destId="{8D976CCC-7125-4E6F-B366-02053842FA3D}" srcOrd="3" destOrd="0" presId="urn:microsoft.com/office/officeart/2005/8/layout/cycle7"/>
    <dgm:cxn modelId="{F2ABD9E1-4328-4593-A845-D25B94F16668}" type="presParOf" srcId="{8D976CCC-7125-4E6F-B366-02053842FA3D}" destId="{BCFD7D00-DB3C-4CA7-BFF9-5E042863E48F}" srcOrd="0" destOrd="0" presId="urn:microsoft.com/office/officeart/2005/8/layout/cycle7"/>
    <dgm:cxn modelId="{03B39372-3583-40BA-824A-C6ADF5F062F5}" type="presParOf" srcId="{001A659C-E96D-4735-B288-ACC8631A03D2}" destId="{96BF2D2B-A947-4D3C-87C1-47BE843C0077}" srcOrd="4" destOrd="0" presId="urn:microsoft.com/office/officeart/2005/8/layout/cycle7"/>
    <dgm:cxn modelId="{E8C79A72-B8CD-4FB2-9BF6-03556B1F263D}" type="presParOf" srcId="{001A659C-E96D-4735-B288-ACC8631A03D2}" destId="{9E2E2D1E-71A3-40AF-A85B-95A86FA15A4C}" srcOrd="5" destOrd="0" presId="urn:microsoft.com/office/officeart/2005/8/layout/cycle7"/>
    <dgm:cxn modelId="{0B7C51EB-130C-45E7-84EC-F0C2DB0B7B2B}" type="presParOf" srcId="{9E2E2D1E-71A3-40AF-A85B-95A86FA15A4C}" destId="{0B25862D-B3FB-4E0B-A2D8-2CFAC14DD85D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5FC5-6D6C-4831-9F5E-3E540ECB81E0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D9D08-C1B2-40BC-826E-B48D3A343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9D08-C1B2-40BC-826E-B48D3A343C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D9D08-C1B2-40BC-826E-B48D3A343CB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AAEF693-2388-46B6-B76E-AA9108A9F106}" type="datetimeFigureOut">
              <a:rPr lang="ru-RU" smtClean="0"/>
              <a:pPr/>
              <a:t>20.02.2011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F31EB7-E658-4B32-BD77-0C5902959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Урок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обучения грамоте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786190"/>
            <a:ext cx="4000528" cy="2000264"/>
          </a:xfrm>
        </p:spPr>
        <p:txBody>
          <a:bodyPr/>
          <a:lstStyle/>
          <a:p>
            <a:r>
              <a:rPr lang="ru-RU" dirty="0" smtClean="0"/>
              <a:t>Учитель начальных классов гимназии №8 Абаева Л.Н.</a:t>
            </a:r>
            <a:endParaRPr lang="ru-RU" dirty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1"/>
            <a:ext cx="2428892" cy="299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3094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i="1" dirty="0" err="1" smtClean="0">
                <a:ln w="28575">
                  <a:solidFill>
                    <a:srgbClr val="004D86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</a:t>
            </a:r>
            <a:endParaRPr lang="ru-RU" sz="4800" i="1" cap="none" spc="0" dirty="0">
              <a:ln w="28575">
                <a:solidFill>
                  <a:srgbClr val="004D86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917912"/>
            <a:ext cx="47149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Смотри скорей, который час,</a:t>
            </a:r>
            <a:br>
              <a:rPr lang="ru-RU" sz="2000" b="1" dirty="0" smtClean="0"/>
            </a:br>
            <a:r>
              <a:rPr lang="ru-RU" sz="2000" b="1" dirty="0" err="1" smtClean="0"/>
              <a:t>Тик-так,тик-так,тик-так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800000"/>
                </a:solidFill>
              </a:rPr>
              <a:t>Налево — раз! Направо — раз!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/>
              <a:t>Мы тоже можем так.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Чтоб стать похожим на орла</a:t>
            </a:r>
            <a:br>
              <a:rPr lang="ru-RU" sz="2000" b="1" dirty="0" smtClean="0"/>
            </a:br>
            <a:r>
              <a:rPr lang="ru-RU" sz="2000" b="1" dirty="0" smtClean="0"/>
              <a:t>И запугать собак,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800000"/>
                </a:solidFill>
              </a:rPr>
              <a:t>Петух расправил два крыла...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/>
              <a:t>Мы тоже можем так.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Пастух в лесу трубит в рожок —</a:t>
            </a:r>
            <a:br>
              <a:rPr lang="ru-RU" sz="2000" b="1" dirty="0" smtClean="0"/>
            </a:br>
            <a:r>
              <a:rPr lang="ru-RU" sz="2000" b="1" dirty="0" smtClean="0"/>
              <a:t>Пугается русак.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800000"/>
                </a:solidFill>
              </a:rPr>
              <a:t>Сейчас он сделает прыжок...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Мы тоже можем так. 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Идёт медведь, шумит в кустах,</a:t>
            </a:r>
            <a:br>
              <a:rPr lang="ru-RU" sz="2000" b="1" dirty="0" smtClean="0"/>
            </a:br>
            <a:r>
              <a:rPr lang="ru-RU" sz="2000" b="1" dirty="0" smtClean="0"/>
              <a:t>Спускается в овраг...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800000"/>
                </a:solidFill>
              </a:rPr>
              <a:t>На двух ногах, на двух руках.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/>
              <a:t>Мы тоже можем так. </a:t>
            </a:r>
            <a:endParaRPr lang="ru-RU" sz="2000" b="1" dirty="0"/>
          </a:p>
        </p:txBody>
      </p:sp>
      <p:pic>
        <p:nvPicPr>
          <p:cNvPr id="6" name="Рисунок 5" descr="66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72074"/>
            <a:ext cx="1134363" cy="1604459"/>
          </a:xfrm>
          <a:prstGeom prst="rect">
            <a:avLst/>
          </a:prstGeom>
        </p:spPr>
      </p:pic>
      <p:pic>
        <p:nvPicPr>
          <p:cNvPr id="8" name="Рисунок 7" descr="584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80" y="3643314"/>
            <a:ext cx="1847420" cy="1765312"/>
          </a:xfrm>
          <a:prstGeom prst="rect">
            <a:avLst/>
          </a:prstGeom>
        </p:spPr>
      </p:pic>
      <p:pic>
        <p:nvPicPr>
          <p:cNvPr id="13" name="Рисунок 12" descr="60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1472" y="2285993"/>
            <a:ext cx="1214446" cy="1357321"/>
          </a:xfrm>
          <a:prstGeom prst="rect">
            <a:avLst/>
          </a:prstGeom>
        </p:spPr>
      </p:pic>
      <p:pic>
        <p:nvPicPr>
          <p:cNvPr id="14" name="Рисунок 13" descr="338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928670"/>
            <a:ext cx="1129181" cy="140018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142984"/>
            <a:ext cx="163894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 smtClean="0">
                <a:ln w="5715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23900" b="1" cap="none" spc="0" dirty="0">
              <a:ln w="5715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42984"/>
            <a:ext cx="163894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23900" b="1" cap="none" spc="0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142984"/>
            <a:ext cx="163894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23900" b="1" cap="none" spc="0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142984"/>
            <a:ext cx="163894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  <a:endParaRPr lang="ru-RU" sz="23900" b="1" cap="none" spc="0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142984"/>
            <a:ext cx="163894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23900" b="1" cap="none" spc="0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142984"/>
            <a:ext cx="163894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571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23900" b="1" cap="none" spc="0" dirty="0">
              <a:ln w="5715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5" descr="C:\Documents and Settings\Школа\Local Settings\Temporary Internet Files\Content.IE5\O9L79KUT\MCj035647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01381"/>
            <a:ext cx="2500330" cy="2356619"/>
          </a:xfrm>
          <a:prstGeom prst="rect">
            <a:avLst/>
          </a:prstGeom>
          <a:noFill/>
        </p:spPr>
      </p:pic>
      <p:pic>
        <p:nvPicPr>
          <p:cNvPr id="9" name="Picture 9" descr="C:\Documents and Settings\Школа\Local Settings\Temporary Internet Files\Content.IE5\HPUD9QU2\MCj041243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429132"/>
            <a:ext cx="2071702" cy="2332694"/>
          </a:xfrm>
          <a:prstGeom prst="rect">
            <a:avLst/>
          </a:prstGeom>
          <a:noFill/>
        </p:spPr>
      </p:pic>
      <p:pic>
        <p:nvPicPr>
          <p:cNvPr id="10" name="Picture 3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572008"/>
            <a:ext cx="2524288" cy="2071702"/>
          </a:xfrm>
          <a:prstGeom prst="rect">
            <a:avLst/>
          </a:prstGeom>
          <a:noFill/>
        </p:spPr>
      </p:pic>
      <p:pic>
        <p:nvPicPr>
          <p:cNvPr id="1027" name="Picture 3" descr="C:\Users\Лариса\AppData\Local\Microsoft\Windows\Temporary Internet Files\Content.IE5\L93UV9VS\MCj0150041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224024"/>
            <a:ext cx="3214710" cy="2633976"/>
          </a:xfrm>
          <a:prstGeom prst="rect">
            <a:avLst/>
          </a:prstGeom>
          <a:noFill/>
        </p:spPr>
      </p:pic>
      <p:pic>
        <p:nvPicPr>
          <p:cNvPr id="14" name="Picture 7" descr="C:\Documents and Settings\Школа\Мои документы\Мои рисунки\Организатор клипов (Microsoft)\j035616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500570"/>
            <a:ext cx="374061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27146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1500" b="1" cap="none" spc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</a:t>
            </a:r>
            <a:endParaRPr lang="ru-RU" sz="11500" b="1" cap="none" spc="0" dirty="0">
              <a:ln w="38100"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500042"/>
            <a:ext cx="347813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1500" b="1" cap="none" spc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</a:t>
            </a:r>
            <a:endParaRPr lang="ru-RU" sz="11500" b="1" cap="none" spc="0" dirty="0">
              <a:ln w="38100"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0817" y="2643182"/>
            <a:ext cx="398713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1500" b="1" cap="none" spc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11500" b="1" cap="none" spc="0" dirty="0">
              <a:ln w="38100"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714884"/>
            <a:ext cx="27146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1500" b="1" cap="none" spc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</a:t>
            </a:r>
            <a:endParaRPr lang="ru-RU" sz="11500" b="1" cap="none" spc="0" dirty="0">
              <a:ln w="38100"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4857760"/>
            <a:ext cx="27146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1500" b="1" cap="none" spc="0" dirty="0" smtClean="0">
                <a:ln w="38100"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</a:t>
            </a:r>
            <a:endParaRPr lang="ru-RU" sz="11500" b="1" cap="none" spc="0" dirty="0">
              <a:ln w="38100"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14348" y="2071678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57884" y="2143116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14678" y="4286256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8596" y="6500834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00760" y="6429396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00760" y="6643710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14678" y="4500570"/>
            <a:ext cx="10001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ЧИТАЕМ В БУКВАРЕ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Копия (2) CCF30112009_00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000372"/>
            <a:ext cx="2593781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ТЮК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832" r="148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786058"/>
            <a:ext cx="2533680" cy="2222047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Большой мягкий перевязанный сверток, большая связка чего-нибудь.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ТИНА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858" r="148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786058"/>
            <a:ext cx="2533680" cy="22220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Водоросли,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плавающие густой массой в воде.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84"/>
            <a:ext cx="2212848" cy="15826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ТРЮМ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448" r="104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2786058"/>
            <a:ext cx="2676556" cy="2222047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Внутреннее нижнее помещение корабля, служащее для установки механизмов , для грузов.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1038" cy="121444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Борис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Заходер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«Мохнатая азбука»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58204" cy="40386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Загадка:</a:t>
            </a:r>
          </a:p>
          <a:p>
            <a:pPr algn="ctr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Навек повесил нос,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Грустит он об одном: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Он собирался стать слоном,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Да так и не дорос.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5"/>
          <p:cNvSpPr>
            <a:spLocks noGrp="1"/>
          </p:cNvSpPr>
          <p:nvPr>
            <p:ph type="body" idx="2"/>
          </p:nvPr>
        </p:nvSpPr>
        <p:spPr>
          <a:xfrm>
            <a:off x="428625" y="3929063"/>
            <a:ext cx="2743200" cy="4572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9" name="Содержимое 8" descr="P101093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214942" y="1142984"/>
            <a:ext cx="3321846" cy="5002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14348" y="928670"/>
            <a:ext cx="2640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Творческий проект</a:t>
            </a:r>
            <a:b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2786058"/>
            <a:ext cx="17266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Выполнила: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3143248"/>
            <a:ext cx="2800960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</a:rPr>
              <a:t>ученица  1 «А» </a:t>
            </a:r>
            <a:r>
              <a:rPr lang="ru-RU" sz="2000" b="1" dirty="0" err="1">
                <a:ln/>
                <a:solidFill>
                  <a:schemeClr val="accent3"/>
                </a:solidFill>
                <a:latin typeface="+mn-lt"/>
              </a:rPr>
              <a:t>клсса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</a:rPr>
              <a:t>МОУ  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+mn-lt"/>
              </a:rPr>
              <a:t>гимназии </a:t>
            </a:r>
            <a:r>
              <a:rPr lang="ru-RU" sz="2000" b="1" dirty="0">
                <a:ln/>
                <a:solidFill>
                  <a:schemeClr val="accent3"/>
                </a:solidFill>
                <a:latin typeface="+mn-lt"/>
              </a:rPr>
              <a:t>№8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000504"/>
            <a:ext cx="330079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Шерстюк  Настя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4643446"/>
            <a:ext cx="12885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Учитель: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4572008"/>
            <a:ext cx="230928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Абаева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Л.Н.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5857892"/>
            <a:ext cx="226029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chemeClr val="accent3"/>
                </a:solidFill>
                <a:latin typeface="+mn-lt"/>
              </a:rPr>
              <a:t>г. Можга,  2009 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1285860"/>
            <a:ext cx="472379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Презентация «Тапир»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3571900" cy="2423740"/>
          </a:xfrm>
        </p:spPr>
        <p:txBody>
          <a:bodyPr lIns="91440" rIns="91440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Тапир на век повесил нос,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Грустит он об одном: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собирался стать слоном,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 так и не дорос…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768px-Malayan_Tapir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ГОРОД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АЗБУКА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CF30112009_0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2000264" cy="275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опия (2) CCF30112009_0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1428736"/>
            <a:ext cx="2014062" cy="2496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опия (3) CCF30112009_000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1785926"/>
            <a:ext cx="2169636" cy="268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CF30112009_000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71802" y="4214818"/>
            <a:ext cx="2643206" cy="2450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01080" cy="57864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Тапиры - большие травоядные животные,  напоминающие по форме свинью, но обладающие коротким, приспособленным для хватания хоботом. На пальцах  лап небольшие копытца, помогающие передвигаться по грязной и мягкой земле. Обитают они в Америке и в Азии.</a:t>
            </a:r>
            <a:br>
              <a:rPr lang="ru-RU" sz="2000" dirty="0" smtClean="0"/>
            </a:br>
            <a:r>
              <a:rPr lang="ru-RU" sz="2000" dirty="0" smtClean="0"/>
              <a:t> Тапиры  — лесные животные, любящие воду. Они проводят много времени в воде и под водой, питаясь мягкими водорослями и прячась от хищников. В лесах  тапиры  питаются фруктами, листьями и ягодами.</a:t>
            </a:r>
            <a:br>
              <a:rPr lang="ru-RU" sz="2000" dirty="0" smtClean="0"/>
            </a:br>
            <a:r>
              <a:rPr lang="ru-RU" sz="2000" dirty="0" smtClean="0"/>
              <a:t>На  тапиров  охотятся тигры, медведи и  крокодилы, но основным их врагом является человек. Охота на  тапиров  ради их мяса и кожи  уменьшила их количество и, совсем недавно,   тапиров  занесли в список животных, которым грозит вымирание.</a:t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Documents and Settings\ADMIN\Рабочий стол\250px-Tapirus_terrestris_(2)_by_JM_Ros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483" y="5143512"/>
            <a:ext cx="3118325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250px-Bairds_Tap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143512"/>
            <a:ext cx="2748435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/>
          <a:lstStyle/>
          <a:p>
            <a:pPr algn="ctr"/>
            <a:r>
              <a:rPr lang="ru-RU" sz="4800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Высказывание:</a:t>
            </a:r>
            <a:br>
              <a:rPr lang="ru-RU" sz="4800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0" y="1785926"/>
            <a:ext cx="9143999" cy="164307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Тапиры едят сочные ягоды.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Копия (2) CCF30112009_00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214686"/>
            <a:ext cx="2593781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/>
          <a:lstStyle/>
          <a:p>
            <a:pPr algn="ctr"/>
            <a:r>
              <a:rPr lang="ru-RU" sz="4800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Высказывание:</a:t>
            </a:r>
            <a:br>
              <a:rPr lang="ru-RU" sz="4800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0" y="1428737"/>
            <a:ext cx="9144000" cy="1785950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Копия (2) CCF30112009_00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214686"/>
            <a:ext cx="2593781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428728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071802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286116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57752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000628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143504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858016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000892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/>
          <a:lstStyle/>
          <a:p>
            <a:pPr algn="ctr"/>
            <a:r>
              <a:rPr lang="ru-RU" sz="4800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Высказывание:</a:t>
            </a:r>
            <a:br>
              <a:rPr lang="ru-RU" sz="4800" b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0" y="1428737"/>
            <a:ext cx="9144000" cy="1785950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 descr="Копия (2) CCF30112009_00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214686"/>
            <a:ext cx="2593781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000240"/>
            <a:ext cx="857256" cy="571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428728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071802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286116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57752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000628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143504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858016" y="2143116"/>
            <a:ext cx="571504" cy="2857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786742" cy="15001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РАБОТА СО СЛОВАМИ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643182"/>
            <a:ext cx="7684986" cy="32246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1)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2)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3)                </a:t>
            </a:r>
          </a:p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    4)    Т      Т   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8100000">
            <a:off x="4573051" y="2909062"/>
            <a:ext cx="1212344" cy="1111314"/>
          </a:xfrm>
          <a:prstGeom prst="arc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 rot="8100000">
            <a:off x="5644622" y="2909062"/>
            <a:ext cx="1212344" cy="1111314"/>
          </a:xfrm>
          <a:prstGeom prst="arc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 rot="8100000">
            <a:off x="4598309" y="3741061"/>
            <a:ext cx="1161829" cy="1161829"/>
          </a:xfrm>
          <a:prstGeom prst="arc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8100000">
            <a:off x="5716059" y="3766318"/>
            <a:ext cx="1212344" cy="1111314"/>
          </a:xfrm>
          <a:prstGeom prst="arc">
            <a:avLst/>
          </a:prstGeom>
          <a:ln w="381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6215074" y="4214818"/>
            <a:ext cx="285752" cy="285752"/>
          </a:xfrm>
          <a:prstGeom prst="line">
            <a:avLst/>
          </a:prstGeom>
          <a:ln w="158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00628" y="321468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72198" y="321468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00628" y="5643578"/>
            <a:ext cx="357190" cy="1588"/>
          </a:xfrm>
          <a:prstGeom prst="line">
            <a:avLst/>
          </a:prstGeom>
          <a:ln w="254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6000760" y="5643578"/>
            <a:ext cx="357190" cy="1588"/>
          </a:xfrm>
          <a:prstGeom prst="line">
            <a:avLst/>
          </a:prstGeom>
          <a:ln w="254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6000760" y="5786454"/>
            <a:ext cx="357190" cy="1588"/>
          </a:xfrm>
          <a:prstGeom prst="line">
            <a:avLst/>
          </a:prstGeom>
          <a:ln w="254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7298"/>
            <a:ext cx="8358246" cy="1107996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БУКВА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ЕЕ РАБОТА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Копия (3) CCF30112009_0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429000"/>
            <a:ext cx="2571768" cy="31797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5" name="Схема 4"/>
          <p:cNvGraphicFramePr/>
          <p:nvPr/>
        </p:nvGraphicFramePr>
        <p:xfrm>
          <a:off x="3857620" y="2786058"/>
          <a:ext cx="507209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4429124" y="5500702"/>
            <a:ext cx="1143008" cy="928694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ый треугольник 19"/>
          <p:cNvSpPr/>
          <p:nvPr/>
        </p:nvSpPr>
        <p:spPr>
          <a:xfrm flipH="1">
            <a:off x="7643834" y="5500702"/>
            <a:ext cx="1071570" cy="928694"/>
          </a:xfrm>
          <a:prstGeom prst="rt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58246" cy="142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НАЙТИ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В ГОРОДЕ АЗБУКА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CF30112009_0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714620"/>
            <a:ext cx="292895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CF30112009_0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428868"/>
            <a:ext cx="3544953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14619"/>
            <a:ext cx="1195393" cy="137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58246" cy="142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Город Азбука, район парных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согласных, улица Глухих.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CF30112009_0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714620"/>
            <a:ext cx="292895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CF30112009_0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500306"/>
            <a:ext cx="3544953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928934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1928794" y="214291"/>
            <a:ext cx="4786346" cy="2714644"/>
          </a:xfrm>
          <a:prstGeom prst="wedgeEllipseCallout">
            <a:avLst>
              <a:gd name="adj1" fmla="val -37279"/>
              <a:gd name="adj2" fmla="val 605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214422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Содержимое 3" descr="CCF30112009_000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948100"/>
            <a:ext cx="2857520" cy="3624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CF30112009_0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3357562"/>
            <a:ext cx="331376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4071966" cy="2071702"/>
          </a:xfrm>
        </p:spPr>
        <p:txBody>
          <a:bodyPr>
            <a:prstTxWarp prst="textWave2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140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4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14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4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4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" b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КАРТИНКАХ</a:t>
            </a:r>
            <a:endParaRPr lang="ru-RU" sz="800" b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29190" y="1710961"/>
            <a:ext cx="3571900" cy="393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800" y="3143248"/>
            <a:ext cx="2814630" cy="34290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для малышей</a:t>
            </a:r>
          </a:p>
          <a:p>
            <a:pPr algn="ctr"/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составил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 класс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гимназии №8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2009-2010 </a:t>
            </a:r>
          </a:p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58246" cy="142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НАЙТИ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В ГОРОДЕ АЗБУКА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CF30112009_0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714620"/>
            <a:ext cx="292895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CF30112009_0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428868"/>
            <a:ext cx="3544953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14619"/>
            <a:ext cx="1195393" cy="137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0" y="-214338"/>
          <a:ext cx="9144000" cy="6857207"/>
        </p:xfrm>
        <a:graphic>
          <a:graphicData uri="http://schemas.openxmlformats.org/presentationml/2006/ole">
            <p:oleObj spid="_x0000_s26627" name="Презентация" r:id="rId3" imgW="4570501" imgH="3427618" progId="PowerPoint.Show.8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928670"/>
            <a:ext cx="2857520" cy="3543325"/>
          </a:xfrm>
          <a:prstGeom prst="rect">
            <a:avLst/>
          </a:prstGeom>
        </p:spPr>
      </p:pic>
      <p:pic>
        <p:nvPicPr>
          <p:cNvPr id="6" name="Picture 2" descr="C:\Users\Лариса\AppData\Local\Microsoft\Windows\Temporary Internet Files\Content.IE5\L93UV9VS\MCj04348640000[1]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1543037"/>
            <a:ext cx="1428760" cy="142876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500034" y="2214554"/>
            <a:ext cx="5500726" cy="3000396"/>
          </a:xfrm>
          <a:prstGeom prst="cloudCallout">
            <a:avLst>
              <a:gd name="adj1" fmla="val 75140"/>
              <a:gd name="adj2" fmla="val -1902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---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00042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Стучат, стучат - не велят скучать.</a:t>
            </a:r>
            <a:br>
              <a:rPr lang="ru-RU" sz="3200" dirty="0" smtClean="0"/>
            </a:br>
            <a:r>
              <a:rPr lang="ru-RU" sz="3200" dirty="0" smtClean="0"/>
              <a:t>Идут, идут, а все тут как тут.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86116" y="3571876"/>
          <a:ext cx="304800" cy="304800"/>
        </p:xfrm>
        <a:graphic>
          <a:graphicData uri="http://schemas.openxmlformats.org/presentationml/2006/ole">
            <p:oleObj spid="_x0000_s17410" name="Документ звукозаписи" r:id="rId5" imgW="304520" imgH="304520" progId="SoundRec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214282" y="2285992"/>
            <a:ext cx="5500726" cy="3000396"/>
          </a:xfrm>
          <a:prstGeom prst="cloudCallout">
            <a:avLst>
              <a:gd name="adj1" fmla="val 75140"/>
              <a:gd name="adj2" fmla="val -1902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---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00042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Стучат, стучат - не велят скучать.</a:t>
            </a:r>
            <a:br>
              <a:rPr lang="ru-RU" sz="3200" dirty="0" smtClean="0"/>
            </a:br>
            <a:r>
              <a:rPr lang="ru-RU" sz="3200" dirty="0" smtClean="0"/>
              <a:t>Идут, идут, а все тут как тут.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28860" y="4357694"/>
          <a:ext cx="304800" cy="304800"/>
        </p:xfrm>
        <a:graphic>
          <a:graphicData uri="http://schemas.openxmlformats.org/presentationml/2006/ole">
            <p:oleObj spid="_x0000_s18434" name="Документ звукозаписи" r:id="rId3" imgW="304520" imgH="304520" progId="SoundRec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928670"/>
            <a:ext cx="2857520" cy="3543325"/>
          </a:xfrm>
          <a:prstGeom prst="rect">
            <a:avLst/>
          </a:prstGeom>
        </p:spPr>
      </p:pic>
      <p:pic>
        <p:nvPicPr>
          <p:cNvPr id="6" name="Picture 2" descr="C:\Users\Лариса\AppData\Local\Microsoft\Windows\Temporary Internet Files\Content.IE5\L93UV9VS\MCj04348640000[1]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500174"/>
            <a:ext cx="1428760" cy="142876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14282" y="2285992"/>
            <a:ext cx="5000660" cy="2786082"/>
          </a:xfrm>
          <a:prstGeom prst="cloudCallout">
            <a:avLst>
              <a:gd name="adj1" fmla="val 75140"/>
              <a:gd name="adj2" fmla="val -19020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86124"/>
            <a:ext cx="3794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ТИК – ТАК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500042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Стучат, стучат - не велят скучать.</a:t>
            </a:r>
            <a:br>
              <a:rPr lang="ru-RU" sz="3200" dirty="0" smtClean="0"/>
            </a:br>
            <a:r>
              <a:rPr lang="ru-RU" sz="3200" dirty="0" smtClean="0"/>
              <a:t>Идут, идут, а все тут как тут.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2149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антенну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похожа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зонт как будто тоже.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4857760"/>
            <a:ext cx="57150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Молоток стучит: “Тук-тук!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старый друг”.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Лариса\AppData\Local\Microsoft\Windows\Temporary Internet Files\Content.IE5\LFE2SBDE\MCj034963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1931000" cy="2357454"/>
          </a:xfrm>
          <a:prstGeom prst="rect">
            <a:avLst/>
          </a:prstGeom>
          <a:noFill/>
        </p:spPr>
      </p:pic>
      <p:pic>
        <p:nvPicPr>
          <p:cNvPr id="1029" name="Picture 5" descr="C:\Users\Лариса\AppData\Local\Microsoft\Windows\Temporary Internet Files\Content.IE5\SYUXDBL6\MCj031108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86512" y="2643182"/>
            <a:ext cx="2053084" cy="2107294"/>
          </a:xfrm>
          <a:prstGeom prst="rect">
            <a:avLst/>
          </a:prstGeom>
          <a:noFill/>
        </p:spPr>
      </p:pic>
      <p:pic>
        <p:nvPicPr>
          <p:cNvPr id="1031" name="Picture 7" descr="C:\Users\Лариса\AppData\Local\Microsoft\Windows\Temporary Internet Files\Content.IE5\SYUXDBL6\MCj025078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43314"/>
            <a:ext cx="1287150" cy="28277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2071678"/>
            <a:ext cx="3039615" cy="1862048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1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 , </a:t>
            </a:r>
            <a:r>
              <a:rPr lang="ru-RU" sz="11500" b="1" cap="none" spc="0" dirty="0" err="1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11500" b="1" cap="none" spc="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000240"/>
            <a:ext cx="8358246" cy="1107996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1">
                <a:lumMod val="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БУКВА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ЕЕ РАБОТА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Копия (3) CCF30112009_000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429000"/>
            <a:ext cx="2571768" cy="31797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58246" cy="142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НАЙТИ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В ГОРОДЕ АЗБУКА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CF30112009_0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2714620"/>
            <a:ext cx="292895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CF30112009_0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428868"/>
            <a:ext cx="3544953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14619"/>
            <a:ext cx="1195393" cy="137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_RU_blue_Universal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'Мальчик и мыльные пузыри'(2)</Template>
  <TotalTime>1909</TotalTime>
  <Words>313</Words>
  <Application>Microsoft Office PowerPoint</Application>
  <PresentationFormat>Экран (4:3)</PresentationFormat>
  <Paragraphs>85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1_Поток</vt:lpstr>
      <vt:lpstr>MS_RU_blue_Universal</vt:lpstr>
      <vt:lpstr>Документ звукозаписи</vt:lpstr>
      <vt:lpstr>Презентация</vt:lpstr>
      <vt:lpstr>Урок обучения грамоте</vt:lpstr>
      <vt:lpstr>ГОРОД  АЗБУКА</vt:lpstr>
      <vt:lpstr>НАЙТИ ДОМ В ГОРОДЕ АЗБУКА</vt:lpstr>
      <vt:lpstr>Слайд 4</vt:lpstr>
      <vt:lpstr>Слайд 5</vt:lpstr>
      <vt:lpstr>Слайд 6</vt:lpstr>
      <vt:lpstr>Слайд 7</vt:lpstr>
      <vt:lpstr>Слайд 8</vt:lpstr>
      <vt:lpstr>НАЙТИ ДОМ В ГОРОДЕ АЗБУКА</vt:lpstr>
      <vt:lpstr>Слайд 10</vt:lpstr>
      <vt:lpstr>Слайд 11</vt:lpstr>
      <vt:lpstr>Слайд 12</vt:lpstr>
      <vt:lpstr>ЧИТАЕМ В БУКВАРЕ</vt:lpstr>
      <vt:lpstr>ТЮК</vt:lpstr>
      <vt:lpstr>ТИНА</vt:lpstr>
      <vt:lpstr>ТРЮМ</vt:lpstr>
      <vt:lpstr>Борис Заходер «Мохнатая азбука»</vt:lpstr>
      <vt:lpstr>Слайд 18</vt:lpstr>
      <vt:lpstr>Слайд 19</vt:lpstr>
      <vt:lpstr>Тапиры - большие травоядные животные,  напоминающие по форме свинью, но обладающие коротким, приспособленным для хватания хоботом. На пальцах  лап небольшие копытца, помогающие передвигаться по грязной и мягкой земле. Обитают они в Америке и в Азии.  Тапиры  — лесные животные, любящие воду. Они проводят много времени в воде и под водой, питаясь мягкими водорослями и прячась от хищников. В лесах  тапиры  питаются фруктами, листьями и ягодами. На  тапиров  охотятся тигры, медведи и  крокодилы, но основным их врагом является человек. Охота на  тапиров  ради их мяса и кожи  уменьшила их количество и, совсем недавно,   тапиров  занесли в список животных, которым грозит вымирание.   </vt:lpstr>
      <vt:lpstr>Высказывание: </vt:lpstr>
      <vt:lpstr>Высказывание: </vt:lpstr>
      <vt:lpstr>Высказывание: </vt:lpstr>
      <vt:lpstr>РАБОТА СО СЛОВАМИ</vt:lpstr>
      <vt:lpstr>Слайд 25</vt:lpstr>
      <vt:lpstr>НАЙТИ ДОМ В ГОРОДЕ АЗБУКА</vt:lpstr>
      <vt:lpstr>Город Азбука, район парных согласных, улица Глухих.</vt:lpstr>
      <vt:lpstr>Слайд 28</vt:lpstr>
      <vt:lpstr>АЗБУКА В КАРТИНКАХ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Tata</cp:lastModifiedBy>
  <cp:revision>127</cp:revision>
  <dcterms:created xsi:type="dcterms:W3CDTF">2009-10-22T14:49:03Z</dcterms:created>
  <dcterms:modified xsi:type="dcterms:W3CDTF">2011-02-19T22:17:28Z</dcterms:modified>
</cp:coreProperties>
</file>