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5" r:id="rId3"/>
    <p:sldId id="258" r:id="rId4"/>
    <p:sldId id="257" r:id="rId5"/>
    <p:sldId id="259" r:id="rId6"/>
    <p:sldId id="264" r:id="rId7"/>
    <p:sldId id="260" r:id="rId8"/>
    <p:sldId id="262" r:id="rId9"/>
    <p:sldId id="263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 autoAdjust="0"/>
    <p:restoredTop sz="94658" autoAdjust="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3/12/2011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457200" y="1752600"/>
            <a:ext cx="8333936" cy="1981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Урок математики</a:t>
            </a:r>
            <a:br>
              <a:rPr lang="ru-RU" dirty="0" smtClean="0"/>
            </a:br>
            <a:r>
              <a:rPr lang="ru-RU" dirty="0" smtClean="0"/>
              <a:t>по теме: «Прямоугольник»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2 класс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752600" y="457200"/>
            <a:ext cx="5715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Муниципальное общеобразовательное учреждение «Средняя общеобразовательная школа» с. Екатериновка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1981200" y="4876800"/>
            <a:ext cx="48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Работу подготовила: </a:t>
            </a:r>
          </a:p>
          <a:p>
            <a:pPr indent="1169988"/>
            <a:r>
              <a:rPr lang="ru-RU" dirty="0" err="1" smtClean="0"/>
              <a:t>Голомедова</a:t>
            </a:r>
            <a:r>
              <a:rPr lang="ru-RU" dirty="0" smtClean="0"/>
              <a:t> Ирина Валерьевна, </a:t>
            </a:r>
          </a:p>
          <a:p>
            <a:pPr indent="1169988"/>
            <a:r>
              <a:rPr lang="ru-RU" dirty="0" smtClean="0"/>
              <a:t>учитель начальных классов, </a:t>
            </a:r>
          </a:p>
          <a:p>
            <a:pPr indent="1169988"/>
            <a:r>
              <a:rPr lang="en-US" dirty="0" smtClean="0"/>
              <a:t>I</a:t>
            </a:r>
            <a:r>
              <a:rPr lang="ru-RU" dirty="0" smtClean="0"/>
              <a:t> квалификационной категории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267200" y="6248400"/>
            <a:ext cx="68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2011</a:t>
            </a:r>
            <a:endParaRPr lang="ru-RU" dirty="0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819400"/>
            <a:ext cx="7467600" cy="1143000"/>
          </a:xfrm>
        </p:spPr>
        <p:txBody>
          <a:bodyPr/>
          <a:lstStyle/>
          <a:p>
            <a:pPr algn="ctr"/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8257736" cy="123444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ПРЯМОУГОЛЬНИК</a:t>
            </a:r>
            <a:endParaRPr lang="ru-RU" sz="60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81000" y="3352800"/>
            <a:ext cx="8229600" cy="1234440"/>
          </a:xfrm>
          <a:prstGeom prst="rect">
            <a:avLst/>
          </a:prstGeom>
        </p:spPr>
        <p:txBody>
          <a:bodyPr vert="horz" lIns="45720" rIns="45720" anchor="t">
            <a:normAutofit fontScale="7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6000" b="1" i="0" u="none" strike="noStrike" kern="1200" cap="all" spc="0" normalizeH="0" baseline="0" noProof="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3,</a:t>
            </a:r>
            <a:r>
              <a:rPr kumimoji="0" lang="ru-RU" sz="6000" b="1" i="0" u="none" strike="noStrike" kern="1200" cap="all" spc="0" normalizeH="0" noProof="0" dirty="0" smtClean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5, 15, 21, 28, 30, 45, 55,  60, 65, 70, 90, 100</a:t>
            </a:r>
            <a:endParaRPr kumimoji="0" lang="ru-RU" sz="6000" b="1" i="0" u="none" strike="noStrike" kern="1200" cap="all" spc="0" normalizeH="0" baseline="0" noProof="0" dirty="0">
              <a:ln w="5000" cmpd="sng">
                <a:solidFill>
                  <a:schemeClr val="accent1">
                    <a:tint val="80000"/>
                    <a:shade val="99000"/>
                    <a:satMod val="50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63000"/>
                      <a:satMod val="255000"/>
                    </a:schemeClr>
                  </a:gs>
                  <a:gs pos="9000">
                    <a:schemeClr val="accent1">
                      <a:tint val="63000"/>
                      <a:satMod val="255000"/>
                    </a:schemeClr>
                  </a:gs>
                  <a:gs pos="53000">
                    <a:schemeClr val="accent1">
                      <a:shade val="60000"/>
                      <a:satMod val="100000"/>
                    </a:schemeClr>
                  </a:gs>
                  <a:gs pos="90000">
                    <a:schemeClr val="accent1">
                      <a:tint val="63000"/>
                      <a:satMod val="255000"/>
                    </a:schemeClr>
                  </a:gs>
                  <a:gs pos="100000">
                    <a:schemeClr val="accent1">
                      <a:tint val="63000"/>
                      <a:satMod val="255000"/>
                    </a:schemeClr>
                  </a:gs>
                </a:gsLst>
                <a:lin ang="5400000"/>
              </a:gradFill>
              <a:effectLst>
                <a:outerShdw blurRad="50800" dist="38100" dir="5400000" algn="t" rotWithShape="0">
                  <a:prstClr val="black">
                    <a:alpha val="50000"/>
                  </a:prst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13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7467600" cy="1143000"/>
          </a:xfrm>
        </p:spPr>
        <p:txBody>
          <a:bodyPr/>
          <a:lstStyle/>
          <a:p>
            <a:pPr algn="ctr"/>
            <a:r>
              <a:rPr lang="ru-RU" dirty="0" smtClean="0"/>
              <a:t>«Родственники»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14400" y="1600200"/>
            <a:ext cx="7467600" cy="4525963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Жила на свете важная </a:t>
            </a:r>
          </a:p>
          <a:p>
            <a:pPr algn="ctr">
              <a:buNone/>
            </a:pPr>
            <a:r>
              <a:rPr lang="ru-RU" sz="9600" dirty="0" smtClean="0"/>
              <a:t>фигура</a:t>
            </a:r>
            <a:r>
              <a:rPr lang="ru-RU" dirty="0" smtClean="0"/>
              <a:t>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720"/>
                            </p:stCondLst>
                            <p:childTnLst>
                              <p:par>
                                <p:cTn id="18" presetID="49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990600"/>
            <a:ext cx="7467600" cy="2057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Стороны мои все 		РАВНЫ, </a:t>
            </a:r>
          </a:p>
          <a:p>
            <a:pPr algn="ctr">
              <a:buNone/>
            </a:pPr>
            <a:r>
              <a:rPr lang="ru-RU" dirty="0" smtClean="0"/>
              <a:t>углы все 		ПРЯМЫЕ.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00400" y="3048000"/>
            <a:ext cx="2895600" cy="2743200"/>
          </a:xfrm>
          <a:prstGeom prst="rect">
            <a:avLst/>
          </a:prstGeom>
          <a:ln w="76200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convex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spc="5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800"/>
                            </p:stCondLst>
                            <p:childTnLst>
                              <p:par>
                                <p:cTn id="19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38200" y="228600"/>
            <a:ext cx="7467600" cy="26670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	 «Если встречу родственника, то сразу узнаю, - думал квадрат, - ведь он на меня должен быть чем-то 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400" dirty="0" smtClean="0"/>
              <a:t>ПОХОЖ</a:t>
            </a:r>
            <a:r>
              <a:rPr lang="ru-RU" dirty="0" smtClean="0"/>
              <a:t>».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600" y="3124200"/>
            <a:ext cx="3962400" cy="1981200"/>
          </a:xfrm>
          <a:prstGeom prst="rect">
            <a:avLst/>
          </a:prstGeom>
          <a:ln w="5715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6000000" lon="6000000" rev="14100000"/>
            </a:lightRig>
          </a:scene3d>
          <a:sp3d prstMaterial="softEdge">
            <a:bevelT w="127000" prst="convex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2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981200"/>
            <a:ext cx="8382000" cy="2667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	 </a:t>
            </a:r>
            <a:r>
              <a:rPr lang="ru-RU" sz="6600" dirty="0" smtClean="0"/>
              <a:t>ПРЯМО	-	</a:t>
            </a:r>
          </a:p>
          <a:p>
            <a:pPr algn="ctr">
              <a:buNone/>
            </a:pPr>
            <a:r>
              <a:rPr lang="ru-RU" sz="6600" dirty="0" smtClean="0"/>
              <a:t>УГОЛЬНИК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80"/>
                            </p:stCondLst>
                            <p:childTnLst>
                              <p:par>
                                <p:cTn id="1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62000" y="304800"/>
            <a:ext cx="7467600" cy="16002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	 «А мы не РОДСТВЕННИКИ с тобой?» - спрашивает </a:t>
            </a:r>
          </a:p>
          <a:p>
            <a:pPr algn="ctr">
              <a:buNone/>
            </a:pPr>
            <a:r>
              <a:rPr lang="ru-RU" dirty="0" smtClean="0"/>
              <a:t>Квадрат у Прямоугольника.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62000" y="3200400"/>
            <a:ext cx="2895600" cy="2743200"/>
          </a:xfrm>
          <a:prstGeom prst="rect">
            <a:avLst/>
          </a:prstGeom>
          <a:ln w="76200"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4100000"/>
            </a:lightRig>
          </a:scene3d>
          <a:sp3d prstMaterial="softEdge">
            <a:bevelT w="127000" prst="convex"/>
          </a:sp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spc="5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24400" y="1981200"/>
            <a:ext cx="3962400" cy="1981200"/>
          </a:xfrm>
          <a:prstGeom prst="rect">
            <a:avLst/>
          </a:prstGeom>
          <a:ln w="57150">
            <a:noFill/>
          </a:ln>
          <a:effectLst/>
          <a:scene3d>
            <a:camera prst="orthographicFront">
              <a:rot lat="0" lon="0" rev="0"/>
            </a:camera>
            <a:lightRig rig="glow" dir="t">
              <a:rot lat="6000000" lon="6000000" rev="14100000"/>
            </a:lightRig>
          </a:scene3d>
          <a:sp3d prstMaterial="softEdge">
            <a:bevelT w="127000" prst="convex"/>
          </a:sp3d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Дуга 5"/>
          <p:cNvSpPr/>
          <p:nvPr/>
        </p:nvSpPr>
        <p:spPr>
          <a:xfrm>
            <a:off x="304800" y="5410200"/>
            <a:ext cx="914400" cy="1066800"/>
          </a:xfrm>
          <a:prstGeom prst="arc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Дуга 6"/>
          <p:cNvSpPr/>
          <p:nvPr/>
        </p:nvSpPr>
        <p:spPr>
          <a:xfrm rot="15673862">
            <a:off x="3187666" y="5257573"/>
            <a:ext cx="914400" cy="1066800"/>
          </a:xfrm>
          <a:prstGeom prst="arc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уга 7"/>
          <p:cNvSpPr/>
          <p:nvPr/>
        </p:nvSpPr>
        <p:spPr>
          <a:xfrm rot="10800000">
            <a:off x="3200400" y="2667000"/>
            <a:ext cx="914400" cy="1066800"/>
          </a:xfrm>
          <a:prstGeom prst="arc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Дуга 8"/>
          <p:cNvSpPr/>
          <p:nvPr/>
        </p:nvSpPr>
        <p:spPr>
          <a:xfrm rot="5187534">
            <a:off x="255821" y="2699072"/>
            <a:ext cx="914400" cy="1066800"/>
          </a:xfrm>
          <a:prstGeom prst="arc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Дуга 9"/>
          <p:cNvSpPr/>
          <p:nvPr/>
        </p:nvSpPr>
        <p:spPr>
          <a:xfrm rot="4626526">
            <a:off x="4203357" y="1555278"/>
            <a:ext cx="914400" cy="1066800"/>
          </a:xfrm>
          <a:prstGeom prst="arc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Дуга 10"/>
          <p:cNvSpPr/>
          <p:nvPr/>
        </p:nvSpPr>
        <p:spPr>
          <a:xfrm rot="11368517">
            <a:off x="8311172" y="1515788"/>
            <a:ext cx="914400" cy="1066800"/>
          </a:xfrm>
          <a:prstGeom prst="arc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Дуга 11"/>
          <p:cNvSpPr/>
          <p:nvPr/>
        </p:nvSpPr>
        <p:spPr>
          <a:xfrm rot="15851863">
            <a:off x="8273088" y="3328182"/>
            <a:ext cx="914400" cy="1066800"/>
          </a:xfrm>
          <a:prstGeom prst="arc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Дуга 12"/>
          <p:cNvSpPr/>
          <p:nvPr/>
        </p:nvSpPr>
        <p:spPr>
          <a:xfrm>
            <a:off x="4267200" y="3429000"/>
            <a:ext cx="914400" cy="1066800"/>
          </a:xfrm>
          <a:prstGeom prst="arc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ый треугольник 19"/>
          <p:cNvSpPr/>
          <p:nvPr/>
        </p:nvSpPr>
        <p:spPr>
          <a:xfrm>
            <a:off x="762000" y="5257800"/>
            <a:ext cx="685800" cy="685800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ый треугольник 21"/>
          <p:cNvSpPr/>
          <p:nvPr/>
        </p:nvSpPr>
        <p:spPr>
          <a:xfrm rot="16200000">
            <a:off x="2971800" y="5257800"/>
            <a:ext cx="685800" cy="685800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ый треугольник 22"/>
          <p:cNvSpPr/>
          <p:nvPr/>
        </p:nvSpPr>
        <p:spPr>
          <a:xfrm rot="10800000">
            <a:off x="2971800" y="3200400"/>
            <a:ext cx="685800" cy="685800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ый треугольник 23"/>
          <p:cNvSpPr/>
          <p:nvPr/>
        </p:nvSpPr>
        <p:spPr>
          <a:xfrm rot="5400000">
            <a:off x="762000" y="3200400"/>
            <a:ext cx="685800" cy="685800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ый треугольник 24"/>
          <p:cNvSpPr/>
          <p:nvPr/>
        </p:nvSpPr>
        <p:spPr>
          <a:xfrm>
            <a:off x="4724400" y="3276600"/>
            <a:ext cx="685800" cy="685800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ый треугольник 25"/>
          <p:cNvSpPr/>
          <p:nvPr/>
        </p:nvSpPr>
        <p:spPr>
          <a:xfrm rot="16200000">
            <a:off x="8001000" y="3276600"/>
            <a:ext cx="685800" cy="685800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ый треугольник 26"/>
          <p:cNvSpPr/>
          <p:nvPr/>
        </p:nvSpPr>
        <p:spPr>
          <a:xfrm rot="10800000">
            <a:off x="8001000" y="1981200"/>
            <a:ext cx="685800" cy="685800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ый треугольник 27"/>
          <p:cNvSpPr/>
          <p:nvPr/>
        </p:nvSpPr>
        <p:spPr>
          <a:xfrm rot="5400000">
            <a:off x="4724400" y="1981200"/>
            <a:ext cx="685800" cy="685800"/>
          </a:xfrm>
          <a:prstGeom prst="rt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>
            <a:off x="762000" y="3200400"/>
            <a:ext cx="2895600" cy="158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762000" y="5943600"/>
            <a:ext cx="2895600" cy="158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>
            <a:stCxn id="28" idx="2"/>
            <a:endCxn id="27" idx="2"/>
          </p:cNvCxnSpPr>
          <p:nvPr/>
        </p:nvCxnSpPr>
        <p:spPr>
          <a:xfrm rot="10800000" flipH="1">
            <a:off x="4724400" y="1981200"/>
            <a:ext cx="3962400" cy="1588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25" idx="2"/>
            <a:endCxn id="26" idx="2"/>
          </p:cNvCxnSpPr>
          <p:nvPr/>
        </p:nvCxnSpPr>
        <p:spPr>
          <a:xfrm rot="16200000" flipH="1">
            <a:off x="6705600" y="1981200"/>
            <a:ext cx="1588" cy="3962400"/>
          </a:xfrm>
          <a:prstGeom prst="line">
            <a:avLst/>
          </a:prstGeom>
          <a:ln w="7620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>
            <a:stCxn id="24" idx="2"/>
            <a:endCxn id="20" idx="2"/>
          </p:cNvCxnSpPr>
          <p:nvPr/>
        </p:nvCxnSpPr>
        <p:spPr>
          <a:xfrm rot="10800000" flipV="1">
            <a:off x="762000" y="3200400"/>
            <a:ext cx="1588" cy="27432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10800000" flipV="1">
            <a:off x="3657600" y="3200400"/>
            <a:ext cx="1588" cy="2743200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>
            <a:endCxn id="25" idx="2"/>
          </p:cNvCxnSpPr>
          <p:nvPr/>
        </p:nvCxnSpPr>
        <p:spPr>
          <a:xfrm rot="5400000">
            <a:off x="3734594" y="2971006"/>
            <a:ext cx="1981200" cy="15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единительная линия 49"/>
          <p:cNvCxnSpPr>
            <a:stCxn id="27" idx="2"/>
            <a:endCxn id="26" idx="2"/>
          </p:cNvCxnSpPr>
          <p:nvPr/>
        </p:nvCxnSpPr>
        <p:spPr>
          <a:xfrm rot="16200000" flipH="1">
            <a:off x="7696200" y="2971800"/>
            <a:ext cx="1981200" cy="1588"/>
          </a:xfrm>
          <a:prstGeom prst="line">
            <a:avLst/>
          </a:prstGeom>
          <a:ln w="762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3886200" y="4267200"/>
            <a:ext cx="4648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Четырёхугольники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20" grpId="0" animBg="1"/>
      <p:bldP spid="20" grpId="1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096962"/>
          </a:xfrm>
        </p:spPr>
        <p:txBody>
          <a:bodyPr>
            <a:normAutofit/>
          </a:bodyPr>
          <a:lstStyle/>
          <a:p>
            <a:r>
              <a:rPr lang="ru-RU" dirty="0" smtClean="0"/>
              <a:t>Вывод: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38400"/>
            <a:ext cx="7467600" cy="3687763"/>
          </a:xfrm>
        </p:spPr>
        <p:txBody>
          <a:bodyPr/>
          <a:lstStyle/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Четыре угла.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Все углы прямые.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Противоположные стороны равны.</a:t>
            </a:r>
          </a:p>
          <a:p>
            <a:pPr marL="550926" indent="-514350">
              <a:buFont typeface="+mj-lt"/>
              <a:buAutoNum type="arabicPeriod"/>
            </a:pPr>
            <a:r>
              <a:rPr lang="ru-RU" dirty="0" smtClean="0"/>
              <a:t>Четыре стороны.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09600" y="152400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У прямоугольника – </a:t>
            </a:r>
            <a:endParaRPr lang="ru-RU" sz="48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5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6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7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23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24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25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26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Наблюдение: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Найдите среди окружающих вас предметов те, что имеют прямоугольную форму. </a:t>
            </a:r>
          </a:p>
          <a:p>
            <a:pPr algn="just"/>
            <a:endParaRPr lang="ru-RU" dirty="0" smtClean="0"/>
          </a:p>
          <a:p>
            <a:pPr algn="just"/>
            <a:r>
              <a:rPr lang="ru-RU" dirty="0" smtClean="0"/>
              <a:t>Назовите их. Докажите с помощью угольника, что они - прямоугольные.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Другая 1">
      <a:dk1>
        <a:srgbClr val="FFFF00"/>
      </a:dk1>
      <a:lt1>
        <a:srgbClr val="FFC000"/>
      </a:lt1>
      <a:dk2>
        <a:srgbClr val="FF0000"/>
      </a:dk2>
      <a:lt2>
        <a:srgbClr val="FDF59C"/>
      </a:lt2>
      <a:accent1>
        <a:srgbClr val="00B0F0"/>
      </a:accent1>
      <a:accent2>
        <a:srgbClr val="0070C0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264</TotalTime>
  <Words>115</Words>
  <PresentationFormat>Экран (4:3)</PresentationFormat>
  <Paragraphs>33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Техническая</vt:lpstr>
      <vt:lpstr>Урок математики по теме: «Прямоугольник»  2 класс</vt:lpstr>
      <vt:lpstr>ПРЯМОУГОЛЬНИК</vt:lpstr>
      <vt:lpstr>«Родственники»</vt:lpstr>
      <vt:lpstr>Слайд 4</vt:lpstr>
      <vt:lpstr>Слайд 5</vt:lpstr>
      <vt:lpstr>Слайд 6</vt:lpstr>
      <vt:lpstr>Слайд 7</vt:lpstr>
      <vt:lpstr>Вывод:</vt:lpstr>
      <vt:lpstr>Наблюдение: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Tata</cp:lastModifiedBy>
  <cp:revision>29</cp:revision>
  <dcterms:modified xsi:type="dcterms:W3CDTF">2011-03-12T15:42:45Z</dcterms:modified>
</cp:coreProperties>
</file>