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9" r:id="rId3"/>
    <p:sldId id="256" r:id="rId4"/>
    <p:sldId id="257" r:id="rId5"/>
    <p:sldId id="258" r:id="rId6"/>
    <p:sldId id="259" r:id="rId7"/>
    <p:sldId id="260" r:id="rId8"/>
    <p:sldId id="262" r:id="rId9"/>
    <p:sldId id="266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8" r:id="rId18"/>
    <p:sldId id="272" r:id="rId19"/>
    <p:sldId id="279" r:id="rId20"/>
    <p:sldId id="280" r:id="rId21"/>
    <p:sldId id="281" r:id="rId22"/>
    <p:sldId id="268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60033"/>
    <a:srgbClr val="800000"/>
    <a:srgbClr val="660066"/>
    <a:srgbClr val="FF0066"/>
    <a:srgbClr val="FF3300"/>
    <a:srgbClr val="6600CC"/>
    <a:srgbClr val="000099"/>
    <a:srgbClr val="CC00FF"/>
    <a:srgbClr val="FF3399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agro.ru/images/fish/sudak/fish_sudak_2_h_orig.jpe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Canis_lupus_laying.jpg" TargetMode="External"/><Relationship Id="rId7" Type="http://schemas.openxmlformats.org/officeDocument/2006/relationships/hyperlink" Target="http://www.google.ru/imgres?imgurl=http://static.ngs.ru/news/preview/b1a06e2676eef1169c105ada7f65e1ef004416a7_400.jpg&amp;imgrefurl=http://news.ngs.ru/more/24841.php&amp;h=400&amp;w=400&amp;sz=132&amp;tbnid=55fC4OwYeZKx_M:&amp;tbnh=124&amp;tbnw=124&amp;prev=/images?q=%D0%BB%D0%B8%D1%81%D1%8B&amp;zoom=1&amp;q=%D0%BB%D0%B8%D1%81%D1%8B&amp;usg=__1hGdh9476yt6d1fsf8lwvTasGQ0=&amp;sa=X&amp;ei=ejA8TbWwBY6hOrro7PIK&amp;ved=0CDEQ9QEwBQ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upload.wikimedia.org/wikipedia/commons/5/58/Abinsk.jpg" TargetMode="Externa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oxot1.info/wp-content/uploads/2010/04/ph04695.jpg&amp;imgrefurl=http://oxot1.info/2010/04/27/%D0%B7%D0%B0%D1%8F%D1%86-%D1%80%D1%83%D1%81%D0%B0%D0%BA/&amp;h=420&amp;w=335&amp;sz=28&amp;tbnid=mQ7_d2oYxjvLWM:&amp;tbnh=251&amp;tbnw=200&amp;prev=/images?q=%D0%B7%D0%B0%D0%B9%D1%86%D1%8B+%D1%80%D1%83%D1%81%D0%B0%D0%BA%D0%B8-%D0%BA%D0%B0%D1%80%D1%82%D0%B8%D0%BD%D0%BA%D0%B8&amp;zoom=1&amp;q=%D0%B7%D0%B0%D0%B9%D1%86%D1%8B+%D1%80%D1%83%D1%81%D0%B0%D0%BA%D0%B8-%D0%BA%D0%B0%D1%80%D1%82%D0%B8%D0%BD%D0%BA%D0%B8&amp;usg=__e0PiB1Jn6idxfYixEVUzDD4OsZY=&amp;sa=X&amp;ei=nTg8Ta3GLY6SOq6_uKML&amp;ved=0CBoQ9QEwAA" TargetMode="External"/><Relationship Id="rId7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74100.ru.all-biz.info/cat.php?oid=487463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18" Type="http://schemas.openxmlformats.org/officeDocument/2006/relationships/image" Target="../media/image57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17" Type="http://schemas.openxmlformats.org/officeDocument/2006/relationships/image" Target="../media/image56.jpeg"/><Relationship Id="rId2" Type="http://schemas.openxmlformats.org/officeDocument/2006/relationships/hyperlink" Target="http://ru.wikipedia.org/wiki/%D0%A4%D0%B0%D0%B9%D0%BB:Ammotragus_lervia.JPG" TargetMode="External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cotourism-russia.ru/ru/ob_assotsiatsii_ekologicheskogo_turizma/chleny_assotsiatsii/kavkazskij/kavkaz_mount.html" TargetMode="External"/><Relationship Id="rId11" Type="http://schemas.openxmlformats.org/officeDocument/2006/relationships/image" Target="../media/image50.jpeg"/><Relationship Id="rId5" Type="http://schemas.openxmlformats.org/officeDocument/2006/relationships/image" Target="../media/image45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4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vizkartochka.narod.ru/images/f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www.commercialrealty.ru/images/text/krasnodar_2.jpg&amp;imgrefurl=http://www.commercialrealty.ru/regions/krasnodarskij_kraj/krasnodar/&amp;h=292&amp;w=390&amp;sz=170&amp;tbnid=snJNz3sy4TJkvM:&amp;tbnh=92&amp;tbnw=123&amp;prev=/images?q=%D1%84%D0%BE%D1%82%D0%BE+%D0%9A%D1%80%D0%B0%D1%81%D0%BD%D0%BE%D0%B4%D0%B0%D1%80&amp;zoom=1&amp;q=%D1%84%D0%BE%D1%82%D0%BE+%D0%9A%D1%80%D0%B0%D1%81%D0%BD%D0%BE%D0%B4%D0%B0%D1%80&amp;usg=__K6zlaDqMjog5CDWQq95jaaaVCsA=&amp;sa=X&amp;ei=ScQ_TdHuCc6o8APv6vHKBw&amp;ved=0CCEQ9QEwAQ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hyperlink" Target="http://xgrey.net/wp-content/uploads/2009/11/moscow_2.jpg" TargetMode="External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fotki.yandex.ru/users/src-otradnoe/view/140128/?page=0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Урок математики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в 3 классе 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33528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Тема:</a:t>
            </a:r>
            <a:r>
              <a:rPr lang="ru-RU" sz="2800" b="1" dirty="0" smtClean="0">
                <a:solidFill>
                  <a:srgbClr val="000099"/>
                </a:solidFill>
              </a:rPr>
              <a:t> «Формула произведения»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УМК «ШКОЛА 2100»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Учитель начальных классов МОУ гимназии № 87 г. Краснодара</a:t>
            </a:r>
          </a:p>
          <a:p>
            <a:r>
              <a:rPr lang="ru-RU" sz="2800" dirty="0" err="1" smtClean="0">
                <a:solidFill>
                  <a:srgbClr val="000099"/>
                </a:solidFill>
              </a:rPr>
              <a:t>Такич</a:t>
            </a:r>
            <a:r>
              <a:rPr lang="ru-RU" sz="2800" dirty="0" smtClean="0">
                <a:solidFill>
                  <a:srgbClr val="000099"/>
                </a:solidFill>
              </a:rPr>
              <a:t> Лариса Анатольевна.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kuban-xxi.h1.ru/history/images/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4653136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2011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5013176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1792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5517232"/>
            <a:ext cx="6588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219</a:t>
            </a:r>
            <a:r>
              <a:rPr lang="ru-RU" sz="3600" b="1" dirty="0" smtClean="0">
                <a:solidFill>
                  <a:srgbClr val="000099"/>
                </a:solidFill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</a:rPr>
              <a:t>(лет) – казаки живут на Кубани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4437112"/>
            <a:ext cx="498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000099"/>
                </a:solidFill>
              </a:rPr>
              <a:t>-</a:t>
            </a:r>
            <a:endParaRPr lang="ru-RU" sz="8800" dirty="0">
              <a:solidFill>
                <a:srgbClr val="000099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9" y="5589239"/>
            <a:ext cx="108011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Город Краснод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9" y="0"/>
            <a:ext cx="9139942" cy="6858000"/>
          </a:xfrm>
          <a:prstGeom prst="rect">
            <a:avLst/>
          </a:prstGeom>
          <a:noFill/>
        </p:spPr>
      </p:pic>
      <p:pic>
        <p:nvPicPr>
          <p:cNvPr id="27650" name="Picture 2" descr="http://kultura.kubangov.ru/www/kultura.nsf/0/d3e52922816efc0fc32570d20009025a/body/0.9852!OpenElement&amp;FieldElemFormat=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1791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1793г.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260648"/>
            <a:ext cx="2400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219 – 1 =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260648"/>
            <a:ext cx="23201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218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(лет)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img1.liveinternet.ru/images/attach/c/1/49/859/49859762_Otkritka_2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47474" cy="3429000"/>
          </a:xfrm>
          <a:prstGeom prst="rect">
            <a:avLst/>
          </a:prstGeom>
          <a:noFill/>
        </p:spPr>
      </p:pic>
      <p:pic>
        <p:nvPicPr>
          <p:cNvPr id="29698" name="Picture 2" descr="http://www.rus-trip.ru/images/stories/Foto/krasnodar/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08848" y="3356992"/>
            <a:ext cx="5235151" cy="35010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1791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1793г.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260648"/>
            <a:ext cx="34823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через 127 лет</a:t>
            </a:r>
            <a:endParaRPr lang="ru-RU" sz="44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6517010" y="1483990"/>
            <a:ext cx="1152128" cy="1588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92080" y="2348880"/>
            <a:ext cx="3407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КРАСНОДАР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2200" y="3068960"/>
            <a:ext cx="12394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?г</a:t>
            </a:r>
            <a:r>
              <a:rPr lang="ru-RU" sz="4400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4221088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</a:rPr>
              <a:t>1793</a:t>
            </a:r>
            <a:endParaRPr lang="ru-RU" sz="4800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4725144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6600CC"/>
                </a:solidFill>
              </a:rPr>
              <a:t>127</a:t>
            </a:r>
            <a:endParaRPr lang="ru-RU" sz="4800" b="1" dirty="0">
              <a:solidFill>
                <a:srgbClr val="66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4" y="443711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ru-RU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5445224"/>
            <a:ext cx="2845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1920 (год)</a:t>
            </a:r>
            <a:endParaRPr lang="ru-RU" sz="4800" b="1" dirty="0">
              <a:solidFill>
                <a:srgbClr val="FF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331640" y="5445224"/>
            <a:ext cx="1224136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ri.kz/s_images/11943510344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6992"/>
            <a:ext cx="4716016" cy="3501008"/>
          </a:xfrm>
          <a:prstGeom prst="rect">
            <a:avLst/>
          </a:prstGeom>
          <a:noFill/>
        </p:spPr>
      </p:pic>
      <p:pic>
        <p:nvPicPr>
          <p:cNvPr id="30728" name="Picture 8" descr="Суда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464799" cy="33569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0"/>
            <a:ext cx="44219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1000 штук судаков </a:t>
            </a:r>
          </a:p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стоило 20 рублей.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1556792"/>
            <a:ext cx="45437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Сколько стоили </a:t>
            </a:r>
          </a:p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5000 штук судаков?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356992"/>
            <a:ext cx="26439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ФОРМУЛА: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 = 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ru-RU" sz="4000" b="1" dirty="0" smtClean="0">
                <a:solidFill>
                  <a:srgbClr val="FF0000"/>
                </a:solidFill>
              </a:rPr>
              <a:t> ∙ </a:t>
            </a:r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445224"/>
            <a:ext cx="1576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</a:rPr>
              <a:t>20 ∙ 5 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5445224"/>
            <a:ext cx="2907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= </a:t>
            </a:r>
            <a:r>
              <a:rPr lang="ru-RU" sz="4400" b="1" dirty="0" smtClean="0">
                <a:solidFill>
                  <a:srgbClr val="000099"/>
                </a:solidFill>
              </a:rPr>
              <a:t>100 (руб.)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4797152"/>
            <a:ext cx="3076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Вычисления: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irecommend.ru/sites/default/files/product-images/9840/p0306w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01008"/>
            <a:ext cx="4644008" cy="3356993"/>
          </a:xfrm>
          <a:prstGeom prst="rect">
            <a:avLst/>
          </a:prstGeom>
          <a:noFill/>
        </p:spPr>
      </p:pic>
      <p:pic>
        <p:nvPicPr>
          <p:cNvPr id="31750" name="Picture 6" descr="http://www.foragro.ru/images/fish/taran/fish_taran_3_h_ori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015" cy="3494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0"/>
            <a:ext cx="41686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1000 штук тарани </a:t>
            </a:r>
          </a:p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стоило 1 рубль.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8177" y="1484784"/>
            <a:ext cx="47035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Сколько стоило </a:t>
            </a:r>
          </a:p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 10000 штук тарани?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3645024"/>
            <a:ext cx="26439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ФОРМУЛА: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 = 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ru-RU" sz="4000" b="1" dirty="0" smtClean="0">
                <a:solidFill>
                  <a:srgbClr val="FF0000"/>
                </a:solidFill>
              </a:rPr>
              <a:t> ∙ </a:t>
            </a:r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013176"/>
            <a:ext cx="3076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Вычисления: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661248"/>
            <a:ext cx="1576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</a:rPr>
              <a:t>1 ∙ 10 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5661248"/>
            <a:ext cx="2493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= </a:t>
            </a:r>
            <a:r>
              <a:rPr lang="ru-RU" sz="4400" b="1" dirty="0" smtClean="0">
                <a:solidFill>
                  <a:srgbClr val="000099"/>
                </a:solidFill>
              </a:rPr>
              <a:t>10(руб.)</a:t>
            </a:r>
            <a:endParaRPr lang="ru-RU" sz="4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6" name="Picture 18" descr="http://img.sunhome.ru/UsersGallery/wallpapers/41/121107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3400425"/>
            <a:ext cx="4788023" cy="3457575"/>
          </a:xfrm>
          <a:prstGeom prst="rect">
            <a:avLst/>
          </a:prstGeom>
          <a:noFill/>
        </p:spPr>
      </p:pic>
      <p:pic>
        <p:nvPicPr>
          <p:cNvPr id="32774" name="Picture 6" descr="http://upload.wikimedia.org/wikipedia/commons/thumb/0/07/Canis_lupus_laying.jpg/250px-Canis_lupus_lay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5976" cy="3818672"/>
          </a:xfrm>
          <a:prstGeom prst="rect">
            <a:avLst/>
          </a:prstGeom>
          <a:noFill/>
        </p:spPr>
      </p:pic>
      <p:pic>
        <p:nvPicPr>
          <p:cNvPr id="32772" name="Picture 4" descr="Файл:Abinsk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5894" cy="6858000"/>
          </a:xfrm>
          <a:prstGeom prst="rect">
            <a:avLst/>
          </a:prstGeom>
          <a:noFill/>
        </p:spPr>
      </p:pic>
      <p:sp>
        <p:nvSpPr>
          <p:cNvPr id="32780" name="AutoShape 12" descr="data:image/jpg;base64,/9j/4AAQSkZJRgABAQAAAQABAAD/2wBDAAkGBwgHBgkIBwgKCgkLDRYPDQwMDRsUFRAWIB0iIiAdHx8kKDQsJCYxJx8fLT0tMTU3Ojo6Iys/RD84QzQ5Ojf/2wBDAQoKCg0MDRoPDxo3JR8lNzc3Nzc3Nzc3Nzc3Nzc3Nzc3Nzc3Nzc3Nzc3Nzc3Nzc3Nzc3Nzc3Nzc3Nzc3Nzc3Nzf/wAARCABOAE4DASIAAhEBAxEB/8QAGwAAAwADAQEAAAAAAAAAAAAABAUGAgMHAAH/xAAxEAACAQIFAgQEBwEBAQAAAAABAgMEEQAFEiExE0EGUXGRIjJhgRRCobHB0fAj4fH/xAAZAQADAQEBAAAAAAAAAAAAAAACAwQFAAH/xAAjEQACAgMAAQMFAAAAAAAAAAABAgARAxIhMRMiUTNBcYGh/9oADAMBAAIRAxEAPwDlsFNDqaWeRy672C37C4wQ8pi1yqwsI9rg9yRjHpGFAzi7OoUbnew/8/THxCKiL4xqC3U+VyzWUe+Im6bMYRQ5MUZlZnjsfg0gkffGDglvJr3BHO//AMxb0vh2jno2jETdRbq06E3v3v2OJt8orKepeB0LEXsQNmHmP9/GFrkUmMbEwECgkMYN2tbY9zfFDW0qU/g7L5dKmapeSaQjm19IW/0C298F5N4TKNJPXKNO2hDxc/m9v3wx8T0UY8O00UbBdMQsANvmY4HZWbUQwhCbGc667RSaQxsTjIzMNUfkefLtj1TFocgnYjGpm1C4u+ob22w8AHslJNzyHYAbA35P64PyWpdJn5AK7Hz3wuhOore27WZed8E0k7o5FhqtwwxzrwzlNGer5BIkYW+qNQoKDkDz+uGuRwuoRpVLRJMkpYjsGBP7YGyugNZIoZlCjTdt7HYben9/TFS3RpYkVU+EG2pSbG/rhOXKq+2UY8ZbsYZfMmW57LFUyaImezG1/Q8i1xhlm0US1S1FMwZX3GkD4WHcYVxRJWUlPJIyERxhA19wV2sT9vY/TG6teskghGgOoBOpH0njjvtiZmDrX3lSgqbhC1TzyCnqJSoXcgKNBHr2wZmWVSZhlc0dJ8Z06Lg7ofT3wnjVzlTyTxHW19wDx2xro83MUOhi6Fhu6khgbWv9Rx6W2wAYjpnpTYckSuUrDnKRZs80dOHKzdNbut7j4QdjgOqpWpZXWSRiY2YBNNiwB5PqDi18XVcOZxQyRqorFF9Q21Dj3BB98I61uuYqiQF+pHub3II8sXLlJFyR8WsUJT9NSGUqCLC43uQcEZbEn4mUzlWUD5iO98YCYSG3V+EqVX1t5+l9sGnLZly+FY10mRi4YnsNrf764InnYnGBtcekx0kKoro3a5Gn/e+Bp5+rGFNgSwOzX/364EnqJLFBc24Db2GNMMqNZYnEj3AYJwMQemT7jNXgFCU2SjpzHUoZTbUoO33xV0Xh81Q65RugNxvbjCbIqRHptVuwvtyT2x0yhhSSkSKMjcWv54mU7NULIdBcg/EMadFYjH04u6qdVh/eJyYymnYR0kEcQuEJYs197CwHn546lPkT1k5p45V4vK7KLqPK1+cK2i8G0nWNZMap4pNA6AY3OgEhemOfm48ji3Hgc9P9iDmXwOzjz1VZTxoK5In0sSpUEG1+ME0y0tdlsiwyGJopQxAXgHn7cYpvEPinwJBC0Ufh6WQuGCv8SkerMb7+Vj9sTGUVPh2aTTli1FPVykr0XBYOLbi/H17Yr9HUFhElwSARFM9MtBVR9SeMqTqLqfmF+4O/fFfqimjp4YWa1PCEvY3vyb/fGHiag8NZjVZfHl1Zpr1URzU4u24+Ik3NwRY+uJmkzmSkramd0eVZ2N1TsQbfsMEVOovzEGgTUPqKe8jFiJNJsLbemN1FEsY6jwFkDWt8pHl98UGY5fAYix09Qbl1Hy7774X0dJIzmMK8kQbYE7G/H+9MZnqWDc1APEoMhcyxjQ+6k2X627j7fri38KVbrOtNN+RigP629sQGVrLlkqtIqyRkj4hsbdj6/wBjFQlQWKzUrWk2ZTe2ptwfviVG0yAw8qbIRKzMKxMoeesJ1GYBmRjYWHcfYj7DHNpaWpyvNp8x8MGmzSgZxI9BIFLRfnFhyLEtxx5YYeLM1nqslkqIriaB1uvBsw0++oH3xy2skkYxVMckv4gOW6l7NcDuedrkAfTG7uHr4mSCyGUlZS5fnIYQIUmPNPN81y9tmO2kbfMbm3OIypyeWirepROyNGbsbmwXg7+Rvbfz73w2rfEdaJurmFIlTEZSeqilJlA2I1/Tt6841V2b5ZBl84ynNDItWoE1PVUbLMlm1Aa1+BtwD2BsLjYWNUYDhlDZ1yfUH7jenyqKPOZszGljPRGRVAOlWYBebc84nZIhl9QRTTkl1Gsqo+a5B59Bh3l9f+J8Mwu62dCY3I503uPXCutjNSwanp1CuS4AfSova9iT59u2F2QaiXAvk6fJl6inQsBoLAtcdtycJ4i8RLRkjW2w8rHY+mw98Pc5ZhlrCNivTK/rbCrSkNfGJCTEUDHSNwoOw9xvjIeyu3zNFTqahqKKiUdaMFTpDKRst2sR7W9sbqmOOnqPw7sQyN8Eqnt2J/nGqrr0mkmhhVhpexZu51c/vgau1Prkc/8ATnUPLnC9aPYwGxyYeJC4opFmQqtUCkhU7DcMD72IP94ixNHpc2QDUSCQxIY3+Ib7ccW/fFRFXrKj09QhdbkEX2+U/wB8YT1GU9V5FgmERYMWcpc6V38+bAj+cXYW9oBmbl61iB09BaKJ5nGiY2RQp3A/Medt7ff7gOejpujqFPEGUkh1I1AkG17f6+N9dk1ZQBJ5K8tEFFkQEbH6ff8A3GEuYZpLJVPBc/8AI2uyg8cjzI22vvitQSbUxZNeZQiC2UBVPxQw9YKNtrgftjTlObNThmiVRcWPDW+hvfGCVX4XxdT0agmOSBIGB3BDLucJa2I0FbLTq1tJIuv0xxF/mFXJ/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350838"/>
            <a:ext cx="742950" cy="742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2" name="AutoShape 14" descr="data:image/jpg;base64,/9j/4AAQSkZJRgABAQAAAQABAAD/2wBDAAkGBwgHBgkIBwgKCgkLDRYPDQwMDRsUFRAWIB0iIiAdHx8kKDQsJCYxJx8fLT0tMTU3Ojo6Iys/RD84QzQ5Ojf/2wBDAQoKCg0MDRoPDxo3JR8lNzc3Nzc3Nzc3Nzc3Nzc3Nzc3Nzc3Nzc3Nzc3Nzc3Nzc3Nzc3Nzc3Nzc3Nzc3Nzc3Nzf/wAARCABOAE4DASIAAhEBAxEB/8QAGwAAAwADAQEAAAAAAAAAAAAABAUGAgMHAAH/xAAxEAACAQIFAgQEBwEBAQAAAAABAgMEEQAFEiExE0EGUXGRIjJhgRRCobHB0fAj4fH/xAAZAQADAQEBAAAAAAAAAAAAAAACAwQFAAH/xAAjEQACAgMAAQMFAAAAAAAAAAABAgARAxIhMRMiUTNBcYGh/9oADAMBAAIRAxEAPwDlsFNDqaWeRy672C37C4wQ8pi1yqwsI9rg9yRjHpGFAzi7OoUbnew/8/THxCKiL4xqC3U+VyzWUe+Im6bMYRQ5MUZlZnjsfg0gkffGDglvJr3BHO//AMxb0vh2jno2jETdRbq06E3v3v2OJt8orKepeB0LEXsQNmHmP9/GFrkUmMbEwECgkMYN2tbY9zfFDW0qU/g7L5dKmapeSaQjm19IW/0C298F5N4TKNJPXKNO2hDxc/m9v3wx8T0UY8O00UbBdMQsANvmY4HZWbUQwhCbGc667RSaQxsTjIzMNUfkefLtj1TFocgnYjGpm1C4u+ob22w8AHslJNzyHYAbA35P64PyWpdJn5AK7Hz3wuhOore27WZed8E0k7o5FhqtwwxzrwzlNGer5BIkYW+qNQoKDkDz+uGuRwuoRpVLRJMkpYjsGBP7YGyugNZIoZlCjTdt7HYben9/TFS3RpYkVU+EG2pSbG/rhOXKq+2UY8ZbsYZfMmW57LFUyaImezG1/Q8i1xhlm0US1S1FMwZX3GkD4WHcYVxRJWUlPJIyERxhA19wV2sT9vY/TG6teskghGgOoBOpH0njjvtiZmDrX3lSgqbhC1TzyCnqJSoXcgKNBHr2wZmWVSZhlc0dJ8Z06Lg7ofT3wnjVzlTyTxHW19wDx2xro83MUOhi6Fhu6khgbWv9Rx6W2wAYjpnpTYckSuUrDnKRZs80dOHKzdNbut7j4QdjgOqpWpZXWSRiY2YBNNiwB5PqDi18XVcOZxQyRqorFF9Q21Dj3BB98I61uuYqiQF+pHub3II8sXLlJFyR8WsUJT9NSGUqCLC43uQcEZbEn4mUzlWUD5iO98YCYSG3V+EqVX1t5+l9sGnLZly+FY10mRi4YnsNrf764InnYnGBtcekx0kKoro3a5Gn/e+Bp5+rGFNgSwOzX/364EnqJLFBc24Db2GNMMqNZYnEj3AYJwMQemT7jNXgFCU2SjpzHUoZTbUoO33xV0Xh81Q65RugNxvbjCbIqRHptVuwvtyT2x0yhhSSkSKMjcWv54mU7NULIdBcg/EMadFYjH04u6qdVh/eJyYymnYR0kEcQuEJYs197CwHn546lPkT1k5p45V4vK7KLqPK1+cK2i8G0nWNZMap4pNA6AY3OgEhemOfm48ji3Hgc9P9iDmXwOzjz1VZTxoK5In0sSpUEG1+ME0y0tdlsiwyGJopQxAXgHn7cYpvEPinwJBC0Ufh6WQuGCv8SkerMb7+Vj9sTGUVPh2aTTli1FPVykr0XBYOLbi/H17Yr9HUFhElwSARFM9MtBVR9SeMqTqLqfmF+4O/fFfqimjp4YWa1PCEvY3vyb/fGHiag8NZjVZfHl1Zpr1URzU4u24+Ik3NwRY+uJmkzmSkramd0eVZ2N1TsQbfsMEVOovzEGgTUPqKe8jFiJNJsLbemN1FEsY6jwFkDWt8pHl98UGY5fAYix09Qbl1Hy7774X0dJIzmMK8kQbYE7G/H+9MZnqWDc1APEoMhcyxjQ+6k2X627j7fri38KVbrOtNN+RigP629sQGVrLlkqtIqyRkj4hsbdj6/wBjFQlQWKzUrWk2ZTe2ptwfviVG0yAw8qbIRKzMKxMoeesJ1GYBmRjYWHcfYj7DHNpaWpyvNp8x8MGmzSgZxI9BIFLRfnFhyLEtxx5YYeLM1nqslkqIriaB1uvBsw0++oH3xy2skkYxVMckv4gOW6l7NcDuedrkAfTG7uHr4mSCyGUlZS5fnIYQIUmPNPN81y9tmO2kbfMbm3OIypyeWirepROyNGbsbmwXg7+Rvbfz73w2rfEdaJurmFIlTEZSeqilJlA2I1/Tt6841V2b5ZBl84ynNDItWoE1PVUbLMlm1Aa1+BtwD2BsLjYWNUYDhlDZ1yfUH7jenyqKPOZszGljPRGRVAOlWYBebc84nZIhl9QRTTkl1Gsqo+a5B59Bh3l9f+J8Mwu62dCY3I503uPXCutjNSwanp1CuS4AfSova9iT59u2F2QaiXAvk6fJl6inQsBoLAtcdtycJ4i8RLRkjW2w8rHY+mw98Pc5ZhlrCNivTK/rbCrSkNfGJCTEUDHSNwoOw9xvjIeyu3zNFTqahqKKiUdaMFTpDKRst2sR7W9sbqmOOnqPw7sQyN8Eqnt2J/nGqrr0mkmhhVhpexZu51c/vgau1Prkc/8ATnUPLnC9aPYwGxyYeJC4opFmQqtUCkhU7DcMD72IP94ixNHpc2QDUSCQxIY3+Ib7ccW/fFRFXrKj09QhdbkEX2+U/wB8YT1GU9V5FgmERYMWcpc6V38+bAj+cXYW9oBmbl61iB09BaKJ5nGiY2RQp3A/Medt7ff7gOejpujqFPEGUkh1I1AkG17f6+N9dk1ZQBJ5K8tEFFkQEbH6ff8A3GEuYZpLJVPBc/8AI2uyg8cjzI22vvitQSbUxZNeZQiC2UBVPxQw9YKNtrgftjTlObNThmiVRcWPDW+hvfGCVX4XxdT0agmOSBIGB3BDLucJa2I0FbLTq1tJIuv0xxF/mFXJ/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350838"/>
            <a:ext cx="742950" cy="742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499992" y="0"/>
            <a:ext cx="42712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Волчий мех стоил </a:t>
            </a:r>
          </a:p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20 рублей.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1340768"/>
            <a:ext cx="40276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Найди стоимость</a:t>
            </a:r>
          </a:p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5 волчьих шкур?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6056" y="188640"/>
            <a:ext cx="26439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ФОРМУЛА: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 = 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ru-RU" sz="4000" b="1" dirty="0" smtClean="0">
                <a:solidFill>
                  <a:srgbClr val="FF0000"/>
                </a:solidFill>
              </a:rPr>
              <a:t> ∙ </a:t>
            </a:r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1412776"/>
            <a:ext cx="3076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Вычисления: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4" y="2132856"/>
            <a:ext cx="1576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4D4D4D"/>
                </a:solidFill>
              </a:rPr>
              <a:t>5 ∙ 20 </a:t>
            </a:r>
            <a:endParaRPr lang="ru-RU" sz="4400" b="1" dirty="0">
              <a:solidFill>
                <a:srgbClr val="4D4D4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2132856"/>
            <a:ext cx="2778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4D4D4D"/>
                </a:solidFill>
              </a:rPr>
              <a:t>= </a:t>
            </a:r>
            <a:r>
              <a:rPr lang="ru-RU" sz="4400" b="1" dirty="0" smtClean="0">
                <a:solidFill>
                  <a:srgbClr val="4D4D4D"/>
                </a:solidFill>
              </a:rPr>
              <a:t>100(руб.)</a:t>
            </a:r>
            <a:endParaRPr lang="ru-RU" sz="4400" b="1" dirty="0">
              <a:solidFill>
                <a:srgbClr val="4D4D4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60" y="3789040"/>
            <a:ext cx="26439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ФОРМУЛА: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 = 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ru-RU" sz="4000" b="1" dirty="0" smtClean="0">
                <a:solidFill>
                  <a:srgbClr val="FF0000"/>
                </a:solidFill>
              </a:rPr>
              <a:t> ∙ </a:t>
            </a:r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4869160"/>
            <a:ext cx="3076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Вычисления: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5517232"/>
            <a:ext cx="1576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6600"/>
                </a:solidFill>
              </a:rPr>
              <a:t>4 ∙ 25 </a:t>
            </a:r>
            <a:endParaRPr lang="ru-RU" sz="4400" b="1" dirty="0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1680" y="5517232"/>
            <a:ext cx="2778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6600"/>
                </a:solidFill>
              </a:rPr>
              <a:t>= </a:t>
            </a:r>
            <a:r>
              <a:rPr lang="ru-RU" sz="4400" b="1" dirty="0" smtClean="0">
                <a:solidFill>
                  <a:srgbClr val="FF6600"/>
                </a:solidFill>
              </a:rPr>
              <a:t>100(руб.)</a:t>
            </a:r>
            <a:endParaRPr lang="ru-RU" sz="4400" b="1" dirty="0">
              <a:solidFill>
                <a:srgbClr val="FF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933056"/>
            <a:ext cx="45663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Лисий мех стоил 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25 рублей за штуку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301208"/>
            <a:ext cx="4148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Найди стоимость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4 лисьих шкурок?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3" grpId="1"/>
      <p:bldP spid="24" grpId="0"/>
      <p:bldP spid="2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iterhunt.ru/scripts/forum/attachment.php?attachmentid=42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140968"/>
            <a:ext cx="3995936" cy="3717032"/>
          </a:xfrm>
          <a:prstGeom prst="rect">
            <a:avLst/>
          </a:prstGeom>
          <a:noFill/>
        </p:spPr>
      </p:pic>
      <p:sp>
        <p:nvSpPr>
          <p:cNvPr id="34820" name="AutoShape 4" descr="data:image/jpg;base64,/9j/4AAQSkZJRgABAQAAAQABAAD/2wBDAAkGBwgHBgkIBwgKCgkLDRYPDQwMDRsUFRAWIB0iIiAdHx8kKDQsJCYxJx8fLT0tMTU3Ojo6Iys/RD84QzQ5Ojf/2wBDAQoKCg0MDRoPDxo3JR8lNzc3Nzc3Nzc3Nzc3Nzc3Nzc3Nzc3Nzc3Nzc3Nzc3Nzc3Nzc3Nzc3Nzc3Nzc3Nzc3Nzf/wAARCADEAJwDASIAAhEBAxEB/8QAHAAAAgMBAQEBAAAAAAAAAAAABAUCAwYABwEI/8QAOhAAAgEDAwIEBAQFAwMFAAAAAQIDAAQREiExBUETIlFhBnGBkRQjMvBCUqGxwQcV4UNi0RYkM4Lx/8QAGQEAAwEBAQAAAAAAAAAAAAAAAQIDBAAF/8QAJREAAgICAgICAgMBAAAAAAAAAAECEQMhEjEEE0FRFCIyYXFC/9oADAMBAAIRAxEAPwDCR3ICYYneh2CTscjaqpTsBnaqz5Fwrc15UYfRzaUS9raGPvzUZkHg6RxVSxyYyx29zU9DEbg4zTdPsRJFEaSLsDRCzMFwQc1asTHYD60p6rdyQzG3iIXTuW9zvTwj7HSO4/QdI0jY7D1qyJ2QHW29KLfqksZAd2cf94zTSF4blA8UihsbjP8AimnjcVvoDhWwkXLY1Alcf1q1rh+N9+c0JHBLrySSPTtV5jbThu24rPJRs5NkHcq/m4qLygHg452rold5TrG2aKeBM422FBuKdHPR8t798eVfvVsdy8rgSfao20CF8UStvH4nlPFJOURothkGgR6gN6pN2BLjFczCMBScVVmN22xUkh2/olNN4jBQMb0ZGrIobPtQSQDxM7+tOIgpjCkjagxoyvsgjkqBxQ0hw5y1FWyKzkE1a9tEzZ2+9BM5pmGlkBUUNqOOeDVxgdV1HioiEeGWbtXpKjNKr2WW9yWITfAp9aQwyJjUPrWdsiGYgDvzREU86TlBqx61LJC3oMJJdje8WOAgIc/Ksl1ULJ1J2JwrBTkfKm92Z3I82falt/aySvEyjdmEefQniq+KuMu+x1LY8638MQR9Jtr/AKUrTQTxhw55B4II9QQQRWYsobj8dFFGHSRmCjAzjPtXr3SujS9M+Cgt2wWMannySQpxu3twM+orF2Nos3U3GQWV9mzs2M4x8tqq5uCaZoUFI4tLDIbe6QpOgGoH+IdiPY1RPKSdgcVr/jrpXidItetWwZ3hIScKMkqRvv3OayEhDxhosEMARisjiuyM8fF6JxyYA23ogoZFyOTX22spGTDDB+VGJbeGoBO+KjOSXQnGQLFGyny81aIpEOo+maIhjCnLUREolJwQfakcgqIB4TyqdXNfYLHk5oydfDGEFCeJMCdOdqFsPGy3wZEII7VdGrgDJxUEmlaMlh2qdvIWffIHrSM6MUWxKfMQc1LQcncV8eQatK8+/eu8ZU2IJPrQTaKpGaLkxhGA432qqSzd4crxjtTP8A8k+hOCeaZSWyQqIQuo4JJFank49Ceq9mUtYJIXJCbd6bwQLKoZUAOKbR2kMEOXA+fepTS28UQWDAONziklmcw+mKV2J5rYh8uuVx2ovpdjb3k/gzkpCww8gXJj9GHuDv8AQ0UmZ/KN9u1FQWM1tG7rHjO1CM2nZ0YrtGs+Nrm5+FvhB51tIrsSsttcKchAHQ/mDG+547Zrxzod2fx6OCVEjHG/B2zXsXw71C361024+FPiIMIbpDHbynsOy57EHBX7V5BedAvfh74s/wBl6h+W/ihVfs6n9Lr+/avSjJZMZWEqke2dHtbfrPwzLbyqG1oUOBg/SvJrSEWl/edNbJeGQmM4/Uudx/WvVvgaG5sGFtetiO4X8qTYgsP7Hnb2968y/wBQoj0j40MkTY1ebcYyCMHI+9ZIJuTg/krJKSLoDIJMnGPnRTImPM29aLp/wfPcWrXMs4QY1BTz7Vn7rp5guXVycqaxvfZJqgfRqyF4qMayxTAKpwe9F20TSSYXYLzVhljjkOoZYH7UUI4rtlLl0bzLzU1jBbLDbnNc0v4mTy1ebcaD5sY7ZrkFRpnTJGIT4QGcbVTC0ekqF3G1XW0TkFRvmuFobdWkYbiiH+weWNw3GfpV4sg4Db1XcXa+DsAWFFWlyfw6koMkUNjRipCG3uzBKQ/fgimvTLhJPE1JqyNqBFlDLOvmOk0zs2tbCZsMOMHNM9koN3bFHU5Jlc4B06uMV9jaOWEGXZqJvJYp55GxsDnnNK3zczkA6EU5GO9ckdbd0GWLm1dpGkXY4APenj3rS2wkDKD6dqzrKGTBJJFFWsUskYj1belcwpOG2MbvqGViZI91P6hTK46v0r4jggtvi2ykuDEQIbyA6Zovn/MPnQAhSOJQ+MMBQYhPigKCUzsRTQnLH0HfZsbuYdJ6GLS3vWvIJnE3T7ljghlYMI2PbJGk/MV5/wD6sq99PY9YiVjb3cQ8M442zg+4z/etZddPnuehXUUYJ8PTKFDcNwfkcEfYUiivJOofDrdMubeOaRM+ACWBG4wxIHAPpycetaIZP2UjRFXHY06Z8SXEtrDA8hAaMDGxzt/x86okdZWkkB1DGcjf60j6P0f/AHLXawPNaTS5Cxvn8wYBJGWyW2Ppk9+TSvq1vedHu5IPHl0boz69IOPLnSfvyf61z8eMpOmJuqNZayJEr6QGMhJxQt5E5bUy41NvSqw6qFaM3BzkAlonWRBuOcHIH+RT6W5h6jCnhOhU5AKnIGDioZMcodg00AyZtmXTww+1FQQzzKzkbdsHmi/wMT2xcuxcHbHf51RYyTlZEVhpXtUjmto+rNNAgOgfWiLSQXiuGoeCK6YP4ijQNxXzpoljuXCAhfWuCly0Q/BB7nSm59SaKctbt4fhnb0FUXEdxaXP4hVbc4Gd8CnULGSJXeFiWGTvQ42GMaVGeSNYvLEM4G59KEkkzG0aoC5/Uzb1XGzpKAzkKf6106/h5Ml9m/mG9UM0urBtcqSFTupqUiaSDGRkjevsdwsjFFXOTzVsUPiS4JK4HNcSU2lZZaNHsHI1elGBdbZjbSB6HFBPBHAHXWXlxkAe9VM89qFDnzHbFCiik/kfTFVhCPuNvNnJoKad0GE2x/FmpWcM8gDOpx2yeaIuLKTwdPhAMTyaG2yrWhx8OJc3FjJLcHMEgKAMD5h3x35777ilF/YvHBOYGCknz4OM4yACO/c+gJz7U16Uhh6JLGQokVvKSMn1x/8AlUrdXU1k4it/GQzGMLpbU+ASSpJ227GlcpKVRN+GC9Vsh0CaHpcUV/K0UMkUbBdMXnI9NWc9jjH/ABTHrnW4W6HB1fo3T4ILu+uhFJczwpKYSFJ3z/F2AOwpJ06G26mYoLq3IJdmUEkDHbG+++dh6UdcfD3VunfiYbG0hnsLlAJraeIvExG6nykMrDswxz7VphKntiSjrRlrZ4ep9ZEfUpy9zOJ47a/MQhdZUXyMcAakbjDDIJ55qi2F7bSRzyxlIJ1BUFcYPvt78/eodQtL6xmkYW1vbM405AaVsZ/TrdiV+mNq1XU+oW970+wkihVZCqI6qcLjGDgd/wC1UzZFWtoWOKwRZw+0YIYAqyk4Kn3FXm3ezcOWAD+9F9R6W0NuvUI4mjXABYMNJxwCPljf1xSOW6a4AdpSdshfasTd7RHJHg9h9zdl7ceG+N8Ed6GF9LDDiHvzntQ6gpHuQc8ZqssxATABP9a6/sjykmNn6m8tukbqCw796Pi6lpjUeGDtSuwstKh5MFmG1NY+nTsoMaqR3yODS8jTCT+TOX0sMkYEMfmHPzqqOwjvkHjzYP8AKDVCyqxLcjjHANRaVi4jUaV3wQeKsjE8ivYUkFvbZSJiSp5oi3gLZkQk+uN6XOx0IYwT2J9aJsTLEpi14Dc79q6TAuN2EwyRJMuVBwdTZ5qvqlut1eLIn6eFArnMIhcEfmdjnmqDdx6FLNpznGe+N9vfahFNvRTnbpDGVZREmlz5N9sUXBeXMzyQvCX8NcB2YKpYchRyR/3UhsRdTuw8VonUK0khYhLcElgBjZmbYY/Ye+NHHpLflKhVJQ4XIy4B43z67nGRVuChr5NUIW7ZT1Pq/wCF6aY1Ggs2WYNlgx/hX7c0H0e06m6mbAAeMoAWI8pwckZw25B+g96jdWge8t4YGmu4pYpHYGEKxQPnVnGylcqD2J5rQdFg02caRNJjyEAHYJnOnJ5wVxn1BpMi9cf7NcNqgu1mVGEiQTWeAd1JI7HYD0PftwPSnPTuqReA0a3Ecq/pVc8YGM457cduKHgkLwRiGXCRuVPlPnOTjb1xih2t47tVEsKmQDORkbHBzsedzWXk2UcEwzr9lFfW6v8AhojPkopQDG+x4I/YrA9VSS0ure3kyCo21MxwM77k+/3rXww3sKKv5gMkhxIr/pGO4OQcfMcbUE72tz1MrPaxzz6SPGc5GcbYHbufmapj32JJqAtvOrRT9PTpt2w1MwaJojiQOo2Oc+hOfbasokd3Hc4ZSAd8FcAD2rRy9OX8QxAVRsxIUDGRuNuwNXXAjE8RbBUDGMU7yKK4o87yLyPkBCKNljkZ845WokLcTBlQhV/xRkdnG8jkNgdhX2W1MMAYnJbYYqJNg8dy4mKAnbsdxRcV/cBT+Zjf1pfGgE5DNhgPvRrrDkeZRtuKIFJ3Zn5fDVWA8ozUXdUiDsQuoeXNQlL3LGOJV2bctwana2yXN4Ib6MqqdxxitKivlmdQdhltNCtqQwVioyMVRHMDKfEyDjIxREPTYvEnMLgR4wgPOaANiyTh2kZm9PSkSj2UcGmSlM5AVTpDHOTmmcfSGVonlZIgIzqabGEyOFxnc+vbGKO6e63sKx3EEcUNuA8szYwRnj2plZBeqtHNGUgtDEZFMup2cAkcbsCfbjfnFPGTirNeDDG7En4EQyC0CLHNc+YpLqxICGGgtnk4GSOwwBUuldPlluIPFKyRQyvHNrQqUYqMgZ4Xf95zWrc9Kt7lIY0MjDJCeIB4erGTpxn+Ec77UOlpDcpqt8CVXJMaq0bDIx5ieSTpPHsBQ9rejYo0VDoKfi2uJotcfgNCSjDLA4K8HGAudxtnO2xphFZWljvO8iwBAwTVnQMbj5bYxyM0X0TVcWbLOFwrE57qpH6eckDOBt2q+4EQZQgZsqfKFOSwxjJ7bVmySbey2NCoYbXocJHIpfIGGYMcnPp227D1oiNkVYNZDuBklt2Y77/PY0PKbaO7OlmkcM/iPx5TltvmV+3uTVdvJt4dzqMySavIMqxzx6Zz/Sp0Og6+vlt7QB3UC4JVMIV8nc47E8fekR1h5ZzE0RILKDuDuc4OMf8ANHXtxFMrxSxa1VuQSwXbAPuONud6+20DOGeGJHTTqfCkEc5xjnnuB/StEPohkjyTM3PfIWOkADPmyd6Fl6hCZVCnU3GKY3fTYUmxbsoSTBHABz8qBmsEtpwgKOX21KeK7il2eY4ysqieW5ugkfI3NXFlCtHLdaXH8APFVxQz21wPDIYk8ioLYTT3cjeDhM+ZzXJID/w+2brMNKpqkJwGq+4s0gkKXTFZeSAKjJFFCgaJ8Onp61G5Q3MpkeSQkjnFI+x00kL3WKNomiQ6VG49ferbiQO3ijKaUJPz9Ks8TxtMUKhGLhM5/T65pvb2MTP4M6pKG84ONmHfNVv7JKKdmbtrrQPNJ5gNq6G6lQSzEFwe1aiXoVhb9BiuRCNdxOzI+f4QNvpS2OyEsJj8F0RULSMqavL3J+/rTcot9DeuTajY/wCi2hNhbPJC51oJFRAoZyed/QZXftjvRv8AtM1tZRQWVysKKxErL5d2OGVSBlc7LnY4HbIo7phjNjZTROqKqHDJnKrwAOfpz3qc0NvaWiTK7eGmXiVgdTOSSTj9+xqbm7PThCkkCC5gtr+3thD4Q/6ixLgEDhURTk4OORxnOexMUUroJnR1lU6gS2xDDcE537f39KAnlmiuI/MqyPEA5RdOhM/qPouSee5BppbyCSyhUjBKKwUtnGR+kHn27d/lSSkUUQmzQx25RVYac4wRuCDjv65/pXXyxCMuoZif1KNxt2/t9qre7S3XEkukFgXx33Pb6f5oO5umlhcwqi58/igZAGSoyO+/b2z3qN2PxoT3Ieb8QFkMUNrBqch9gSTuTuScYHpye9BG4dLjwZmDsTrfII2OdJHsP8UbPGqwTW0JDNcJ4hfOD5dJ7jk6uKVvcGWWGQsVm8KMEYGGDEkdsZxVVtCvsPjtSMKJyjuCNLSYBGdsjPb94xREguIVLJLIk6Rh0CZGMHB49v2KU3k9yGGAYyj5IwcHfv8AvtTGNg/hyTEiRRuxwRg84/fajDvYJPQu6mTc2sZiIE+/iBTjIzyPXkfsUvtbM28Us0kxLH+HOSKhdm+iDXUMLuqnJULkqPU+nf71G2ivZbF79YMI3bO5+lWabVo8ub+yuzS7k1tGG0jvV63V34ogDgrnH1PNG9KknksRJIjLhTtp5FWRwQWVxDOoZ5JDq0kZ2pX3QrbSQHfWU1pKYmKyO66vYCqUuZ0XGP6UfI8k0Us+nS7uV1Ht8vSugi6ckShre4mbkvqxk0gvJ/ApVjLpuYnjWNiJJWJySM4yPrRE1y9vG5aTxW0mOBwdscZxVHS+np1C/ktogSrnSvmwNjR8UNp4gtdYeSMtiTIG4/xVWldC02SEixBbeWbWqp+WpzgGjbSWYwoSqhH1lzz5QOcHsD9yR6UBbRRTXCLNNIqjgjAz6gHHtR3TvDm6Z+UNbZYeFkHUcn3G/wCk/WlqjR4yudsc9BRbzpEUMpWOSJdDtpByQTpyfcfveml2fDtjhsK2kAFicnPAxx67f4pH0WQS3MkWjSoYEROQe5P1PH2p5IkumfxSHDA6WG2R3OP6fepTZ6UEJ9QlZpSMxOAFVicaATzjtuD9PepvcsscSySgESjUyjzYyTj32GKK/wBsEgGBnOCRnA3z27+tDdWEVmiQwp5tXY5Oe5qEpMvCJQ1wJivhwBwoYsBkjYcE9+9fLq4025MzKgC6dMa4yAW2PzIFVxyLbl4gc5JywPJ2yM+m/wDSp2PS2v8AW0wYopBDEY2I2P3/AL0YKzpyoWLOZLmdguxUrsd1J5+W3HFQu3Ec0U8aBiZNK7dlP/Cj605uelfgZd5GZmO5Y5CjOx9ee/070qkxrniXOrWzREdgP2arF7JSJmfExeSMMp06Cc4YjgE+4I/vVcd0I58RpqhJyqMMg5G4+2PqKG69II7OKJSJBLnAxvkbD+mP3uCbcyfhBME8xG+fWtWPGq5GLNka0iiwvZbe4nnjl8O2U6Xjk3z9KbWdxnWkVsZWYlgG2Tf1FKxq8MPJFFJGWwxO+T60dYzPI5MDxIkTNjUcCTHNTbM8XfYr6pdXUDlQGQA4IXgD0FXC7fxklx+HjdcLk5waYXN7EJXjuUMvip+oHBBqs9Psri2IJmjmjJCYcYY4z3pQNWBxK89m0aguVckNxvVdtbzFCHE6sGIwp2pzE9tBaQwrL4ZWbVMxGdgNgK+i4Mju8bqys2QcgUBFCxOlgY7hhbThYHk1eUY0jGAg39tzUILO0t5DLewNM25BjmCYJ4xvv9KKl6hayXCm1ssKq4mj15wfUD39O1fbx0hkiElspYwsyOF4yMaR7Zzud98Cqpvsbik9FXS+nwFxFbSymeVDCyzbrqIzse2RkZqN60PQr1YZcKhUlpYm16GOARt74H37VbD1lBfi6tYIonMQQMxLEAqMspHBxnfGRnAoKazZmttQhdHJbRpK+U+o9fnXLb2VxNKWjR/DXgH/AN0gOl5NJcNnVnJ274wR9K1BiyP/AIwCM/xdv2aS9AtbeC3EgZInmZ5Tk7YOx3x3xz7fStJask0bEbpsF9x61kybej01pAVxC0TrIoyAfKAKynWpWmvUA8oVdwAc5NehLb5A1YJIzjHNYz4lsxFelsNpbIbSD96k1TspjmpaFc8U9tbYZMbgqAOB7/vtXoXR4oH6fH4YGCoyAKy1vCLqyeAlgzIVTUN9xj9/Q0++Dp1uOnKFyJkUIwPII2J+9aMMbbI53SKuqQI2qMplicA+/wC/71551CSQ3ypBuVRtWgepwf38q3HxU72kOtHKkb5B+v8AkV8+HOjQL0tOqSLrnvE1tnhQTkAe3FPJcNsRST0ebGK8k674NxGVSOIEIPXJ/wDJraWFpbtaI1ywWJQ5kUblhjP1pf1tPD+LLolvL4S4PHpnH1zVF31EWk0Ov/pqz4PBAGSDx2re488Ca7PPyS45KOv97do7XQkcf5iuw/Wp/lA4pbHNCepxW8cZKRgsVDfq4/uaU3fxC8cDWsI3DEu450k7rz2GaVp1VpL+4MBAUspBXbUqnb+m9Rh482m2SnPdo1NxcNcgztiMrJk5O4pnd3ESDSr4MaafK38w5+9Ya866JXgit4ThVXWW7t9PvVVx1NnMehnVlUq2+csOP7UfxZg9iRp1ubeNp45GAkkkCoxbJY0G3V5Lc+Gioij2zn3rN3Eof8K4lXxlYnWO5wD8tuKHa8eRiyxEjO2RmrLxVQvNm4mvFj6pEpIQyoZHeLfGlSRnbffSp235PpUT1Fri3AmymMFSVyI2J79xnBIB96DtHjXUkzZubkxhHxsuBqbuMkZHfG/eiEnV5JTM3kjdQ7K2pcnbkj1xufcdxUpRJqTouuryGaNUjsSY0jaJip2zq3J574x66TQVrMBcRrJr0KSzsM5XO+eeT8+9EvPcfhpXLK+bU4KgqchycD6ng8jerorQyXKfiwuhdMRV8Lobykht+5z3PelofFKSmmx8epW0CxSPIzO+R4Wr/A5GcDvWz6NN4saoB78fX++a8o6aguby3tzLnxI0I0nzA6sY+eCPlmvV7JhZJnHlC852AHc5NZsmLi9nsQyc06NFb25ZMk+b+1Zv40sAIo5ogHkB82/Ipj074issQiSZVWXyox2DN3APr7Uk+LeswtfJHbgSbhdv04zg5NOsMZwtEFOWPJsEsGbw4GDjyjzLvnB3P79qXdQv2+HuvmWEjwLnzaeBkjcD75+9aBLWKVBLGwG2x+X9qy3xz0e4vLR7i0jMhhUnSDktpXcgfIfXFR8d1Oma8/7RtA3xT1tL2OJEkBXB4OM532r0PpEmvoVmY18giXAXuNIxX5/tDLf9WgkCaxP5lRBsf5hjtuCfrX6AsHW26Vaoq7CJRjOwwK0+bHikjHhbk7POP9TpnsOtR3KvhvCwSV1bbbceufvXmt71Bpkldi8iyDTl335/lHy+1bb/AFJtp7u/a4myMfwFdlDdz7YGqvPfwzOGMEbNoBcgg5ZcZ1Y7DG/yr0PESeNGfyF+5W4kARmyuoZUnvyP/NRyVXPieddtqtAzHI/8zADkEZydu3apwRm2lhknVGUDVpZdQIHY+v8AitVozny2kZZ/HKKyHyksud8egqxJ5I5V0BlyCFbAJyfSmFr0xuq2s01tAYZIsZjAwknP6ffnb2232rQf+no7MKuUc+IJIpACHIJXRn3xqOP8io5MsI9gr5EPSrKG8kj/ABJEbPIyjI3yELZ9MZA+9UXGqGUpaTP4Qx5tP6z6jHA/r6+lbOC0ZGt5ZMIj3LbIuohFx68bgH6j1pdJ0OGJvDF/JHp2KpHkZ71m/IjewhUFoZJZIoiFZICYZZSMkAajjHfsfp6VDptktpC08RV7iYPGrMQ0Y9Dxu2dRyduPQVCO5txFcs6nIyB4CsfNt5yVPck743+2DPD8WRFjmGFUr4cflOGUal0g+++2NxnfAqf7LQsWvogbV7aOSNWjkKaIxgH8zJydIxjVgsc7d6tJMlna3zN4pjuGRcKMS6SCZMYBY5IGQOx5xk2m6BiFvBIY3J1RujE5UgAkg4BB25OT3G2FBju5545NKfipIwz60J3GVBxkf9x2XftjalhFvvsfVIrig/Bx3HU4roQyB3WFnULoIOxAO5B0g+2e/NbaPrdmtqXFzhhBGk7OBpyBljg9yc7e2aythZf7hbW7zSqscjCQu8YChBnMjDsDj65FVXljZOGZLoPY3DEOxLB4yMjDLgYwd+2Qw3rpr2afwWw5XDoKueqxXtnJFc3ng3EdysypHFnQuldIABHt96j0n8TbytZzzGULLqwe4MchKDGTtoUc81PpfTpmkkuVS2/GG7CkLKACV1EqTnbzEHOD2HpQ62D3FzBNpuY5Ij4kh1eF4gRtipIzgq2fXKkd9mioxdLoplySlTo13wz122limillYXDyDKuhGMAbk+4ApqeppA8WqVNAYFyDnIORnI7Z2+o96wH56W6RfiTM5dpLiRkwzg7Ek59CcLzk9zxRc9VlV3FosRj8sSlmwg+YK7nK7YyMnntWafjOU7iysfKUYcZIYpA/TvjCS6sbRGtNboIVzglsNtjhST+xitza3gPTIpHuBlmKg77NvjHoK8wsuo3tjaRzzKrTSOWkctg6WJwoAGMnTnYcD3zRl6t03hJNLKilSHKksfJgvv37gZPYcZp8uKUqtk8fkRi20hp14p1OGaMbaLcmdmkAGjPmxn2HbjBrGW/Rpv8AcIyhZWtVw5fhlUH9JzhsjAIzwfTcaKz6rDbrbPPbxxeHrXw8g5jwd33ydWdJPGeD2E+lyp0a8uEtGxCrq0cirgMrKCuBv5yGG2+OfWrY5yxQcULkaySsFuPhT8T1COOGWCCxZVEEBH5gGrBBzuxBJGrvkfKiovh3o1pNJHLcRR3GZHiabGiAAAjWuCcgjg5AP6h6t/HN2lhLFcNDoJZ7YSFyFGVAXWMg5OPTJbfvQsk+r8myhmVnHgzF5FzHk7ZDEgN+oAcbH12T3ZG6sVxilbA+m2q2fir+JVo9meSY51MzAk7bncD0/wDJNqQt3MtxAru6uGYaiquFODv6sFyB/NzkmhkjuluntIIWlKBlLhtskrkjhRlRk+2cbgij7aWKO4yziVmDE6id84Ck45HCk+wPNSnd2/kmkLiZWTxFXW3iqwgJZ2XUcksRsF1Bfc7cbAt7bpF/OZnjW1K+IdjO0RXYHBCA5O/JOd/lVDGGOOOLYARnkhSGIY50jfJB77Yx740dl1P8JbgWvTp7hZSZHaAMQGJwQcA77cbY2GNqDm0uhuKZ5h0GxiF/LEC+ZLhrfxM+ZUw3B7H3ps9pEseMZDxy6g24JQEjn3yfTc4xXV1bJt8zMwfoksk93YmRz5oJZWxtqYAncDY8AUV1u/a1tbiOO3tSYr6WFHMK6goCqNx3xI2/bORvvXV1D/spj/gyvpFzLN07xJmDys5HiEAMDlcEY7jWa+pPILa4IY4UOpU7q2NS7jgkg7murqlLuX+jrocEL07pdnNaIqSShnkYcv5FOnPZfMRgY2pLJ1W8kvZIZJS6xJGEyOM5BPufn7eldXUn2Om9EL0eHb3ZjJTypnScZIY4Pt+kcYHNB3+8/UAAFKWnjqy7EOuk7HsNuPc8bY6urTi6EfbNBCieHh11kWzSqWJGl18Qq2xG40LjOaAiuZHhmQkBEZ2CAYXKgAHH/wBs+mQPSurqjLsihfezli90saRvLFmUICFk2PIzTS/t4YJFsfD8SGGGGQa2YszOMsSc7/pH9fU56uqr6LRJXV256JeyaY82iKYV07LzkfIk5I9aT20j3F1JLOxk/K2R90BfGo6eM7kV1dSQ/iwyNKs0gguihCfkaTpAGQSoOfX9WfoPfKm3nZX0jZpovDdwzBmGqYZ55/LX9murqWPyBdhvUry4iaIeKzJJOY2RtwV1rgEe2o47jtXdS6nNZTpFGiENGr7sw3YZPBAxvXV1CXSKLs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890588"/>
            <a:ext cx="1485900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http://oxot1.info/wp-content/uploads/2010/04/ph046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140969"/>
            <a:ext cx="3995936" cy="3717032"/>
          </a:xfrm>
          <a:prstGeom prst="rect">
            <a:avLst/>
          </a:prstGeom>
          <a:noFill/>
        </p:spPr>
      </p:pic>
      <p:pic>
        <p:nvPicPr>
          <p:cNvPr id="34824" name="Picture 8" descr="http://t3.gstatic.com/images?q=tbn:ANd9GcTT6Nyah3Z06aiKFn_ikTHkqZWqJQRDiH3PKMX7sYKxDdXLgOmnig"/>
          <p:cNvPicPr>
            <a:picLocks noChangeAspect="1" noChangeArrowheads="1"/>
          </p:cNvPicPr>
          <p:nvPr/>
        </p:nvPicPr>
        <p:blipFill>
          <a:blip r:embed="rId5" cstate="print"/>
          <a:srcRect b="7566"/>
          <a:stretch>
            <a:fillRect/>
          </a:stretch>
        </p:blipFill>
        <p:spPr bwMode="auto">
          <a:xfrm>
            <a:off x="-1" y="3140968"/>
            <a:ext cx="5148065" cy="3717032"/>
          </a:xfrm>
          <a:prstGeom prst="rect">
            <a:avLst/>
          </a:prstGeom>
          <a:noFill/>
        </p:spPr>
      </p:pic>
      <p:pic>
        <p:nvPicPr>
          <p:cNvPr id="34826" name="Picture 10" descr="Шкура кролика 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0"/>
            <a:ext cx="3995936" cy="31409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9512" y="0"/>
            <a:ext cx="47689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Заячья шкура имела</a:t>
            </a:r>
          </a:p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цену 10 копеек.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1340768"/>
            <a:ext cx="47682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Чему равна стоимость 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    1000 шкурок?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3068960"/>
            <a:ext cx="26439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ФОРМУЛА: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 = 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ru-RU" sz="4000" b="1" dirty="0" smtClean="0">
                <a:solidFill>
                  <a:srgbClr val="FF0000"/>
                </a:solidFill>
              </a:rPr>
              <a:t> ∙ </a:t>
            </a:r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293096"/>
            <a:ext cx="3076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Вычисления: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41168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</a:rPr>
              <a:t>1000∙10 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4941168"/>
            <a:ext cx="3358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= </a:t>
            </a:r>
            <a:r>
              <a:rPr lang="ru-RU" sz="4400" b="1" dirty="0" smtClean="0">
                <a:solidFill>
                  <a:srgbClr val="000099"/>
                </a:solidFill>
              </a:rPr>
              <a:t>10000(коп.)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80528" y="5733256"/>
            <a:ext cx="5415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 </a:t>
            </a:r>
            <a:r>
              <a:rPr lang="ru-RU" sz="4400" b="1" dirty="0" smtClean="0">
                <a:solidFill>
                  <a:srgbClr val="000099"/>
                </a:solidFill>
              </a:rPr>
              <a:t>10000 коп. = 100 руб.</a:t>
            </a:r>
            <a:endParaRPr lang="ru-RU" sz="4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kultura.kubangov.ru/www/kultura.nsf/0/d3e52922816efc0fc32570d20009025a/body/17.1684!OpenElement&amp;FieldElemFormat=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84600" cy="4293096"/>
          </a:xfrm>
          <a:prstGeom prst="rect">
            <a:avLst/>
          </a:prstGeom>
          <a:noFill/>
        </p:spPr>
      </p:pic>
      <p:sp>
        <p:nvSpPr>
          <p:cNvPr id="7" name="Блок-схема: процесс 6"/>
          <p:cNvSpPr/>
          <p:nvPr/>
        </p:nvSpPr>
        <p:spPr>
          <a:xfrm>
            <a:off x="5580112" y="908720"/>
            <a:ext cx="2880320" cy="26642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188640"/>
            <a:ext cx="235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250сажень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3573016"/>
            <a:ext cx="3921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1сажень = 2м13см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4221088"/>
            <a:ext cx="26439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ФОРМУЛА: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r>
              <a:rPr lang="ru-RU" sz="4000" b="1" dirty="0" smtClean="0">
                <a:solidFill>
                  <a:srgbClr val="FF0000"/>
                </a:solidFill>
              </a:rPr>
              <a:t> = 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ru-RU" sz="4000" b="1" dirty="0" smtClean="0">
                <a:solidFill>
                  <a:srgbClr val="FF0000"/>
                </a:solidFill>
              </a:rPr>
              <a:t> ∙ 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221088"/>
            <a:ext cx="3076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Вычисления: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4941168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</a:rPr>
              <a:t>250 ∙ 2 = 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4941168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</a:rPr>
              <a:t>500 (м)-а 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5661248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</a:rPr>
              <a:t>500 ∙ 500 =   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566124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</a:rPr>
              <a:t>250000 (м ) - </a:t>
            </a:r>
            <a:r>
              <a:rPr lang="en-US" sz="4400" b="1" dirty="0" smtClean="0">
                <a:solidFill>
                  <a:srgbClr val="000099"/>
                </a:solidFill>
              </a:rPr>
              <a:t>S</a:t>
            </a:r>
            <a:r>
              <a:rPr lang="ru-RU" sz="4400" b="1" dirty="0" smtClean="0">
                <a:solidFill>
                  <a:srgbClr val="000099"/>
                </a:solidFill>
              </a:rPr>
              <a:t>   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4088" y="55172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99"/>
                </a:solidFill>
              </a:rPr>
              <a:t>2</a:t>
            </a:r>
            <a:endParaRPr lang="ru-RU" sz="3200" b="1" i="1" dirty="0">
              <a:solidFill>
                <a:srgbClr val="00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0112" y="3645024"/>
            <a:ext cx="3017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1сажень </a:t>
            </a:r>
            <a:r>
              <a:rPr lang="ru-RU" sz="3600" b="1" i="1" dirty="0" smtClean="0"/>
              <a:t>   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2м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7452320" y="3861048"/>
            <a:ext cx="267604" cy="86447"/>
          </a:xfrm>
          <a:custGeom>
            <a:avLst/>
            <a:gdLst>
              <a:gd name="connsiteX0" fmla="*/ 318 w 267604"/>
              <a:gd name="connsiteY0" fmla="*/ 72380 h 86447"/>
              <a:gd name="connsiteX1" fmla="*/ 14386 w 267604"/>
              <a:gd name="connsiteY1" fmla="*/ 30177 h 86447"/>
              <a:gd name="connsiteX2" fmla="*/ 140995 w 267604"/>
              <a:gd name="connsiteY2" fmla="*/ 72380 h 86447"/>
              <a:gd name="connsiteX3" fmla="*/ 183198 w 267604"/>
              <a:gd name="connsiteY3" fmla="*/ 86447 h 86447"/>
              <a:gd name="connsiteX4" fmla="*/ 239469 w 267604"/>
              <a:gd name="connsiteY4" fmla="*/ 72380 h 86447"/>
              <a:gd name="connsiteX5" fmla="*/ 253536 w 267604"/>
              <a:gd name="connsiteY5" fmla="*/ 30177 h 86447"/>
              <a:gd name="connsiteX6" fmla="*/ 267604 w 267604"/>
              <a:gd name="connsiteY6" fmla="*/ 2041 h 8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604" h="86447">
                <a:moveTo>
                  <a:pt x="318" y="72380"/>
                </a:moveTo>
                <a:cubicBezTo>
                  <a:pt x="5007" y="58312"/>
                  <a:pt x="0" y="33774"/>
                  <a:pt x="14386" y="30177"/>
                </a:cubicBezTo>
                <a:cubicBezTo>
                  <a:pt x="135091" y="0"/>
                  <a:pt x="85772" y="39247"/>
                  <a:pt x="140995" y="72380"/>
                </a:cubicBezTo>
                <a:cubicBezTo>
                  <a:pt x="153710" y="80009"/>
                  <a:pt x="169130" y="81758"/>
                  <a:pt x="183198" y="86447"/>
                </a:cubicBezTo>
                <a:cubicBezTo>
                  <a:pt x="201955" y="81758"/>
                  <a:pt x="224371" y="84458"/>
                  <a:pt x="239469" y="72380"/>
                </a:cubicBezTo>
                <a:cubicBezTo>
                  <a:pt x="251048" y="63117"/>
                  <a:pt x="248029" y="43945"/>
                  <a:pt x="253536" y="30177"/>
                </a:cubicBezTo>
                <a:cubicBezTo>
                  <a:pt x="257430" y="20441"/>
                  <a:pt x="262915" y="11420"/>
                  <a:pt x="267604" y="2041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7452320" y="4005064"/>
            <a:ext cx="267286" cy="75345"/>
          </a:xfrm>
          <a:custGeom>
            <a:avLst/>
            <a:gdLst>
              <a:gd name="connsiteX0" fmla="*/ 0 w 267286"/>
              <a:gd name="connsiteY0" fmla="*/ 47209 h 75345"/>
              <a:gd name="connsiteX1" fmla="*/ 126609 w 267286"/>
              <a:gd name="connsiteY1" fmla="*/ 47209 h 75345"/>
              <a:gd name="connsiteX2" fmla="*/ 154745 w 267286"/>
              <a:gd name="connsiteY2" fmla="*/ 75345 h 75345"/>
              <a:gd name="connsiteX3" fmla="*/ 239151 w 267286"/>
              <a:gd name="connsiteY3" fmla="*/ 61277 h 75345"/>
              <a:gd name="connsiteX4" fmla="*/ 267286 w 267286"/>
              <a:gd name="connsiteY4" fmla="*/ 19074 h 7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86" h="75345">
                <a:moveTo>
                  <a:pt x="0" y="47209"/>
                </a:moveTo>
                <a:cubicBezTo>
                  <a:pt x="86643" y="18328"/>
                  <a:pt x="67598" y="0"/>
                  <a:pt x="126609" y="47209"/>
                </a:cubicBezTo>
                <a:cubicBezTo>
                  <a:pt x="136966" y="55495"/>
                  <a:pt x="145366" y="65966"/>
                  <a:pt x="154745" y="75345"/>
                </a:cubicBezTo>
                <a:cubicBezTo>
                  <a:pt x="182880" y="70656"/>
                  <a:pt x="213639" y="74033"/>
                  <a:pt x="239151" y="61277"/>
                </a:cubicBezTo>
                <a:cubicBezTo>
                  <a:pt x="254273" y="53716"/>
                  <a:pt x="267286" y="19074"/>
                  <a:pt x="267286" y="1907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9" grpId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krasnodarmetro.ucoz.ru/_ph/2/2/864307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614" cy="6858000"/>
          </a:xfrm>
          <a:prstGeom prst="rect">
            <a:avLst/>
          </a:prstGeom>
          <a:noFill/>
        </p:spPr>
      </p:pic>
      <p:pic>
        <p:nvPicPr>
          <p:cNvPr id="2" name="Picture 8" descr="Город Краснода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675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3925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к/т «АВРОРА»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0"/>
            <a:ext cx="4011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Улица КРАСНАЯ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http://www.kuban-xxi.h1.ru/history/images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3928" cy="2852936"/>
          </a:xfrm>
          <a:prstGeom prst="rect">
            <a:avLst/>
          </a:prstGeom>
          <a:noFill/>
        </p:spPr>
      </p:pic>
      <p:pic>
        <p:nvPicPr>
          <p:cNvPr id="35846" name="Picture 6" descr="http://school32-blg.ucoz.ru/images/pehka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" y="1"/>
            <a:ext cx="9143997" cy="6858000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</p:pic>
      <p:pic>
        <p:nvPicPr>
          <p:cNvPr id="35844" name="Picture 4" descr="http://school32-blg.ucoz.ru/images/hom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4" descr="http://ruschool.files.wordpress.com/2010/11/sobor_voskresenie.jpg?w=271&amp;h=3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51920" y="0"/>
            <a:ext cx="544905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Горница имела длину 6м, 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а ширину 5м;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сени 3м – ширину 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и 6м  длину. 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Найдите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2708920"/>
            <a:ext cx="26439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ФОРМУЛА: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r>
              <a:rPr lang="ru-RU" sz="4000" b="1" dirty="0" smtClean="0">
                <a:solidFill>
                  <a:srgbClr val="FF0000"/>
                </a:solidFill>
              </a:rPr>
              <a:t> = 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ru-RU" sz="4000" b="1" dirty="0" smtClean="0">
                <a:solidFill>
                  <a:srgbClr val="FF0000"/>
                </a:solidFill>
              </a:rPr>
              <a:t> ∙ </a:t>
            </a:r>
            <a:r>
              <a:rPr lang="en-US" sz="4000" b="1" dirty="0" smtClean="0">
                <a:solidFill>
                  <a:srgbClr val="FF0000"/>
                </a:solidFill>
              </a:rPr>
              <a:t>b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212976"/>
            <a:ext cx="3076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600CC"/>
                </a:solidFill>
              </a:rPr>
              <a:t>Вычисления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861048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99"/>
                </a:solidFill>
              </a:rPr>
              <a:t>6</a:t>
            </a:r>
            <a:r>
              <a:rPr lang="ru-RU" sz="4400" b="1" dirty="0" smtClean="0">
                <a:solidFill>
                  <a:srgbClr val="000099"/>
                </a:solidFill>
              </a:rPr>
              <a:t> ∙ </a:t>
            </a:r>
            <a:r>
              <a:rPr lang="en-US" sz="4400" b="1" dirty="0" smtClean="0">
                <a:solidFill>
                  <a:srgbClr val="000099"/>
                </a:solidFill>
              </a:rPr>
              <a:t>5</a:t>
            </a:r>
            <a:r>
              <a:rPr lang="ru-RU" sz="4400" b="1" dirty="0" smtClean="0">
                <a:solidFill>
                  <a:srgbClr val="000099"/>
                </a:solidFill>
              </a:rPr>
              <a:t> =</a:t>
            </a:r>
            <a:r>
              <a:rPr lang="en-US" sz="4400" b="1" dirty="0" smtClean="0">
                <a:solidFill>
                  <a:srgbClr val="000099"/>
                </a:solidFill>
              </a:rPr>
              <a:t> 30 (</a:t>
            </a:r>
            <a:r>
              <a:rPr lang="ru-RU" sz="4400" b="1" dirty="0" smtClean="0">
                <a:solidFill>
                  <a:srgbClr val="000099"/>
                </a:solidFill>
              </a:rPr>
              <a:t>м  ) – </a:t>
            </a:r>
            <a:r>
              <a:rPr lang="en-US" sz="4400" b="1" dirty="0" smtClean="0">
                <a:solidFill>
                  <a:srgbClr val="000099"/>
                </a:solidFill>
              </a:rPr>
              <a:t>S </a:t>
            </a:r>
            <a:r>
              <a:rPr lang="ru-RU" sz="4400" b="1" dirty="0" smtClean="0">
                <a:solidFill>
                  <a:srgbClr val="000099"/>
                </a:solidFill>
              </a:rPr>
              <a:t>горницы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378904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0099"/>
                </a:solidFill>
              </a:rPr>
              <a:t>2</a:t>
            </a:r>
            <a:endParaRPr lang="ru-RU" sz="3600" b="1" i="1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437112"/>
            <a:ext cx="8388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</a:rPr>
              <a:t> 3 ∙ 6 =</a:t>
            </a:r>
            <a:r>
              <a:rPr lang="en-US" sz="4400" b="1" dirty="0" smtClean="0">
                <a:solidFill>
                  <a:srgbClr val="000099"/>
                </a:solidFill>
              </a:rPr>
              <a:t> </a:t>
            </a:r>
            <a:r>
              <a:rPr lang="ru-RU" sz="4400" b="1" dirty="0" smtClean="0">
                <a:solidFill>
                  <a:srgbClr val="000099"/>
                </a:solidFill>
              </a:rPr>
              <a:t>18</a:t>
            </a:r>
            <a:r>
              <a:rPr lang="en-US" sz="4400" b="1" dirty="0" smtClean="0">
                <a:solidFill>
                  <a:srgbClr val="000099"/>
                </a:solidFill>
              </a:rPr>
              <a:t> (</a:t>
            </a:r>
            <a:r>
              <a:rPr lang="ru-RU" sz="4400" b="1" dirty="0" smtClean="0">
                <a:solidFill>
                  <a:srgbClr val="000099"/>
                </a:solidFill>
              </a:rPr>
              <a:t>м  ) – </a:t>
            </a:r>
            <a:r>
              <a:rPr lang="en-US" sz="4400" b="1" dirty="0" smtClean="0">
                <a:solidFill>
                  <a:srgbClr val="000099"/>
                </a:solidFill>
              </a:rPr>
              <a:t>S </a:t>
            </a:r>
            <a:r>
              <a:rPr lang="ru-RU" sz="4400" b="1" dirty="0" err="1" smtClean="0">
                <a:solidFill>
                  <a:srgbClr val="000099"/>
                </a:solidFill>
              </a:rPr>
              <a:t>хатыни</a:t>
            </a:r>
            <a:r>
              <a:rPr lang="ru-RU" sz="4400" b="1" dirty="0" smtClean="0">
                <a:solidFill>
                  <a:srgbClr val="000099"/>
                </a:solidFill>
              </a:rPr>
              <a:t> (сени)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4365104"/>
            <a:ext cx="42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99"/>
                </a:solidFill>
              </a:rPr>
              <a:t>2</a:t>
            </a:r>
            <a:endParaRPr lang="ru-RU" sz="3600" b="1" i="1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013176"/>
            <a:ext cx="8388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</a:rPr>
              <a:t> 30 + 18 =</a:t>
            </a:r>
            <a:r>
              <a:rPr lang="en-US" sz="4400" b="1" dirty="0" smtClean="0">
                <a:solidFill>
                  <a:srgbClr val="000099"/>
                </a:solidFill>
              </a:rPr>
              <a:t> </a:t>
            </a:r>
            <a:r>
              <a:rPr lang="ru-RU" sz="4400" b="1" dirty="0" smtClean="0">
                <a:solidFill>
                  <a:srgbClr val="000099"/>
                </a:solidFill>
              </a:rPr>
              <a:t>48</a:t>
            </a:r>
            <a:r>
              <a:rPr lang="en-US" sz="4400" b="1" dirty="0" smtClean="0">
                <a:solidFill>
                  <a:srgbClr val="000099"/>
                </a:solidFill>
              </a:rPr>
              <a:t> (</a:t>
            </a:r>
            <a:r>
              <a:rPr lang="ru-RU" sz="4400" b="1" dirty="0" smtClean="0">
                <a:solidFill>
                  <a:srgbClr val="000099"/>
                </a:solidFill>
              </a:rPr>
              <a:t>м  ) – </a:t>
            </a:r>
            <a:r>
              <a:rPr lang="en-US" sz="4400" b="1" dirty="0" smtClean="0">
                <a:solidFill>
                  <a:srgbClr val="000099"/>
                </a:solidFill>
              </a:rPr>
              <a:t>S </a:t>
            </a:r>
            <a:r>
              <a:rPr lang="ru-RU" sz="4400" b="1" dirty="0" smtClean="0">
                <a:solidFill>
                  <a:srgbClr val="000099"/>
                </a:solidFill>
              </a:rPr>
              <a:t>общая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941168"/>
            <a:ext cx="42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99"/>
                </a:solidFill>
              </a:rPr>
              <a:t>2</a:t>
            </a:r>
            <a:endParaRPr lang="ru-RU" sz="3600" b="1" i="1" dirty="0">
              <a:solidFill>
                <a:srgbClr val="0000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5517232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II</a:t>
            </a:r>
            <a:r>
              <a:rPr lang="ru-RU" sz="3600" b="1" dirty="0" smtClean="0">
                <a:solidFill>
                  <a:srgbClr val="800000"/>
                </a:solidFill>
              </a:rPr>
              <a:t>способ</a:t>
            </a:r>
            <a:endParaRPr lang="ru-RU" sz="3600" b="1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877272"/>
            <a:ext cx="8388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</a:rPr>
              <a:t> 6 ∙ (3 + 5)=</a:t>
            </a:r>
            <a:r>
              <a:rPr lang="en-US" sz="4400" b="1" dirty="0" smtClean="0">
                <a:solidFill>
                  <a:srgbClr val="000099"/>
                </a:solidFill>
              </a:rPr>
              <a:t> </a:t>
            </a:r>
            <a:r>
              <a:rPr lang="ru-RU" sz="4400" b="1" dirty="0" smtClean="0">
                <a:solidFill>
                  <a:srgbClr val="000099"/>
                </a:solidFill>
              </a:rPr>
              <a:t>48</a:t>
            </a:r>
            <a:r>
              <a:rPr lang="en-US" sz="4400" b="1" dirty="0" smtClean="0">
                <a:solidFill>
                  <a:srgbClr val="000099"/>
                </a:solidFill>
              </a:rPr>
              <a:t> (</a:t>
            </a:r>
            <a:r>
              <a:rPr lang="ru-RU" sz="4400" b="1" dirty="0" smtClean="0">
                <a:solidFill>
                  <a:srgbClr val="000099"/>
                </a:solidFill>
              </a:rPr>
              <a:t>м  ) – </a:t>
            </a:r>
            <a:r>
              <a:rPr lang="en-US" sz="4400" b="1" dirty="0" smtClean="0">
                <a:solidFill>
                  <a:srgbClr val="000099"/>
                </a:solidFill>
              </a:rPr>
              <a:t>S </a:t>
            </a:r>
            <a:r>
              <a:rPr lang="ru-RU" sz="4400" b="1" dirty="0" smtClean="0">
                <a:solidFill>
                  <a:srgbClr val="000099"/>
                </a:solidFill>
              </a:rPr>
              <a:t>общая</a:t>
            </a:r>
            <a:endParaRPr lang="ru-RU" sz="4400" b="1" dirty="0">
              <a:solidFill>
                <a:srgbClr val="00009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5936" y="5733256"/>
            <a:ext cx="42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99"/>
                </a:solidFill>
              </a:rPr>
              <a:t>2</a:t>
            </a:r>
            <a:endParaRPr lang="ru-RU" sz="36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>
                <a:alpha val="0"/>
              </a:srgbClr>
            </a:gs>
            <a:gs pos="36000">
              <a:srgbClr val="FAC77D">
                <a:alpha val="12000"/>
              </a:srgbClr>
            </a:gs>
            <a:gs pos="61000">
              <a:srgbClr val="FBA97D">
                <a:alpha val="31000"/>
              </a:srgbClr>
            </a:gs>
            <a:gs pos="82001">
              <a:srgbClr val="FBD49C">
                <a:alpha val="77000"/>
              </a:srgbClr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660033"/>
                </a:solidFill>
              </a:rPr>
              <a:t>Запишите в пустые клетки пропущенные числа. </a:t>
            </a:r>
            <a:endParaRPr lang="ru-RU" sz="4000" b="1" dirty="0">
              <a:solidFill>
                <a:srgbClr val="6600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792" y="1484784"/>
            <a:ext cx="135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10972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2564904"/>
            <a:ext cx="18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2000705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1412776"/>
            <a:ext cx="1584176" cy="77038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1412776"/>
            <a:ext cx="1584176" cy="77038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1412776"/>
            <a:ext cx="1728192" cy="77038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31840" y="2492896"/>
            <a:ext cx="1944216" cy="77038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43608" y="2492896"/>
            <a:ext cx="1800200" cy="77038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1412776"/>
            <a:ext cx="1584176" cy="77038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99992" y="3645024"/>
            <a:ext cx="1800200" cy="77038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3645024"/>
            <a:ext cx="2088232" cy="77038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11560" y="3717032"/>
            <a:ext cx="2056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C00FF"/>
                </a:solidFill>
              </a:rPr>
              <a:t>10000020</a:t>
            </a:r>
            <a:endParaRPr lang="ru-RU" sz="3600" b="1" dirty="0">
              <a:solidFill>
                <a:srgbClr val="CC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3717032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FF"/>
                </a:solidFill>
              </a:rPr>
              <a:t>200706</a:t>
            </a:r>
            <a:endParaRPr lang="ru-RU" sz="3600" b="1" dirty="0">
              <a:solidFill>
                <a:srgbClr val="CC00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84168" y="4581128"/>
            <a:ext cx="1584176" cy="77038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771800" y="4509120"/>
            <a:ext cx="1584176" cy="77038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156176" y="4653136"/>
            <a:ext cx="135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FF"/>
                </a:solidFill>
              </a:rPr>
              <a:t>62185</a:t>
            </a:r>
            <a:endParaRPr lang="ru-RU" sz="3600" b="1" dirty="0">
              <a:solidFill>
                <a:srgbClr val="CC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59832" y="4581128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FF"/>
                </a:solidFill>
              </a:rPr>
              <a:t>9986</a:t>
            </a:r>
            <a:endParaRPr lang="ru-RU" sz="3600" b="1" dirty="0">
              <a:solidFill>
                <a:srgbClr val="CC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23728" y="5229200"/>
            <a:ext cx="5024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</a:rPr>
              <a:t>Какое число «лишнее»?</a:t>
            </a:r>
            <a:endParaRPr lang="ru-RU" sz="3600" b="1" dirty="0">
              <a:solidFill>
                <a:srgbClr val="660066"/>
              </a:solidFill>
            </a:endParaRPr>
          </a:p>
        </p:txBody>
      </p:sp>
      <p:cxnSp>
        <p:nvCxnSpPr>
          <p:cNvPr id="36" name="Прямая соединительная линия 35"/>
          <p:cNvCxnSpPr>
            <a:stCxn id="23" idx="3"/>
            <a:endCxn id="18" idx="1"/>
          </p:cNvCxnSpPr>
          <p:nvPr/>
        </p:nvCxnSpPr>
        <p:spPr>
          <a:xfrm>
            <a:off x="2267744" y="179796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211960" y="177281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156176" y="177281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244408" y="177281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83568" y="292494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21" idx="1"/>
          </p:cNvCxnSpPr>
          <p:nvPr/>
        </p:nvCxnSpPr>
        <p:spPr>
          <a:xfrm>
            <a:off x="2843808" y="287808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7020272" y="3645024"/>
            <a:ext cx="1800200" cy="77038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7164288" y="3717032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FF"/>
                </a:solidFill>
              </a:rPr>
              <a:t>100908</a:t>
            </a:r>
            <a:endParaRPr lang="ru-RU" sz="3600" b="1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 -0.05689 L -0.2316 -0.445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75301E-7 L -0.15782 -0.4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5689 L -0.06805 -0.31915 " pathEditMode="relative" ptsTypes="AA">
                                      <p:cBhvr>
                                        <p:cTn id="22" dur="2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86 -0.0148 L -0.37518 -0.17229 " pathEditMode="relative" ptsTypes="AA">
                                      <p:cBhvr>
                                        <p:cTn id="26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1.59112E-6 C 0.00139 0.01226 0.00365 0.00463 -0.00399 0.02128 C -0.00677 0.02683 -0.01441 0.03562 -0.01441 0.03585 C -0.0177 0.04487 -0.02204 0.05042 -0.02621 0.05897 C -0.02899 0.07169 -0.03107 0.08395 -0.03645 0.09482 C -0.0375 0.09945 -0.03854 0.10407 -0.03958 0.10893 C -0.04027 0.11124 -0.04132 0.1161 -0.04132 0.11633 C -0.04062 0.14223 -0.04375 0.16952 -0.03802 0.19427 C -0.03593 0.20375 -0.03159 0.21739 -0.02777 0.22549 C -0.02395 0.23381 -0.01805 0.24029 -0.01441 0.24908 C -0.0118 0.25509 -0.01111 0.26295 -0.00746 0.26804 C 0.00243 0.28192 0.01129 0.29972 0.02292 0.31082 C 0.03577 0.32331 0.05261 0.32748 0.06719 0.33441 C 0.06997 0.3358 0.0724 0.33881 0.07553 0.33927 C 0.08559 0.34112 0.09601 0.34089 0.10608 0.34181 C 0.15365 0.34043 0.19323 0.33973 0.23837 0.33441 C 0.25278 0.32748 0.26754 0.32563 0.2823 0.32031 C 0.28577 0.31915 0.29254 0.31707 0.29254 0.31082 " pathEditMode="relative" rAng="0" ptsTypes="fffffffffffffffffA">
                                      <p:cBhvr>
                                        <p:cTn id="38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upload.wikimedia.org/wikipedia/commons/thumb/d/d1/Ammotragus_lervia.JPG/220px-Ammotragus_lerv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3059832" cy="3933056"/>
          </a:xfrm>
          <a:prstGeom prst="rect">
            <a:avLst/>
          </a:prstGeom>
          <a:noFill/>
        </p:spPr>
      </p:pic>
      <p:pic>
        <p:nvPicPr>
          <p:cNvPr id="1044" name="Picture 20" descr="Обыкновенная неясыть, серая неясыть (Strix aluco), фото фотография http://www.dkimages.com/discover/DKIMAGES/Discover/previews/964/900563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996953"/>
            <a:ext cx="2952328" cy="3861048"/>
          </a:xfrm>
          <a:prstGeom prst="rect">
            <a:avLst/>
          </a:prstGeom>
          <a:noFill/>
        </p:spPr>
      </p:pic>
      <p:pic>
        <p:nvPicPr>
          <p:cNvPr id="1032" name="Picture 8" descr="http://kgpbz.ru/images/stories/information/fauna/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152" y="2996951"/>
            <a:ext cx="3203848" cy="3861047"/>
          </a:xfrm>
          <a:prstGeom prst="rect">
            <a:avLst/>
          </a:prstGeom>
          <a:noFill/>
        </p:spPr>
      </p:pic>
      <p:pic>
        <p:nvPicPr>
          <p:cNvPr id="3" name="Picture 16" descr="http://ecotourism-russia.ru/db.img/kavkaz_smal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0"/>
            <a:ext cx="2688185" cy="1981201"/>
          </a:xfrm>
          <a:prstGeom prst="rect">
            <a:avLst/>
          </a:prstGeom>
          <a:noFill/>
        </p:spPr>
      </p:pic>
      <p:pic>
        <p:nvPicPr>
          <p:cNvPr id="4" name="Picture 20" descr="http://kgpbz.ru/templates/zap/images/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764704"/>
            <a:ext cx="3474487" cy="2232248"/>
          </a:xfrm>
          <a:prstGeom prst="rect">
            <a:avLst/>
          </a:prstGeom>
          <a:noFill/>
        </p:spPr>
      </p:pic>
      <p:pic>
        <p:nvPicPr>
          <p:cNvPr id="5" name="Picture 22" descr="http://kgpbz.ru/templates/zap/images/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3546495" cy="857251"/>
          </a:xfrm>
          <a:prstGeom prst="rect">
            <a:avLst/>
          </a:prstGeom>
          <a:noFill/>
        </p:spPr>
      </p:pic>
      <p:pic>
        <p:nvPicPr>
          <p:cNvPr id="6" name="Picture 28" descr="http://kgpbz.ru/templates/zap/images/0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0"/>
            <a:ext cx="2782358" cy="857251"/>
          </a:xfrm>
          <a:prstGeom prst="rect">
            <a:avLst/>
          </a:prstGeom>
          <a:noFill/>
        </p:spPr>
      </p:pic>
      <p:pic>
        <p:nvPicPr>
          <p:cNvPr id="7" name="Picture 32" descr="Кавказский заповедник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764704"/>
            <a:ext cx="2782358" cy="2232248"/>
          </a:xfrm>
          <a:prstGeom prst="rect">
            <a:avLst/>
          </a:prstGeom>
          <a:noFill/>
        </p:spPr>
      </p:pic>
      <p:pic>
        <p:nvPicPr>
          <p:cNvPr id="8" name="Picture 38" descr="http://kgpbz.ru/templates/zap/images/0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7" y="0"/>
            <a:ext cx="2987824" cy="1512168"/>
          </a:xfrm>
          <a:prstGeom prst="rect">
            <a:avLst/>
          </a:prstGeom>
          <a:noFill/>
        </p:spPr>
      </p:pic>
      <p:pic>
        <p:nvPicPr>
          <p:cNvPr id="9" name="Picture 40" descr="http://kgpbz.ru/templates/zap/images/0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56177" y="1505718"/>
            <a:ext cx="2977167" cy="1491234"/>
          </a:xfrm>
          <a:prstGeom prst="rect">
            <a:avLst/>
          </a:prstGeom>
          <a:noFill/>
        </p:spPr>
      </p:pic>
      <p:pic>
        <p:nvPicPr>
          <p:cNvPr id="1028" name="Picture 4" descr="Стадо горных туров на склонах заповедника // Wikipedi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1024175" y="-493713"/>
            <a:ext cx="2286000" cy="1143001"/>
          </a:xfrm>
          <a:prstGeom prst="rect">
            <a:avLst/>
          </a:prstGeom>
          <a:noFill/>
        </p:spPr>
      </p:pic>
      <p:pic>
        <p:nvPicPr>
          <p:cNvPr id="1030" name="Picture 6" descr="Стадо горных туров на склонах заповедника // Wikipedi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1024175" y="-493713"/>
            <a:ext cx="2286000" cy="1143001"/>
          </a:xfrm>
          <a:prstGeom prst="rect">
            <a:avLst/>
          </a:prstGeom>
          <a:noFill/>
        </p:spPr>
      </p:pic>
      <p:pic>
        <p:nvPicPr>
          <p:cNvPr id="33" name="Picture 4" descr="Кавказский биосферный заповедник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" name="Picture 2" descr="Вечер на р. Кише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www.svku.ru/content/imagesnews/base/2066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18" descr="http://www.krd.ru/files/image/0.27F4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3203849" cy="345638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203848" y="0"/>
            <a:ext cx="23321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solidFill>
                  <a:schemeClr val="bg1"/>
                </a:solidFill>
              </a:rPr>
              <a:t>Захарий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4400" b="1" dirty="0" err="1" smtClean="0">
                <a:solidFill>
                  <a:schemeClr val="bg1"/>
                </a:solidFill>
              </a:rPr>
              <a:t>Чепега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3848" y="0"/>
            <a:ext cx="2582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2600 км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0112" y="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2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артинка 128 из 25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8024" cy="50851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46642" y="476672"/>
            <a:ext cx="4397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1 сова – 1000 мышей</a:t>
            </a:r>
          </a:p>
          <a:p>
            <a:r>
              <a:rPr lang="ru-RU" sz="3600" b="1" dirty="0" smtClean="0">
                <a:solidFill>
                  <a:srgbClr val="006600"/>
                </a:solidFill>
              </a:rPr>
              <a:t>1 мышь – 1кг зерна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2132856"/>
            <a:ext cx="38318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9933"/>
                </a:solidFill>
              </a:rPr>
              <a:t>Сосчитай, сколько</a:t>
            </a:r>
          </a:p>
          <a:p>
            <a:pPr algn="ctr"/>
            <a:r>
              <a:rPr lang="ru-RU" sz="3600" b="1" dirty="0" smtClean="0">
                <a:solidFill>
                  <a:srgbClr val="339933"/>
                </a:solidFill>
              </a:rPr>
              <a:t> сова сохраняет</a:t>
            </a:r>
          </a:p>
          <a:p>
            <a:pPr algn="ctr"/>
            <a:r>
              <a:rPr lang="ru-RU" sz="3600" b="1" dirty="0" smtClean="0">
                <a:solidFill>
                  <a:srgbClr val="339933"/>
                </a:solidFill>
              </a:rPr>
              <a:t>зерна человеку </a:t>
            </a:r>
          </a:p>
          <a:p>
            <a:pPr algn="ctr"/>
            <a:r>
              <a:rPr lang="ru-RU" sz="3600" b="1" dirty="0" smtClean="0">
                <a:solidFill>
                  <a:srgbClr val="339933"/>
                </a:solidFill>
              </a:rPr>
              <a:t>в год?</a:t>
            </a:r>
            <a:endParaRPr lang="ru-RU" sz="3600" b="1" dirty="0">
              <a:solidFill>
                <a:srgbClr val="3399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301208"/>
            <a:ext cx="5522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996600"/>
                </a:solidFill>
              </a:rPr>
              <a:t>1 сова – 1000 кг зерна</a:t>
            </a:r>
            <a:endParaRPr lang="ru-RU" sz="4400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krasnodarmetro.ucoz.ru/_ph/2/2/107823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-171400"/>
            <a:ext cx="5508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Население края увеличилось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 371 раз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89240"/>
            <a:ext cx="2733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2065 ∙ 371 =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5589240"/>
            <a:ext cx="58876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766115 (чел.) – население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                             края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0" name="Picture 12" descr="http://www.armavir.ru/upload/iblock/c40/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84984"/>
            <a:ext cx="4644009" cy="3573016"/>
          </a:xfrm>
          <a:prstGeom prst="rect">
            <a:avLst/>
          </a:prstGeom>
          <a:noFill/>
        </p:spPr>
      </p:pic>
      <p:pic>
        <p:nvPicPr>
          <p:cNvPr id="37892" name="Picture 4" descr="http://www.fototerra.ru/image.html?id=73566&amp;size=mediu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148064" cy="31409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0"/>
            <a:ext cx="4314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Из  Краснодара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3619" y="0"/>
            <a:ext cx="43510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/>
              <a:t>выехать </a:t>
            </a:r>
          </a:p>
          <a:p>
            <a:pPr algn="ctr"/>
            <a:r>
              <a:rPr lang="ru-RU" sz="3600" b="1" i="1" dirty="0" smtClean="0"/>
              <a:t>со скоростью </a:t>
            </a:r>
          </a:p>
          <a:p>
            <a:pPr algn="ctr"/>
            <a:r>
              <a:rPr lang="ru-RU" sz="3600" b="1" i="1" dirty="0" smtClean="0"/>
              <a:t>75 км/ч</a:t>
            </a:r>
          </a:p>
          <a:p>
            <a:pPr algn="ctr"/>
            <a:r>
              <a:rPr lang="ru-RU" sz="3600" b="1" i="1" dirty="0" smtClean="0"/>
              <a:t>   и проехать 3ч, то </a:t>
            </a:r>
          </a:p>
          <a:p>
            <a:pPr algn="ctr"/>
            <a:r>
              <a:rPr lang="ru-RU" sz="3600" b="1" i="1" dirty="0" smtClean="0"/>
              <a:t>мы попадем в</a:t>
            </a:r>
            <a:endParaRPr lang="ru-RU" sz="3600" b="1" i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6553014" y="2960154"/>
            <a:ext cx="648072" cy="1588"/>
          </a:xfrm>
          <a:prstGeom prst="straightConnector1">
            <a:avLst/>
          </a:prstGeom>
          <a:ln w="76200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20072" y="3068960"/>
            <a:ext cx="3550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в  г.Армавир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3140968"/>
            <a:ext cx="40110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/>
              <a:t>Найди расстояние</a:t>
            </a:r>
          </a:p>
          <a:p>
            <a:pPr algn="ctr"/>
            <a:r>
              <a:rPr lang="ru-RU" sz="3600" b="1" i="1" dirty="0" smtClean="0"/>
              <a:t> от Краснодара до</a:t>
            </a:r>
          </a:p>
          <a:p>
            <a:pPr algn="ctr"/>
            <a:r>
              <a:rPr lang="ru-RU" sz="3600" b="1" i="1" dirty="0" smtClean="0"/>
              <a:t>Армавира.</a:t>
            </a:r>
            <a:endParaRPr lang="ru-RU" sz="36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43608" y="3356992"/>
            <a:ext cx="26439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ФОРМУЛА: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r>
              <a:rPr lang="ru-RU" sz="4000" b="1" dirty="0" smtClean="0">
                <a:solidFill>
                  <a:srgbClr val="FF0000"/>
                </a:solidFill>
              </a:rPr>
              <a:t> = </a:t>
            </a:r>
            <a:r>
              <a:rPr lang="en-US" sz="4000" b="1" dirty="0" smtClean="0">
                <a:solidFill>
                  <a:srgbClr val="FF0000"/>
                </a:solidFill>
              </a:rPr>
              <a:t>V</a:t>
            </a:r>
            <a:r>
              <a:rPr lang="ru-RU" sz="4000" b="1" dirty="0" smtClean="0">
                <a:solidFill>
                  <a:srgbClr val="FF0000"/>
                </a:solidFill>
              </a:rPr>
              <a:t> ∙ </a:t>
            </a:r>
            <a:r>
              <a:rPr lang="en-US" sz="4400" b="1" dirty="0" smtClean="0">
                <a:solidFill>
                  <a:srgbClr val="FF0000"/>
                </a:solidFill>
              </a:rPr>
              <a:t>t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9592" y="4653136"/>
            <a:ext cx="3076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Вычисления: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5373216"/>
            <a:ext cx="2012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75 ∙ 3 =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67744" y="5373216"/>
            <a:ext cx="2390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225 (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км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/>
      <p:bldP spid="19" grpId="0"/>
      <p:bldP spid="19" grpId="1"/>
      <p:bldP spid="21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Исторический музей. Красная площадь: дом 1/2. Исторический музей [Китай-город, 9 октября 2005 года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3861048"/>
            <a:ext cx="4211960" cy="2996952"/>
          </a:xfrm>
          <a:prstGeom prst="rect">
            <a:avLst/>
          </a:prstGeom>
          <a:noFill/>
        </p:spPr>
      </p:pic>
      <p:sp>
        <p:nvSpPr>
          <p:cNvPr id="1034" name="AutoShape 10" descr="data:image/jpg;base64,/9j/4AAQSkZJRgABAQAAAQABAAD/2wBDAAkGBwgHBgkIBwgKCgkLDRYPDQwMDRsUFRAWIB0iIiAdHx8kKDQsJCYxJx8fLT0tMTU3Ojo6Iys/RD84QzQ5Ojf/2wBDAQoKCg0MDRoPDxo3JR8lNzc3Nzc3Nzc3Nzc3Nzc3Nzc3Nzc3Nzc3Nzc3Nzc3Nzc3Nzc3Nzc3Nzc3Nzc3Nzc3Nzf/wAARCABcAHoDASIAAhEBAxEB/8QAGwAAAQUBAQAAAAAAAAAAAAAABQIDBAYHAQD/xAA8EAACAQIFAgQFAQUGBwEAAAABAgMEEQAFEiExE0EGUWFxFCKBkaEyI0Kx0fAVUlNyweEHFnOCg5PS8f/EABgBAAMBAQAAAAAAAAAAAAAAAAABAgME/8QAJBEAAgIBBAIBBQAAAAAAAAAAAAECERIDITFBImETIzJRcZH/2gAMAwEAAhEDEQA/AL4qy2/ew6izDi+PCRhsSb9zvhfVZLEG9sa5ejPD2KUzcEX9xhWhiN4x9sKFSyoFITfe55w6sjECyW9QcLIeJG6J/ukfTChA3I2+mHzKSDb+GOCY2/nh5sWCGug3cDHTE2nYC442w5qJYWe+Fs4ZLcH0wZhgdp3Tp9KUD0JHGO2gLhQBfzGIlXJFAgaV1FzZT3J8sISqKXHyt2xP6KCIjXVbVtbuMNmIav3bj0w1FVqbAqd+18Oh1BPIHmcFsVIcZoXTTIAGHBAx74eJrdNgPQ4YcRu1xIpH2x13iDdMSASHcWO5wW0FJ8jwp7EqxA+lwcK+BP8AeH2wxHJJGRI0qsnvfDvxo7SH7DBkwxRXqDMaaqhWSCVZUYXFj29ucSOtvdTb0OMYXNXpc3E2XSTwxKVIV3DMf73oeB9xhcXiHMUmeM1tWrOSUe4IvsLmx438u2MVqp9D3NnjmiDfPGu/fTh8tCR+zNj5DGLJ4jzAoq0+YSOeCoZ2JJtwO3vc84U/jKvVDTyVDFmYdRuoxsL773t9rYfyIdM1+esgpgDI4UHjbnDIzyhW4MovbY24xj7eLWzKvo6UvNVlp1UCY2UXJBtb3H2w5XSqktREFZWgkMb8jcEjz9DilKwo1Z/ENMsoUElTy+tQAPa98dk8RUQuROLe6/zxhj5yIqqWN2tGrqtwW4A37+eHIs7R5jEV1LrZblm4uCDz54diNkqs1yqreBpm1SQOXhKyBSrWt2bcHgjDgr4a3NqeenCmNfksLH5jby98Yxl2dpUVMWsaCJIx+o7kvc9/XFz8JZqslPD0lCl5JCWDHYoqDvgCzRcwanyZviK6sRFnZYkVn2BBbgetyT6AeWH4JY511RPrXi6NqH3xm2f+Lctnqkps3gkroo59zcW1aQWIt6N/HA//AJsp6fNHFLl8S08hPSjeYxBVLfLupBO2xJPn5XxD1FHkKNSrc8yvLHaOsrIYmVC7LIwvp23t9cZ34rzCmqPEMj086Sr1FCMjXH6P/wBwN8S5jkcdDQ1UeU0slVM0i1LMC6uylbsGLXub8+/OAFTXUk88dRBBDRn/AA41sDY8nuT9cQ9VBwXqlz/MKGkBjqT040JCtYiw7YJJ4ornRW/Y7gH9H++MtrvEdS0T0skUIBBU6F07YjjOZLC8hH/kwnJ9IdoIU1Mkkihw4Oq7aTx66vPc+nocEMjooH0x11IWkLKscYa+nfzPe4H9bYcenEMqsobpuwFmAv7m9/P7HEbMcxTL61GRZBGG2sLNbzXbsfpjni59GjjRLnoKN6gzrUywvff5U3O/OIjeHcvkjUfGK+99DwNYE/5WOD+USpmWUxTrRQRlD0mchyxbm5sxB547YIimpyF1U6MR63xqnqehVfBSKTwvFQVsFYteriOQNoMbKeduRiweKfD1auf5ulNWyWqKgzIgkcLHqJJGwt+92Pr6Yk+IKlYaGJYYmjLTqrBoyNuRY2te49dsWHMqiWdJahnRqskhUQfKbbWO43BuLjbYHGicuxUZdN4FzZpWYPCxJubNhEfgXPI3DxtErDg9S2NCppahvnqgYr2JRIrhTxYEnj1t+MKqs3pKVTqU6x+4bk/gH+OKyYYozmPwhnVHMk0qRdJZELlXDGwYducFko63IsimqWePUFmeNg/BdV7Eci30wdi8TyF+jBSOI5HBJZ2I324N8VTxPm1ZWsY5SUjjjqLrrB1G2x4G/wA3HpirZNIH1yGaGJkYWU/tL76rRob/AGxDWuWR2DlFVV/Zst9vob7dsezaeVKZUUkK0hU+to4v54ELbYE7d8Q42ASmrIqmfRKjPHdty529hhz4ZIZA3U1x+bi2n0wNWysCuoWG5BGHWlZwi6ygXgdwbYTj+AHcxQkieG7o/cD+vP8AGGBl9YwDCMEHe+ofzxOoSGiYyIG1NuSCee34wr4dDzLIvoO34wsmtgoPZ1niyVYSGMx9FbOknyhyCfLz2N/TFfq8xFUAjRllX9BdixFt7C/9b+uLBnefZZW/D3pHQQbIwcDbuLWOx98RMpyl89qz8Ll7wQSSkrK0TGMC/BPGwOEo1yW3YW8HTS6DTCLXG4v09diTe/yhiPI3xcOpKeMun/8Aan/1h3w14epsjR21B6h1Cu6CwsO2/wDXGwwTknoVJ6lifQ84ENKimZvS5lmCrGKMQwxnqMGcklr8Bhttf+OLbmOY5bHRvUyRSUqQli3UFi/c2HfvgXJU00VXVVCiRFcqlpbaCovuN+fm3+mKP/xBz8VUtLSRO2iO8jkAgG/6ffg9sOrB0jQ6Kqpa2ETUrhlPrYj38sIacwodKsxF9h3xmmVZ7LSZfKkIWzLcAMBv5+9hh/MM4zuaQNS9JaaUXXTtYeRIN74cVZORd5qvMJKlo0iMMWgMszW51C6kexOM2kYyU0sjuHZkrWLgW1ElRfBDL81lFfBFU1LdYyKGs7WNyLDnfCammjky92p9FvhqgjRx+tb40SoGQM1pKiraGGBLuap0G/fpwj/THKjwpUQE3raNtv3pCu/nxglmlZJlk7BUjctUVCG4I0i0a3Fu/IvgbDnNApcVFLOddtRjkU/TcYpV2Q7Ij5LmAJCpFKAd9Eym35BxHqKGenYGdZLsLkkffff0xaaHOvDaE61nRj/jR6gB+RhdZPkNVUCQVwEUS6Y4Y49Km/Jv6+3Yc4TSSE5UVWikniv0iLEfpFyTuLDBDoxjZp3DDkEG4P2wYo/C61lTIcnkZol0MJXYELqFwtuf5XtvgofCa3N81iB8tTbfjGEuS0m1YcY5X1UnNDG8yXCOU4w8c1lZdMEWkDhUS5GBGVVVPW0cVVH8xkW5DPqIPcfT2wUEkKxmzNqB/SV0rbzvfCN1CTEGoqZidST/APctvxiRFTuwuyOPcqv+uA+a59l9NSyxyVkKuyMqqjazfSbcXt9cVqm8bmmoIolp5JpFLXaSTaxJsByTYe2KSYNRi/JmhRRiJpNcqgEjpiMXI2AsTt3v374xjO55583qHrmkZxIRZwwIF9hZrkc+ZwSq/F1fVOxc2jJv01aw9tt/ziuSOXkZ23LG5xUE+zObi/tClDInXWNPmDIbBhY232P8/XBajgSqpegwdFVj8ySgAn13PlgJTky6LdRSpFjcMB5Df64N5cd2WNgscoIuo/IO425xE9uDIJ5fkFPDUU1cYpkp45Fk65U6BYg82/2xZqTJ8hoaSNpqlK5NMiAK2pHVm1HYeoHPl74osR8QZXIzUdZtYEiOSw+22JVN4qzAVIjzKhgnPDFUsx+q2JP17YhN4+LstUWXNVoMweRVoYYxJuZAPnPrfzwKpvB8FZOFp/iGubbNdV9Lkc/nD1B4iyqSY/2hS1lLoFyofqJxxwCMIrfFpqQ0ELmnpGNkWIaLj3FjzzbGf1Fu3/BvGiPnfhrJqGjkSKaWqzDTykgEaH1239h+MBaLJY5akQmofQQLVHQfSDa5Gm2ontsMGqaT+y6QZjXrGJpCPhoit+nv+rT242v74G0s9fmNf14Qflv03VjdWPLG25PP+/GNoObfoze5e8giooMsSTK55m0RCOpd43S7iw2BGxN/XYHi275TfYx2/wCngbVS5wtJDGZpMwliUhDPKLL57XF/c74BPVeItbfsTz2iQjFOKb2NV4qgX4EqYFqXgaF5KmUhYrMQADbVfsOL354HtZfEmSJLGXhmghJG/wARKw8uNzvtjL0dkPymx88W7KPEmbmilL1jSNq2aQBiPa4xUo72hObxoh5lmMUQiRcsp4ZkGl3iYhJLcEAbfbDMufuYwsuWUOwsrdIggfQ2P1GJsmaV0o/aVczAixBc2I8sCK6mj6TTAEMPI84PjV2yYza4I9S6zIJRIC5/UgW2ke9gMQ7k46DZseRtMgNgbHg4vgB+EbCMxHUT+q5H4xYcpiCyGORSNG5IG5224598A+tJM0YdzYvaw7DbB3L5JEpklV21MxB8tsY6zeOwBOOtppBptoQMRZuSf8v88DamgasqxOpWJdNzpNj97f6njDyPLLEjLK0J1sG6QA1WIIJ25wmuvLKqSMxjG7Rg2D8823/OOWEWpePZLRHalVahnim6zSHT0wNRY2FwCb729zi3ZF4drpwC61FctK14k0mSKC4uSbXHkbLyR2xCzHTQ1S5bSoiRLIkfUC/tCCQDdvrxxsNsOeEs5ziPPm8OxZtVpl0s3RKKVugaQAlTb5TYni2OiEXLvgfAVzHK6Wpj+ErYGk0tqdpSVcta1zbv6dhhOWZRRZaHakh6esWYlixb74J1szTV88ZAEdO5giUfuohKqN9zsBucDs7qpKHLZ6iEKXjW6hhcXuBh8Kka0iLn1dWwGKCiWNZJb3mkICrbsPXFaOWeIGJY1gN97/GHfAp55MxOurdpHZi1yTt6AcAY7/Z0B3Oq59cdEYUjnlKTez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419100"/>
            <a:ext cx="1162050" cy="876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www.commercialrealty.ru/images/text/krasnodar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27984" cy="32129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660232" y="3212976"/>
            <a:ext cx="2225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Москва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0"/>
            <a:ext cx="3067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Краснодар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Винница - Москва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348880"/>
            <a:ext cx="2985282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499992" y="1196752"/>
            <a:ext cx="2953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660033"/>
                </a:solidFill>
              </a:rPr>
              <a:t>V = 90 </a:t>
            </a:r>
            <a:r>
              <a:rPr lang="ru-RU" sz="4400" b="1" i="1" dirty="0" smtClean="0">
                <a:solidFill>
                  <a:srgbClr val="660033"/>
                </a:solidFill>
              </a:rPr>
              <a:t>км/ч</a:t>
            </a:r>
            <a:endParaRPr lang="ru-RU" sz="4400" b="1" i="1" dirty="0">
              <a:solidFill>
                <a:srgbClr val="6600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1772816"/>
            <a:ext cx="1874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660033"/>
                </a:solidFill>
              </a:rPr>
              <a:t>t = 17 </a:t>
            </a:r>
            <a:r>
              <a:rPr lang="ru-RU" sz="4400" b="1" i="1" dirty="0" smtClean="0">
                <a:solidFill>
                  <a:srgbClr val="660033"/>
                </a:solidFill>
              </a:rPr>
              <a:t>ч</a:t>
            </a:r>
            <a:endParaRPr lang="ru-RU" sz="4400" b="1" i="1" dirty="0">
              <a:solidFill>
                <a:srgbClr val="66003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3284984"/>
            <a:ext cx="26439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ФОРМУЛА: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r>
              <a:rPr lang="ru-RU" sz="4000" b="1" dirty="0" smtClean="0">
                <a:solidFill>
                  <a:srgbClr val="FF0000"/>
                </a:solidFill>
              </a:rPr>
              <a:t> = </a:t>
            </a:r>
            <a:r>
              <a:rPr lang="en-US" sz="4000" b="1" dirty="0" smtClean="0">
                <a:solidFill>
                  <a:srgbClr val="FF0000"/>
                </a:solidFill>
              </a:rPr>
              <a:t>V</a:t>
            </a:r>
            <a:r>
              <a:rPr lang="ru-RU" sz="4000" b="1" dirty="0" smtClean="0">
                <a:solidFill>
                  <a:srgbClr val="FF0000"/>
                </a:solidFill>
              </a:rPr>
              <a:t> ∙ </a:t>
            </a:r>
            <a:r>
              <a:rPr lang="en-US" sz="4400" b="1" dirty="0" smtClean="0">
                <a:solidFill>
                  <a:srgbClr val="FF0000"/>
                </a:solidFill>
              </a:rPr>
              <a:t>t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581128"/>
            <a:ext cx="3076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Вычисления: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301208"/>
            <a:ext cx="20136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90 ∙ 17=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5696" y="5229200"/>
            <a:ext cx="29530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1530(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км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)-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endParaRPr lang="ru-RU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до Москвы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6256" y="2348880"/>
            <a:ext cx="20585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660033"/>
                </a:solidFill>
              </a:rPr>
              <a:t>S = ?</a:t>
            </a:r>
            <a:r>
              <a:rPr lang="ru-RU" sz="4400" b="1" i="1" dirty="0" smtClean="0">
                <a:solidFill>
                  <a:srgbClr val="660033"/>
                </a:solidFill>
              </a:rPr>
              <a:t> км</a:t>
            </a:r>
            <a:endParaRPr lang="ru-RU" sz="4400" b="1" i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img-fotki.yandex.ru/get/33/src-otradnoe.12/0_2235e_88c05b8e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FBEAC7"/>
            </a:gs>
            <a:gs pos="17999">
              <a:srgbClr val="FEE7F2"/>
            </a:gs>
            <a:gs pos="36000">
              <a:srgbClr val="FAC77D">
                <a:alpha val="76000"/>
              </a:srgbClr>
            </a:gs>
            <a:gs pos="61000">
              <a:srgbClr val="FBA97D">
                <a:alpha val="24000"/>
              </a:srgbClr>
            </a:gs>
            <a:gs pos="82001">
              <a:srgbClr val="FBD49C">
                <a:alpha val="0"/>
              </a:srgbClr>
            </a:gs>
            <a:gs pos="100000">
              <a:srgbClr val="FEE7F2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980728"/>
            <a:ext cx="3307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0066"/>
                </a:solidFill>
              </a:rPr>
              <a:t>ФОРМУЛА</a:t>
            </a:r>
            <a:endParaRPr lang="ru-RU" sz="5400" b="1" i="1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425" y="3573016"/>
            <a:ext cx="85569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0066"/>
                </a:solidFill>
              </a:rPr>
              <a:t>   НАХОДИТЬ  </a:t>
            </a:r>
          </a:p>
          <a:p>
            <a:r>
              <a:rPr lang="ru-RU" sz="5400" b="1" i="1" dirty="0" smtClean="0">
                <a:solidFill>
                  <a:srgbClr val="FF0066"/>
                </a:solidFill>
              </a:rPr>
              <a:t>               ИХ  ПРОИЗВЕДЕНИЯ</a:t>
            </a:r>
            <a:endParaRPr lang="ru-RU" sz="5400" b="1" i="1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0677" y="1700808"/>
            <a:ext cx="63280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  ФОРМУЛА 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 ПРОИЗВЕДЕНИЯ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BEAC7"/>
            </a:gs>
            <a:gs pos="0">
              <a:srgbClr val="FBEAC7">
                <a:alpha val="0"/>
              </a:srgbClr>
            </a:gs>
            <a:gs pos="0">
              <a:srgbClr val="FBEAC7">
                <a:alpha val="3000"/>
              </a:srgbClr>
            </a:gs>
            <a:gs pos="17999">
              <a:srgbClr val="FEE7F2">
                <a:alpha val="0"/>
              </a:srgbClr>
            </a:gs>
            <a:gs pos="36000">
              <a:srgbClr val="FAC77D">
                <a:alpha val="0"/>
              </a:srgbClr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613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В произведение входят 2 множителя.</a:t>
            </a:r>
          </a:p>
          <a:p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772816"/>
            <a:ext cx="6247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Неизменным должен быть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2564904"/>
            <a:ext cx="4560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первый множитель</a:t>
            </a:r>
            <a:endParaRPr lang="ru-RU" sz="4000" b="1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3429000"/>
            <a:ext cx="1858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a, b, c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3501008"/>
            <a:ext cx="2347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 = b ∙ c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4365104"/>
            <a:ext cx="2776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A = B ∙ C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FBEAC7"/>
            </a:gs>
            <a:gs pos="17999">
              <a:srgbClr val="FEE7F2">
                <a:alpha val="0"/>
              </a:srgbClr>
            </a:gs>
            <a:gs pos="36000">
              <a:srgbClr val="FAC77D">
                <a:alpha val="0"/>
              </a:srgbClr>
            </a:gs>
            <a:gs pos="61000">
              <a:srgbClr val="FBA97D">
                <a:alpha val="45000"/>
              </a:srgbClr>
            </a:gs>
            <a:gs pos="82001">
              <a:srgbClr val="FBD49C">
                <a:alpha val="0"/>
              </a:srgbClr>
            </a:gs>
            <a:gs pos="100000">
              <a:srgbClr val="FEE7F2"/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2.gstatic.com/images?q=tbn:ANd9GcQM-CJGQWA5QIz21ZN7AfewSPj5kbg4-1gDJ3-U7bcmePwuTsVj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91767" cy="38576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13319" y="0"/>
            <a:ext cx="494609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Казачка вышивает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по 4 платка в день 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для продажи на рынке.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Сколько платков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она продаст на рынке,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проработав месяц ,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если в месяце 30 дней?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071942"/>
            <a:ext cx="289040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ФОРМУЛА:</a:t>
            </a:r>
          </a:p>
          <a:p>
            <a:r>
              <a:rPr lang="en-US" sz="4800" b="1" dirty="0" smtClean="0">
                <a:solidFill>
                  <a:srgbClr val="C00000"/>
                </a:solidFill>
              </a:rPr>
              <a:t>A = V∙ </a:t>
            </a:r>
            <a:r>
              <a:rPr lang="en-US" sz="5400" b="1" dirty="0" smtClean="0">
                <a:solidFill>
                  <a:srgbClr val="C00000"/>
                </a:solidFill>
              </a:rPr>
              <a:t>t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4000504"/>
            <a:ext cx="3076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Вычисления: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4714884"/>
            <a:ext cx="2012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4 ∙ 30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9864" y="4714884"/>
            <a:ext cx="2464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120(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пл.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4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305342"/>
            <a:ext cx="750099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Список литературы: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Бардадым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 «Этюды 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Екатеринодаре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Краснодар «Северный Кавказ»; 1992 г.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История Кубани. Атлас с картами.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Краснодар:ОИПЦ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«Перспективы образования»; 2006 г.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Лотышев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И.П. «Люби и знай Кубанский край», ОАО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Полиграфиздат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«Адыгея», Майкоп; 2007 г.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Ратушняк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В.Н. «Родная Кубань. Страницы истории» ОИПЦ «Перспективы образования»; 2008 г.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Петерсон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Л.Г. учебник «Математика» 3 класс, ч. 3; Издательство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Ювента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2010 г. Москва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>
                <a:alpha val="0"/>
              </a:srgbClr>
            </a:gs>
            <a:gs pos="36000">
              <a:srgbClr val="FAC77D">
                <a:alpha val="15000"/>
              </a:srgbClr>
            </a:gs>
            <a:gs pos="61000">
              <a:srgbClr val="FBA97D">
                <a:alpha val="24000"/>
              </a:srgbClr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88640"/>
            <a:ext cx="5638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60033"/>
                </a:solidFill>
              </a:rPr>
              <a:t>Найди корни уравнений</a:t>
            </a:r>
            <a:endParaRPr lang="ru-RU" sz="4000" b="1" dirty="0">
              <a:solidFill>
                <a:srgbClr val="6600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556792"/>
            <a:ext cx="2872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</a:rPr>
              <a:t>(</a:t>
            </a:r>
            <a:r>
              <a:rPr lang="ru-RU" sz="3600" b="1" dirty="0" smtClean="0">
                <a:solidFill>
                  <a:srgbClr val="000066"/>
                </a:solidFill>
              </a:rPr>
              <a:t>3∙</a:t>
            </a:r>
            <a:r>
              <a:rPr lang="en-US" sz="3600" b="1" dirty="0" smtClean="0">
                <a:solidFill>
                  <a:srgbClr val="000066"/>
                </a:solidFill>
              </a:rPr>
              <a:t>m-20)</a:t>
            </a:r>
            <a:r>
              <a:rPr lang="ru-RU" sz="3600" b="1" dirty="0" smtClean="0">
                <a:solidFill>
                  <a:srgbClr val="000066"/>
                </a:solidFill>
              </a:rPr>
              <a:t>:5=50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276872"/>
            <a:ext cx="258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3∙</a:t>
            </a:r>
            <a:r>
              <a:rPr lang="en-US" sz="3600" b="1" dirty="0" smtClean="0">
                <a:solidFill>
                  <a:srgbClr val="0000FF"/>
                </a:solidFill>
              </a:rPr>
              <a:t>m</a:t>
            </a:r>
            <a:r>
              <a:rPr lang="ru-RU" sz="3600" b="1" dirty="0" smtClean="0">
                <a:solidFill>
                  <a:srgbClr val="0000FF"/>
                </a:solidFill>
              </a:rPr>
              <a:t>-20=50∙5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924944"/>
            <a:ext cx="2457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3∙</a:t>
            </a:r>
            <a:r>
              <a:rPr lang="en-US" sz="3600" b="1" dirty="0" smtClean="0">
                <a:solidFill>
                  <a:srgbClr val="0000FF"/>
                </a:solidFill>
              </a:rPr>
              <a:t>m</a:t>
            </a:r>
            <a:r>
              <a:rPr lang="ru-RU" sz="3600" b="1" dirty="0" smtClean="0">
                <a:solidFill>
                  <a:srgbClr val="0000FF"/>
                </a:solidFill>
              </a:rPr>
              <a:t>-20=250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3573016"/>
            <a:ext cx="2545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3∙</a:t>
            </a:r>
            <a:r>
              <a:rPr lang="en-US" sz="3600" b="1" dirty="0" smtClean="0">
                <a:solidFill>
                  <a:srgbClr val="0000FF"/>
                </a:solidFill>
              </a:rPr>
              <a:t>m=</a:t>
            </a:r>
            <a:r>
              <a:rPr lang="ru-RU" sz="3600" b="1" dirty="0" smtClean="0">
                <a:solidFill>
                  <a:srgbClr val="0000FF"/>
                </a:solidFill>
              </a:rPr>
              <a:t>250+20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5301208"/>
            <a:ext cx="136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 m</a:t>
            </a:r>
            <a:r>
              <a:rPr lang="ru-RU" sz="3600" b="1" dirty="0" smtClean="0">
                <a:solidFill>
                  <a:srgbClr val="0000FF"/>
                </a:solidFill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</a:rPr>
              <a:t>90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4149080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3∙</a:t>
            </a:r>
            <a:r>
              <a:rPr lang="en-US" sz="3600" b="1" dirty="0" smtClean="0">
                <a:solidFill>
                  <a:srgbClr val="0000FF"/>
                </a:solidFill>
              </a:rPr>
              <a:t>m</a:t>
            </a:r>
            <a:r>
              <a:rPr lang="ru-RU" sz="3600" b="1" dirty="0" smtClean="0">
                <a:solidFill>
                  <a:srgbClr val="0000FF"/>
                </a:solidFill>
              </a:rPr>
              <a:t>=270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725144"/>
            <a:ext cx="195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 m</a:t>
            </a:r>
            <a:r>
              <a:rPr lang="ru-RU" sz="3600" b="1" dirty="0" smtClean="0">
                <a:solidFill>
                  <a:srgbClr val="0000FF"/>
                </a:solidFill>
              </a:rPr>
              <a:t>=270:3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1556792"/>
            <a:ext cx="370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</a:rPr>
              <a:t>480</a:t>
            </a:r>
            <a:r>
              <a:rPr lang="ru-RU" sz="3600" b="1" dirty="0" smtClean="0">
                <a:solidFill>
                  <a:srgbClr val="000066"/>
                </a:solidFill>
              </a:rPr>
              <a:t>:(13-</a:t>
            </a:r>
            <a:r>
              <a:rPr lang="en-US" sz="3600" b="1" dirty="0" smtClean="0">
                <a:solidFill>
                  <a:srgbClr val="000066"/>
                </a:solidFill>
              </a:rPr>
              <a:t>t)+20=100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2276872"/>
            <a:ext cx="3509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480</a:t>
            </a:r>
            <a:r>
              <a:rPr lang="ru-RU" sz="3600" b="1" dirty="0" smtClean="0">
                <a:solidFill>
                  <a:srgbClr val="0000FF"/>
                </a:solidFill>
              </a:rPr>
              <a:t>:(13-</a:t>
            </a:r>
            <a:r>
              <a:rPr lang="en-US" sz="3600" b="1" dirty="0" smtClean="0">
                <a:solidFill>
                  <a:srgbClr val="0000FF"/>
                </a:solidFill>
              </a:rPr>
              <a:t>t</a:t>
            </a:r>
            <a:r>
              <a:rPr lang="ru-RU" sz="3600" b="1" dirty="0" smtClean="0">
                <a:solidFill>
                  <a:srgbClr val="0000FF"/>
                </a:solidFill>
              </a:rPr>
              <a:t>):100-20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2924944"/>
            <a:ext cx="2768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480</a:t>
            </a:r>
            <a:r>
              <a:rPr lang="ru-RU" sz="3600" b="1" dirty="0" smtClean="0">
                <a:solidFill>
                  <a:srgbClr val="0000FF"/>
                </a:solidFill>
              </a:rPr>
              <a:t>:(13-</a:t>
            </a:r>
            <a:r>
              <a:rPr lang="en-US" sz="3600" b="1" dirty="0" smtClean="0">
                <a:solidFill>
                  <a:srgbClr val="0000FF"/>
                </a:solidFill>
              </a:rPr>
              <a:t>t</a:t>
            </a:r>
            <a:r>
              <a:rPr lang="ru-RU" sz="3600" b="1" dirty="0" smtClean="0">
                <a:solidFill>
                  <a:srgbClr val="0000FF"/>
                </a:solidFill>
              </a:rPr>
              <a:t>)=80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4077072"/>
            <a:ext cx="141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13-</a:t>
            </a:r>
            <a:r>
              <a:rPr lang="en-US" sz="3600" b="1" dirty="0" smtClean="0">
                <a:solidFill>
                  <a:srgbClr val="0000FF"/>
                </a:solidFill>
              </a:rPr>
              <a:t>t</a:t>
            </a:r>
            <a:r>
              <a:rPr lang="ru-RU" sz="3600" b="1" dirty="0" smtClean="0">
                <a:solidFill>
                  <a:srgbClr val="0000FF"/>
                </a:solidFill>
              </a:rPr>
              <a:t>=6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3501008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13-</a:t>
            </a:r>
            <a:r>
              <a:rPr lang="en-US" sz="3600" b="1" dirty="0" smtClean="0">
                <a:solidFill>
                  <a:srgbClr val="0000FF"/>
                </a:solidFill>
              </a:rPr>
              <a:t>t</a:t>
            </a:r>
            <a:r>
              <a:rPr lang="ru-RU" sz="3600" b="1" dirty="0" smtClean="0">
                <a:solidFill>
                  <a:srgbClr val="0000FF"/>
                </a:solidFill>
              </a:rPr>
              <a:t>=480:80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6056" y="4725144"/>
            <a:ext cx="141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t=13-6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5301208"/>
            <a:ext cx="808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t</a:t>
            </a:r>
            <a:r>
              <a:rPr lang="ru-RU" sz="3600" b="1" dirty="0" smtClean="0">
                <a:solidFill>
                  <a:srgbClr val="0000FF"/>
                </a:solidFill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</a:rPr>
              <a:t>7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BEAC7">
                <a:alpha val="0"/>
              </a:srgbClr>
            </a:gs>
            <a:gs pos="17999">
              <a:srgbClr val="FEE7F2">
                <a:alpha val="0"/>
              </a:srgbClr>
            </a:gs>
            <a:gs pos="36000">
              <a:srgbClr val="FAC77D">
                <a:alpha val="0"/>
              </a:srgbClr>
            </a:gs>
            <a:gs pos="61000">
              <a:srgbClr val="FBA97D">
                <a:alpha val="37000"/>
              </a:srgbClr>
            </a:gs>
            <a:gs pos="82001">
              <a:srgbClr val="FBD49C">
                <a:alpha val="13000"/>
              </a:srgbClr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1331640" y="4653136"/>
            <a:ext cx="576064" cy="64807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7-конечная звезда 2"/>
          <p:cNvSpPr/>
          <p:nvPr/>
        </p:nvSpPr>
        <p:spPr>
          <a:xfrm>
            <a:off x="323528" y="4797152"/>
            <a:ext cx="576064" cy="5040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омб 3"/>
          <p:cNvSpPr/>
          <p:nvPr/>
        </p:nvSpPr>
        <p:spPr>
          <a:xfrm>
            <a:off x="899592" y="4725144"/>
            <a:ext cx="432048" cy="648072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>
            <a:off x="1979712" y="4653136"/>
            <a:ext cx="576064" cy="64807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843808" y="4725144"/>
            <a:ext cx="360040" cy="576064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275856" y="4725144"/>
            <a:ext cx="360040" cy="576064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олнце 7"/>
          <p:cNvSpPr/>
          <p:nvPr/>
        </p:nvSpPr>
        <p:spPr>
          <a:xfrm>
            <a:off x="3635896" y="4653136"/>
            <a:ext cx="576064" cy="64807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450912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=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4869160"/>
            <a:ext cx="4956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000099"/>
                </a:solidFill>
              </a:rPr>
              <a:t>∙</a:t>
            </a:r>
            <a:endParaRPr lang="ru-RU" sz="9600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4653136"/>
            <a:ext cx="3813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3500∙660=2310000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12" name="Ромб 11"/>
          <p:cNvSpPr/>
          <p:nvPr/>
        </p:nvSpPr>
        <p:spPr>
          <a:xfrm>
            <a:off x="395536" y="5445224"/>
            <a:ext cx="504056" cy="576064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971600" y="5445224"/>
            <a:ext cx="288032" cy="576064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олнце 13"/>
          <p:cNvSpPr/>
          <p:nvPr/>
        </p:nvSpPr>
        <p:spPr>
          <a:xfrm>
            <a:off x="1259632" y="5373216"/>
            <a:ext cx="576064" cy="64807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63688" y="5517232"/>
            <a:ext cx="4956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000099"/>
                </a:solidFill>
              </a:rPr>
              <a:t>∙</a:t>
            </a:r>
            <a:endParaRPr lang="ru-RU" sz="9600" dirty="0">
              <a:solidFill>
                <a:srgbClr val="000099"/>
              </a:solidFill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843808" y="5445224"/>
            <a:ext cx="432048" cy="432048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1907704" y="5445224"/>
            <a:ext cx="432048" cy="432048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3419872" y="5445224"/>
            <a:ext cx="432048" cy="432048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7-конечная звезда 20"/>
          <p:cNvSpPr/>
          <p:nvPr/>
        </p:nvSpPr>
        <p:spPr>
          <a:xfrm>
            <a:off x="3923928" y="5373216"/>
            <a:ext cx="504056" cy="5040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499992" y="522920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=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6021288"/>
            <a:ext cx="3345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767∙504=386564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395536" y="6165304"/>
            <a:ext cx="504056" cy="504056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899592" y="6093296"/>
            <a:ext cx="360040" cy="576064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1331640" y="6165304"/>
            <a:ext cx="504056" cy="504056"/>
          </a:xfrm>
          <a:prstGeom prst="flowChartConnector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483768" y="4221088"/>
            <a:ext cx="4956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000099"/>
                </a:solidFill>
              </a:rPr>
              <a:t>∙</a:t>
            </a:r>
            <a:endParaRPr lang="ru-RU" sz="9600" dirty="0">
              <a:solidFill>
                <a:srgbClr val="000099"/>
              </a:solidFill>
            </a:endParaRPr>
          </a:p>
        </p:txBody>
      </p:sp>
      <p:sp>
        <p:nvSpPr>
          <p:cNvPr id="28" name="Ромб 27"/>
          <p:cNvSpPr/>
          <p:nvPr/>
        </p:nvSpPr>
        <p:spPr>
          <a:xfrm>
            <a:off x="2195736" y="6093296"/>
            <a:ext cx="504056" cy="576064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олнце 28"/>
          <p:cNvSpPr/>
          <p:nvPr/>
        </p:nvSpPr>
        <p:spPr>
          <a:xfrm>
            <a:off x="2771800" y="6021288"/>
            <a:ext cx="576064" cy="64807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3491880" y="6165304"/>
            <a:ext cx="432048" cy="432048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067944" y="587727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=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40" y="5301208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5604∙473=2650692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33" name="Солнце 32"/>
          <p:cNvSpPr/>
          <p:nvPr/>
        </p:nvSpPr>
        <p:spPr>
          <a:xfrm>
            <a:off x="395536" y="692696"/>
            <a:ext cx="648072" cy="72008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олнце 33"/>
          <p:cNvSpPr/>
          <p:nvPr/>
        </p:nvSpPr>
        <p:spPr>
          <a:xfrm>
            <a:off x="2987824" y="692696"/>
            <a:ext cx="648072" cy="72008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олнце 34"/>
          <p:cNvSpPr/>
          <p:nvPr/>
        </p:nvSpPr>
        <p:spPr>
          <a:xfrm>
            <a:off x="1763688" y="692696"/>
            <a:ext cx="648072" cy="72008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411760" y="0"/>
            <a:ext cx="4965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3300"/>
                </a:solidFill>
              </a:rPr>
              <a:t>Расшифруйте  записи</a:t>
            </a:r>
            <a:endParaRPr lang="ru-RU" sz="4000" b="1" dirty="0">
              <a:solidFill>
                <a:srgbClr val="FF33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15616" y="47667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</a:rPr>
              <a:t>+</a:t>
            </a:r>
            <a:endParaRPr lang="ru-RU" sz="5400" b="1" dirty="0">
              <a:solidFill>
                <a:srgbClr val="00009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83768" y="620688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=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63888" y="764704"/>
            <a:ext cx="1847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,значит, 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40" name="Солнце 39"/>
          <p:cNvSpPr/>
          <p:nvPr/>
        </p:nvSpPr>
        <p:spPr>
          <a:xfrm>
            <a:off x="5292080" y="692696"/>
            <a:ext cx="648072" cy="72008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940152" y="620688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= 0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5536" y="1268760"/>
            <a:ext cx="981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2 </a:t>
            </a:r>
            <a:r>
              <a:rPr lang="ru-RU" sz="5400" b="1" dirty="0" smtClean="0">
                <a:solidFill>
                  <a:srgbClr val="000099"/>
                </a:solidFill>
              </a:rPr>
              <a:t>+</a:t>
            </a:r>
            <a:endParaRPr lang="ru-RU" sz="5400" b="1" dirty="0">
              <a:solidFill>
                <a:srgbClr val="000099"/>
              </a:solidFill>
            </a:endParaRPr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1331640" y="1412776"/>
            <a:ext cx="360040" cy="576064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691680" y="1340768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= 8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11760" y="1484784"/>
            <a:ext cx="1847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,значит, 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4211960" y="1412776"/>
            <a:ext cx="360040" cy="576064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4644008" y="1340768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= 6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9592" y="1988840"/>
            <a:ext cx="965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- 2 </a:t>
            </a:r>
            <a:endParaRPr lang="ru-RU" sz="5400" b="1" dirty="0">
              <a:solidFill>
                <a:srgbClr val="000099"/>
              </a:solidFill>
            </a:endParaRPr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467544" y="2060848"/>
            <a:ext cx="360040" cy="576064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547664" y="1916832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=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sp>
        <p:nvSpPr>
          <p:cNvPr id="51" name="Блок-схема: процесс 50"/>
          <p:cNvSpPr/>
          <p:nvPr/>
        </p:nvSpPr>
        <p:spPr>
          <a:xfrm>
            <a:off x="2051720" y="2204864"/>
            <a:ext cx="432048" cy="432048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2483768" y="2204864"/>
            <a:ext cx="1847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,значит, 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53" name="Блок-схема: процесс 52"/>
          <p:cNvSpPr/>
          <p:nvPr/>
        </p:nvSpPr>
        <p:spPr>
          <a:xfrm>
            <a:off x="4283968" y="2204864"/>
            <a:ext cx="432048" cy="432048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4932040" y="198884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= 6 – 2 = 4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56" name="7-конечная звезда 55"/>
          <p:cNvSpPr/>
          <p:nvPr/>
        </p:nvSpPr>
        <p:spPr>
          <a:xfrm>
            <a:off x="395536" y="2708920"/>
            <a:ext cx="576064" cy="5760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971600" y="263691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</a:rPr>
              <a:t>+</a:t>
            </a:r>
            <a:endParaRPr lang="ru-RU" sz="5400" b="1" dirty="0">
              <a:solidFill>
                <a:srgbClr val="000099"/>
              </a:solidFill>
            </a:endParaRPr>
          </a:p>
        </p:txBody>
      </p:sp>
      <p:sp>
        <p:nvSpPr>
          <p:cNvPr id="58" name="7-конечная звезда 57"/>
          <p:cNvSpPr/>
          <p:nvPr/>
        </p:nvSpPr>
        <p:spPr>
          <a:xfrm>
            <a:off x="1475656" y="2708920"/>
            <a:ext cx="576064" cy="5760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1907704" y="378904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= </a:t>
            </a:r>
            <a:endParaRPr lang="ru-RU" sz="4800" b="1" dirty="0"/>
          </a:p>
        </p:txBody>
      </p:sp>
      <p:sp>
        <p:nvSpPr>
          <p:cNvPr id="60" name="Равнобедренный треугольник 59"/>
          <p:cNvSpPr/>
          <p:nvPr/>
        </p:nvSpPr>
        <p:spPr>
          <a:xfrm>
            <a:off x="2555776" y="2708920"/>
            <a:ext cx="360040" cy="576064"/>
          </a:xfrm>
          <a:prstGeom prst="triangl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2915816" y="2852936"/>
            <a:ext cx="1847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,значит, 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62" name="7-конечная звезда 61"/>
          <p:cNvSpPr/>
          <p:nvPr/>
        </p:nvSpPr>
        <p:spPr>
          <a:xfrm>
            <a:off x="4572000" y="2708920"/>
            <a:ext cx="576064" cy="5760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5220072" y="2564904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+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sp>
        <p:nvSpPr>
          <p:cNvPr id="64" name="7-конечная звезда 63"/>
          <p:cNvSpPr/>
          <p:nvPr/>
        </p:nvSpPr>
        <p:spPr>
          <a:xfrm>
            <a:off x="5724128" y="2708920"/>
            <a:ext cx="576064" cy="5760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6372200" y="263691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= 6,а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19864" y="2564904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 </a:t>
            </a:r>
            <a:r>
              <a:rPr lang="ru-RU" sz="4800" b="1" dirty="0" smtClean="0">
                <a:solidFill>
                  <a:srgbClr val="000099"/>
                </a:solidFill>
              </a:rPr>
              <a:t>= 3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67" name="7-конечная звезда 66"/>
          <p:cNvSpPr/>
          <p:nvPr/>
        </p:nvSpPr>
        <p:spPr>
          <a:xfrm>
            <a:off x="7668344" y="2708920"/>
            <a:ext cx="504056" cy="5760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Блок-схема: процесс 67"/>
          <p:cNvSpPr/>
          <p:nvPr/>
        </p:nvSpPr>
        <p:spPr>
          <a:xfrm>
            <a:off x="467544" y="3429000"/>
            <a:ext cx="432048" cy="432048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971600" y="3140968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</a:rPr>
              <a:t>+</a:t>
            </a:r>
            <a:endParaRPr lang="ru-RU" sz="5400" b="1" dirty="0">
              <a:solidFill>
                <a:srgbClr val="000099"/>
              </a:solidFill>
            </a:endParaRPr>
          </a:p>
        </p:txBody>
      </p:sp>
      <p:sp>
        <p:nvSpPr>
          <p:cNvPr id="70" name="7-конечная звезда 69"/>
          <p:cNvSpPr/>
          <p:nvPr/>
        </p:nvSpPr>
        <p:spPr>
          <a:xfrm>
            <a:off x="1547664" y="3356992"/>
            <a:ext cx="576064" cy="5760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2123728" y="3140968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=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sp>
        <p:nvSpPr>
          <p:cNvPr id="72" name="Блок-схема: узел 71"/>
          <p:cNvSpPr/>
          <p:nvPr/>
        </p:nvSpPr>
        <p:spPr>
          <a:xfrm>
            <a:off x="2627784" y="3429000"/>
            <a:ext cx="504056" cy="504056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3131840" y="3429000"/>
            <a:ext cx="1847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,значит, 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74" name="Блок-схема: узел 73"/>
          <p:cNvSpPr/>
          <p:nvPr/>
        </p:nvSpPr>
        <p:spPr>
          <a:xfrm>
            <a:off x="4932040" y="3429000"/>
            <a:ext cx="504056" cy="504056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5436096" y="321297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= 4 + 3 = 7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95536" y="3717032"/>
            <a:ext cx="848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9</a:t>
            </a:r>
            <a:r>
              <a:rPr lang="ru-RU" sz="4800" b="1" dirty="0" smtClean="0"/>
              <a:t> </a:t>
            </a:r>
            <a:r>
              <a:rPr lang="ru-RU" sz="5400" b="1" dirty="0" smtClean="0"/>
              <a:t>-</a:t>
            </a:r>
            <a:endParaRPr lang="ru-RU" sz="5400" b="1" dirty="0"/>
          </a:p>
        </p:txBody>
      </p:sp>
      <p:sp>
        <p:nvSpPr>
          <p:cNvPr id="78" name="Блок-схема: процесс 77"/>
          <p:cNvSpPr/>
          <p:nvPr/>
        </p:nvSpPr>
        <p:spPr>
          <a:xfrm>
            <a:off x="1331640" y="4005064"/>
            <a:ext cx="432048" cy="432048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2051720" y="270892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=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sp>
        <p:nvSpPr>
          <p:cNvPr id="80" name="Ромб 79"/>
          <p:cNvSpPr/>
          <p:nvPr/>
        </p:nvSpPr>
        <p:spPr>
          <a:xfrm>
            <a:off x="2411760" y="3933056"/>
            <a:ext cx="504056" cy="576064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2915816" y="3933056"/>
            <a:ext cx="1951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, значит, 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82" name="Ромб 81"/>
          <p:cNvSpPr/>
          <p:nvPr/>
        </p:nvSpPr>
        <p:spPr>
          <a:xfrm>
            <a:off x="4788024" y="3933056"/>
            <a:ext cx="504056" cy="576064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5292080" y="378904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= 9 - 4 = 5</a:t>
            </a:r>
            <a:endParaRPr lang="ru-RU" sz="4800" b="1" dirty="0">
              <a:solidFill>
                <a:srgbClr val="000099"/>
              </a:solidFill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>
            <a:off x="0" y="4581128"/>
            <a:ext cx="94685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3498" y="4725144"/>
            <a:ext cx="90905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Подставь вместо фигур соответствующие числа 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выполни вычисления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98844E-6 L 0.00486 0.33064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7" grpId="0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 animBg="1"/>
      <p:bldP spid="69" grpId="0"/>
      <p:bldP spid="70" grpId="0" animBg="1"/>
      <p:bldP spid="71" grpId="0"/>
      <p:bldP spid="72" grpId="0" animBg="1"/>
      <p:bldP spid="73" grpId="0"/>
      <p:bldP spid="74" grpId="0" animBg="1"/>
      <p:bldP spid="76" grpId="0"/>
      <p:bldP spid="77" grpId="0"/>
      <p:bldP spid="78" grpId="0" animBg="1"/>
      <p:bldP spid="79" grpId="0"/>
      <p:bldP spid="80" grpId="0" animBg="1"/>
      <p:bldP spid="81" grpId="0"/>
      <p:bldP spid="81" grpId="1"/>
      <p:bldP spid="82" grpId="0" animBg="1"/>
      <p:bldP spid="83" grpId="0"/>
      <p:bldP spid="92" grpId="0"/>
      <p:bldP spid="9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Это лишь изображение шаблона. Нажмите кнопку &quot;Загрузить&quot;, чтобы загрузить шабло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419872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123728" y="1484784"/>
            <a:ext cx="936104" cy="93610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1484784"/>
            <a:ext cx="574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63688" y="2780928"/>
            <a:ext cx="936104" cy="93610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979712" y="2636912"/>
            <a:ext cx="611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Ь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932040" y="148478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4860032" y="2708920"/>
            <a:ext cx="864096" cy="93610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668344" y="2708920"/>
            <a:ext cx="864096" cy="93610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7668344" y="148478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076056" y="1412776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Б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36" y="0"/>
            <a:ext cx="8198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Вычисли. Расшифруй слово,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расположив ответы в порядке убывания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 сопоставив их соответствующими буквами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560" y="1628800"/>
            <a:ext cx="1537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 4 7 0 0</a:t>
            </a:r>
          </a:p>
          <a:p>
            <a:endParaRPr lang="ru-RU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7544" y="1844824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х</a:t>
            </a:r>
            <a:endParaRPr lang="ru-RU" sz="3200" b="1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55576" y="2420888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07904" y="1628800"/>
            <a:ext cx="1199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 8 6 2</a:t>
            </a:r>
          </a:p>
          <a:p>
            <a:r>
              <a:rPr lang="ru-RU" sz="3600" b="1" dirty="0" smtClean="0"/>
              <a:t>  </a:t>
            </a:r>
            <a:endParaRPr lang="ru-RU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63888" y="1844824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х</a:t>
            </a:r>
            <a:endParaRPr lang="ru-RU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55576" y="191683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7 5 0</a:t>
            </a:r>
            <a:endParaRPr lang="ru-RU" sz="3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779912" y="191683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9 8 0</a:t>
            </a:r>
            <a:endParaRPr lang="ru-RU" sz="3600" b="1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707904" y="2420888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444208" y="162880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9 3 2</a:t>
            </a:r>
            <a:endParaRPr lang="ru-RU" sz="3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372200" y="1772816"/>
            <a:ext cx="37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х</a:t>
            </a:r>
            <a:endParaRPr lang="ru-RU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228184" y="3284984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х</a:t>
            </a:r>
            <a:endParaRPr lang="ru-RU" sz="3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491880" y="3284984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х</a:t>
            </a:r>
            <a:endParaRPr lang="ru-RU" sz="3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95536" y="328498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х</a:t>
            </a:r>
            <a:endParaRPr lang="ru-RU" sz="3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16216" y="191683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7 0 8</a:t>
            </a:r>
            <a:endParaRPr lang="ru-RU" sz="3600" b="1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6516216" y="3933056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707904" y="3933056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11560" y="3933056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516216" y="2420888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812360" y="1412776"/>
            <a:ext cx="604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3140968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5 3 9</a:t>
            </a:r>
            <a:endParaRPr lang="ru-RU" sz="3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11560" y="3429000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 6 9 4</a:t>
            </a:r>
            <a:endParaRPr lang="ru-RU" sz="3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707904" y="3140968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 8 0 6</a:t>
            </a:r>
            <a:endParaRPr lang="ru-RU" sz="36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779912" y="34290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5 4 7</a:t>
            </a:r>
            <a:endParaRPr lang="ru-RU" sz="3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004048" y="2708920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16216" y="3140968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4 1 7</a:t>
            </a:r>
            <a:endParaRPr lang="ru-RU" sz="3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516216" y="3429000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2 4 50</a:t>
            </a:r>
            <a:endParaRPr lang="ru-RU" sz="36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812360" y="2708920"/>
            <a:ext cx="562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У</a:t>
            </a:r>
            <a:endParaRPr lang="ru-RU" sz="5400" b="1" dirty="0">
              <a:solidFill>
                <a:srgbClr val="FF000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323528" y="4797152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-432556" y="5553236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23528" y="630932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8136396" y="5553236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1079612" y="5553236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323528" y="5445224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51520" y="4797152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3525000</a:t>
            </a:r>
            <a:endParaRPr lang="ru-RU" sz="3200" b="1" dirty="0">
              <a:solidFill>
                <a:srgbClr val="000099"/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rot="5400000">
            <a:off x="2663788" y="5553236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835696" y="4797152"/>
            <a:ext cx="1787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1021650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419872" y="4797152"/>
            <a:ext cx="143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844760</a:t>
            </a:r>
            <a:endParaRPr lang="ru-RU" sz="3200" b="1" dirty="0">
              <a:solidFill>
                <a:srgbClr val="000099"/>
              </a:solidFill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rot="5400000">
            <a:off x="4031940" y="5553236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788024" y="4797152"/>
            <a:ext cx="143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659856</a:t>
            </a:r>
            <a:endParaRPr lang="ru-RU" sz="3200" b="1" dirty="0">
              <a:solidFill>
                <a:srgbClr val="000099"/>
              </a:solidFill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rot="5400000">
            <a:off x="5400092" y="5553236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6768244" y="5553236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156176" y="4797152"/>
            <a:ext cx="143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440882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452320" y="4797152"/>
            <a:ext cx="143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374066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83568" y="5445224"/>
            <a:ext cx="574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339752" y="5445224"/>
            <a:ext cx="562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У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851920" y="5445224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Б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148064" y="5445224"/>
            <a:ext cx="604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516216" y="5445224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956376" y="5445224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Ь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3" grpId="0"/>
      <p:bldP spid="84" grpId="0"/>
      <p:bldP spid="86" grpId="0"/>
      <p:bldP spid="92" grpId="0"/>
      <p:bldP spid="93" grpId="0"/>
      <p:bldP spid="99" grpId="0"/>
      <p:bldP spid="100" grpId="0"/>
      <p:bldP spid="102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avel-blacksea.ru/images/articles/map_1.jpg?PHPSESSID=be9bf50c3fb2970997d0f27627841a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festival.1september.ru/articles/507106/img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02695"/>
            <a:ext cx="9144000" cy="215530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1988840"/>
            <a:ext cx="3611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500 тыс.лет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65104"/>
            <a:ext cx="2585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на века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993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История Кубани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4365104"/>
            <a:ext cx="1674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годы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kubanoved.kubannet.ru/r46/img1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732240" cy="54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04248" y="6021288"/>
            <a:ext cx="13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скифы</a:t>
            </a:r>
            <a:endParaRPr lang="ru-RU" sz="3200" b="1" dirty="0"/>
          </a:p>
        </p:txBody>
      </p:sp>
      <p:pic>
        <p:nvPicPr>
          <p:cNvPr id="4098" name="Picture 2" descr="http://festival.1september.ru/articles/507106/img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492896"/>
            <a:ext cx="2411760" cy="20002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20272" y="4653136"/>
            <a:ext cx="1356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меоты</a:t>
            </a:r>
            <a:endParaRPr lang="ru-RU" sz="3200" b="1" dirty="0"/>
          </a:p>
        </p:txBody>
      </p:sp>
      <p:pic>
        <p:nvPicPr>
          <p:cNvPr id="4104" name="Picture 8" descr="http://jupiters.narod.ru/history/sk-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4996221"/>
            <a:ext cx="3168352" cy="1861779"/>
          </a:xfrm>
          <a:prstGeom prst="rect">
            <a:avLst/>
          </a:prstGeom>
          <a:noFill/>
        </p:spPr>
      </p:pic>
      <p:pic>
        <p:nvPicPr>
          <p:cNvPr id="4106" name="Picture 10" descr="Голова женщины. Греческий зал. Эрмитаж. Санкт-Петербург.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240" y="0"/>
            <a:ext cx="2411760" cy="167099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64288" y="1628800"/>
            <a:ext cx="1189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греки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Курорты краснодарского края. Краснодарский район. Черное мор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6296" y="1412776"/>
            <a:ext cx="1907704" cy="1584176"/>
          </a:xfrm>
          <a:prstGeom prst="rect">
            <a:avLst/>
          </a:prstGeom>
          <a:noFill/>
        </p:spPr>
      </p:pic>
      <p:pic>
        <p:nvPicPr>
          <p:cNvPr id="11" name="Picture 6" descr="Курорты краснодарского края. Краснодарский район. Черное мо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</p:spPr>
      </p:pic>
      <p:pic>
        <p:nvPicPr>
          <p:cNvPr id="10" name="Picture 8" descr="http://www.anapa-sezon.ru/pic/dostoprim/123-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-54996"/>
            <a:ext cx="9143998" cy="6912994"/>
          </a:xfrm>
          <a:prstGeom prst="rect">
            <a:avLst/>
          </a:prstGeom>
          <a:noFill/>
        </p:spPr>
      </p:pic>
      <p:pic>
        <p:nvPicPr>
          <p:cNvPr id="6" name="Picture 4" descr="http://img-2001-09.photosight.ru/22/281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71400"/>
            <a:ext cx="9144000" cy="70294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9992" y="188640"/>
            <a:ext cx="3775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ГОРГИППИЯ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3" name="Picture 10" descr="Греческий город - Анап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" y="-188124"/>
            <a:ext cx="9143998" cy="70461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flipH="1">
            <a:off x="611560" y="188640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АНАПА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589" y="332656"/>
            <a:ext cx="88124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«В день жители </a:t>
            </a:r>
            <a:r>
              <a:rPr lang="ru-RU" sz="3600" b="1" dirty="0" err="1" smtClean="0">
                <a:solidFill>
                  <a:srgbClr val="00B0F0"/>
                </a:solidFill>
              </a:rPr>
              <a:t>Горгиппии</a:t>
            </a:r>
            <a:r>
              <a:rPr lang="ru-RU" sz="3600" b="1" dirty="0" smtClean="0">
                <a:solidFill>
                  <a:srgbClr val="00B0F0"/>
                </a:solidFill>
              </a:rPr>
              <a:t> продавали</a:t>
            </a:r>
          </a:p>
          <a:p>
            <a:r>
              <a:rPr lang="ru-RU" sz="3600" b="1" dirty="0" smtClean="0">
                <a:solidFill>
                  <a:srgbClr val="00B0F0"/>
                </a:solidFill>
              </a:rPr>
              <a:t> по 10 галер рыбы (</a:t>
            </a:r>
            <a:r>
              <a:rPr lang="en-US" sz="3600" b="1" dirty="0" smtClean="0">
                <a:solidFill>
                  <a:srgbClr val="000099"/>
                </a:solidFill>
              </a:rPr>
              <a:t>n</a:t>
            </a:r>
            <a:r>
              <a:rPr lang="ru-RU" sz="3600" b="1" dirty="0" smtClean="0">
                <a:solidFill>
                  <a:srgbClr val="00B0F0"/>
                </a:solidFill>
              </a:rPr>
              <a:t>),каждая из которых </a:t>
            </a:r>
          </a:p>
          <a:p>
            <a:r>
              <a:rPr lang="ru-RU" sz="3600" b="1" dirty="0" smtClean="0">
                <a:solidFill>
                  <a:srgbClr val="00B0F0"/>
                </a:solidFill>
              </a:rPr>
              <a:t>вмещала 1 тонну этого товара (</a:t>
            </a:r>
            <a:r>
              <a:rPr lang="ru-RU" sz="3600" b="1" dirty="0" smtClean="0">
                <a:solidFill>
                  <a:srgbClr val="000099"/>
                </a:solidFill>
              </a:rPr>
              <a:t>а</a:t>
            </a:r>
            <a:r>
              <a:rPr lang="ru-RU" sz="3600" b="1" dirty="0" smtClean="0">
                <a:solidFill>
                  <a:srgbClr val="00B0F0"/>
                </a:solidFill>
              </a:rPr>
              <a:t>). </a:t>
            </a:r>
          </a:p>
          <a:p>
            <a:r>
              <a:rPr lang="ru-RU" sz="3600" b="1" dirty="0" smtClean="0">
                <a:solidFill>
                  <a:srgbClr val="00B0F0"/>
                </a:solidFill>
              </a:rPr>
              <a:t>Сколько рыбы покупалось в сутки</a:t>
            </a:r>
          </a:p>
          <a:p>
            <a:r>
              <a:rPr lang="ru-RU" sz="3600" b="1" dirty="0" smtClean="0">
                <a:solidFill>
                  <a:srgbClr val="00B0F0"/>
                </a:solidFill>
              </a:rPr>
              <a:t> у греков?(</a:t>
            </a:r>
            <a:r>
              <a:rPr lang="ru-RU" sz="3600" b="1" dirty="0" smtClean="0">
                <a:solidFill>
                  <a:srgbClr val="000099"/>
                </a:solidFill>
              </a:rPr>
              <a:t>К</a:t>
            </a:r>
            <a:r>
              <a:rPr lang="ru-RU" sz="3600" b="1" dirty="0" smtClean="0">
                <a:solidFill>
                  <a:srgbClr val="00B0F0"/>
                </a:solidFill>
              </a:rPr>
              <a:t>)»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573016"/>
            <a:ext cx="87489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Если принять за а – вместимость рыбы в одну галеру,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за </a:t>
            </a:r>
            <a:r>
              <a:rPr lang="en-US" sz="2800" b="1" dirty="0" smtClean="0">
                <a:solidFill>
                  <a:srgbClr val="002060"/>
                </a:solidFill>
              </a:rPr>
              <a:t>n</a:t>
            </a:r>
            <a:r>
              <a:rPr lang="ru-RU" sz="2800" b="1" dirty="0" smtClean="0">
                <a:solidFill>
                  <a:srgbClr val="002060"/>
                </a:solidFill>
              </a:rPr>
              <a:t> – количество галер,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за К – всю проданную рыбу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5013176"/>
            <a:ext cx="2698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ФОРМУЛА:</a:t>
            </a:r>
          </a:p>
          <a:p>
            <a:r>
              <a:rPr lang="ru-RU" sz="6000" b="1" dirty="0" smtClean="0">
                <a:solidFill>
                  <a:srgbClr val="FF0000"/>
                </a:solidFill>
              </a:rPr>
              <a:t>К = а ∙ </a:t>
            </a:r>
            <a:r>
              <a:rPr lang="en-US" sz="6000" b="1" dirty="0" smtClean="0">
                <a:solidFill>
                  <a:srgbClr val="FF0000"/>
                </a:solidFill>
              </a:rPr>
              <a:t>n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096" y="5157192"/>
            <a:ext cx="3118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ВЫЧИСЛЕНИЯ:</a:t>
            </a:r>
          </a:p>
          <a:p>
            <a:r>
              <a:rPr lang="ru-RU" sz="3600" b="1" dirty="0" smtClean="0">
                <a:solidFill>
                  <a:srgbClr val="0033CC"/>
                </a:solidFill>
              </a:rPr>
              <a:t>1 ∙ 10 = 10 (</a:t>
            </a:r>
            <a:r>
              <a:rPr lang="en-US" sz="3600" b="1" dirty="0" smtClean="0">
                <a:solidFill>
                  <a:srgbClr val="0033CC"/>
                </a:solidFill>
              </a:rPr>
              <a:t>m</a:t>
            </a:r>
            <a:r>
              <a:rPr lang="ru-RU" sz="3600" b="1" dirty="0" smtClean="0">
                <a:solidFill>
                  <a:srgbClr val="0033CC"/>
                </a:solidFill>
              </a:rPr>
              <a:t>)</a:t>
            </a:r>
            <a:endParaRPr lang="ru-RU" sz="3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allAtOnce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t2.gstatic.com/images?q=tbn:ANd9GcRaNnsEkZwdfYyvHGUm52dMJLetCHhOVu1hS_MrBIdPYjYZ3Xe_1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3928" cy="4982961"/>
          </a:xfrm>
          <a:prstGeom prst="rect">
            <a:avLst/>
          </a:prstGeom>
          <a:noFill/>
        </p:spPr>
      </p:pic>
      <p:pic>
        <p:nvPicPr>
          <p:cNvPr id="5" name="Picture 10" descr="http://www.kuban-xxi.h1.ru/history/images/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3707904" cy="5445225"/>
          </a:xfrm>
          <a:prstGeom prst="rect">
            <a:avLst/>
          </a:prstGeom>
          <a:noFill/>
        </p:spPr>
      </p:pic>
      <p:pic>
        <p:nvPicPr>
          <p:cNvPr id="4" name="Picture 12" descr="http://www.kuban-xxi.h1.ru/history/images/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292080" cy="6858000"/>
          </a:xfrm>
          <a:prstGeom prst="rect">
            <a:avLst/>
          </a:prstGeom>
          <a:noFill/>
        </p:spPr>
      </p:pic>
      <p:pic>
        <p:nvPicPr>
          <p:cNvPr id="3" name="Picture 4" descr="http://festival.1september.ru/articles/500357/Image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pic>
        <p:nvPicPr>
          <p:cNvPr id="24578" name="Picture 2" descr="http://pmr-kazaki.ucoz.ru/_ph/5/2/4096159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915396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8024" y="188640"/>
            <a:ext cx="203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413 телег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764704"/>
            <a:ext cx="2751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по 5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6600"/>
                </a:solidFill>
              </a:rPr>
              <a:t>человек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3429000"/>
            <a:ext cx="4120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/если </a:t>
            </a:r>
            <a:r>
              <a:rPr lang="ru-RU" sz="2400" b="1" i="1" dirty="0" smtClean="0">
                <a:solidFill>
                  <a:srgbClr val="7030A0"/>
                </a:solidFill>
              </a:rPr>
              <a:t>к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– количество телег,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m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казаки на одной телеге</a:t>
            </a:r>
            <a:r>
              <a:rPr lang="ru-RU" sz="2400" b="1" i="1" dirty="0" smtClean="0"/>
              <a:t>,</a:t>
            </a:r>
          </a:p>
          <a:p>
            <a:r>
              <a:rPr lang="en-US" sz="2400" b="1" i="1" dirty="0" smtClean="0"/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Р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– общее количество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казаков/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4797152"/>
            <a:ext cx="21523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ФОРМУЛА: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Р =</a:t>
            </a:r>
            <a:r>
              <a:rPr lang="en-US" sz="3200" b="1" dirty="0" smtClean="0">
                <a:solidFill>
                  <a:srgbClr val="FF0000"/>
                </a:solidFill>
              </a:rPr>
              <a:t>m ∙ k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5085184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ВЫЧИСЛЕНИЕ: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5589240"/>
            <a:ext cx="1327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5∙413=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5517232"/>
            <a:ext cx="28645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33CC"/>
                </a:solidFill>
              </a:rPr>
              <a:t>2065</a:t>
            </a:r>
            <a:r>
              <a:rPr lang="ru-RU" sz="2400" b="1" i="1" dirty="0" smtClean="0">
                <a:solidFill>
                  <a:srgbClr val="0033CC"/>
                </a:solidFill>
              </a:rPr>
              <a:t> (ч.)-приехало</a:t>
            </a:r>
          </a:p>
          <a:p>
            <a:r>
              <a:rPr lang="ru-RU" sz="2400" b="1" i="1" dirty="0" smtClean="0">
                <a:solidFill>
                  <a:srgbClr val="0033CC"/>
                </a:solidFill>
              </a:rPr>
              <a:t> на Кубань</a:t>
            </a:r>
            <a:endParaRPr lang="ru-RU" sz="2400" b="1" i="1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5705" y="1484784"/>
            <a:ext cx="4688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   Сколько человек </a:t>
            </a:r>
          </a:p>
          <a:p>
            <a:r>
              <a:rPr lang="ru-RU" sz="3600" b="1" dirty="0" smtClean="0">
                <a:solidFill>
                  <a:srgbClr val="006600"/>
                </a:solidFill>
              </a:rPr>
              <a:t>атаман </a:t>
            </a:r>
            <a:r>
              <a:rPr lang="ru-RU" sz="3600" b="1" dirty="0" err="1" smtClean="0">
                <a:solidFill>
                  <a:srgbClr val="006600"/>
                </a:solidFill>
              </a:rPr>
              <a:t>Чепега</a:t>
            </a:r>
            <a:r>
              <a:rPr lang="ru-RU" sz="3600" b="1" dirty="0" smtClean="0">
                <a:solidFill>
                  <a:srgbClr val="006600"/>
                </a:solidFill>
              </a:rPr>
              <a:t> привел </a:t>
            </a:r>
          </a:p>
          <a:p>
            <a:r>
              <a:rPr lang="ru-RU" sz="3600" b="1" smtClean="0">
                <a:solidFill>
                  <a:srgbClr val="006600"/>
                </a:solidFill>
              </a:rPr>
              <a:t>  с </a:t>
            </a:r>
            <a:r>
              <a:rPr lang="ru-RU" sz="3600" b="1" dirty="0" smtClean="0">
                <a:solidFill>
                  <a:srgbClr val="006600"/>
                </a:solidFill>
              </a:rPr>
              <a:t>собой на Кубань? </a:t>
            </a:r>
            <a:endParaRPr lang="ru-RU" sz="36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1055</Words>
  <Application>Microsoft Office PowerPoint</Application>
  <PresentationFormat>Экран (4:3)</PresentationFormat>
  <Paragraphs>306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Открытая</vt:lpstr>
      <vt:lpstr>Урок математики в 3 классе </vt:lpstr>
      <vt:lpstr>Запишите в пустые клетки пропущенные числа.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Запишите в пустые клетки пропущенные числа. </dc:title>
  <dc:creator>Такич Л.А.</dc:creator>
  <cp:lastModifiedBy>Tata</cp:lastModifiedBy>
  <cp:revision>133</cp:revision>
  <dcterms:created xsi:type="dcterms:W3CDTF">2011-01-22T15:44:02Z</dcterms:created>
  <dcterms:modified xsi:type="dcterms:W3CDTF">2011-03-13T13:18:33Z</dcterms:modified>
</cp:coreProperties>
</file>