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3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3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2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2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2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7CB761-7B65-44E7-8539-6DFB6F2430B3}" type="datetimeFigureOut">
              <a:rPr lang="ru-RU" smtClean="0"/>
              <a:pPr/>
              <a:t>21.01.2011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3837A9-40FB-4D5C-9C6B-2F82AA12C0D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496"/>
            <a:ext cx="8253442" cy="2857520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8000" dirty="0" smtClean="0">
                <a:ln/>
                <a:solidFill>
                  <a:schemeClr val="accent3"/>
                </a:solidFill>
                <a:effectLst/>
              </a:rPr>
              <a:t>     </a:t>
            </a:r>
            <a:r>
              <a:rPr lang="en-US" sz="8000" dirty="0" smtClean="0">
                <a:ln/>
                <a:solidFill>
                  <a:schemeClr val="accent3"/>
                </a:solidFill>
                <a:effectLst/>
              </a:rPr>
              <a:t>   </a:t>
            </a:r>
            <a:r>
              <a:rPr lang="ru-RU" sz="800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ru-RU" sz="8000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800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ru-RU" sz="8000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8800" dirty="0" smtClean="0">
                <a:ln>
                  <a:solidFill>
                    <a:schemeClr val="bg1"/>
                  </a:solidFill>
                </a:ln>
                <a:solidFill>
                  <a:schemeClr val="accent3"/>
                </a:solidFill>
                <a:effectLst/>
              </a:rPr>
              <a:t>Эмоции</a:t>
            </a:r>
            <a:endParaRPr lang="ru-RU" sz="8800" dirty="0">
              <a:ln>
                <a:solidFill>
                  <a:schemeClr val="bg1"/>
                </a:solidFill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0" y="3429000"/>
            <a:ext cx="8572560" cy="2500330"/>
          </a:xfrm>
        </p:spPr>
        <p:txBody>
          <a:bodyPr>
            <a:normAutofit/>
          </a:bodyPr>
          <a:lstStyle/>
          <a:p>
            <a:endParaRPr lang="ru-RU" sz="1600" b="1" dirty="0" smtClean="0"/>
          </a:p>
          <a:p>
            <a:endParaRPr lang="ru-RU" sz="1600" b="1" dirty="0" smtClean="0"/>
          </a:p>
          <a:p>
            <a:endParaRPr lang="ru-RU" sz="2000" b="1" dirty="0" smtClean="0"/>
          </a:p>
          <a:p>
            <a:endParaRPr lang="ru-RU" sz="1800" b="1" i="1" dirty="0" smtClean="0"/>
          </a:p>
          <a:p>
            <a:endParaRPr lang="ru-RU" sz="1800" b="1" i="1" dirty="0" smtClean="0"/>
          </a:p>
          <a:p>
            <a:endParaRPr lang="ru-RU" sz="1800" b="1" i="1" dirty="0" smtClean="0"/>
          </a:p>
          <a:p>
            <a:endParaRPr lang="ru-RU" sz="1800" b="1" i="1" dirty="0" smtClean="0"/>
          </a:p>
          <a:p>
            <a:endParaRPr lang="ru-RU" sz="1800" b="1" i="1" dirty="0" smtClean="0"/>
          </a:p>
          <a:p>
            <a:endParaRPr lang="ru-RU" sz="1800" b="1" i="1" dirty="0" smtClean="0"/>
          </a:p>
          <a:p>
            <a:endParaRPr lang="ru-RU" sz="1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0204" t="-167" r="10204"/>
          <a:stretch>
            <a:fillRect/>
          </a:stretch>
        </p:blipFill>
        <p:spPr bwMode="auto">
          <a:xfrm>
            <a:off x="642910" y="571480"/>
            <a:ext cx="3071834" cy="265172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643314"/>
            <a:ext cx="8501122" cy="1714512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280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ru-RU" sz="2800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280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ru-RU" sz="2800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280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ru-RU" sz="2800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2800" dirty="0" smtClean="0">
                <a:ln/>
                <a:solidFill>
                  <a:schemeClr val="accent3"/>
                </a:solidFill>
                <a:effectLst/>
              </a:rPr>
              <a:t/>
            </a:r>
            <a:br>
              <a:rPr lang="ru-RU" sz="2800" dirty="0" smtClean="0">
                <a:ln/>
                <a:solidFill>
                  <a:schemeClr val="accent3"/>
                </a:solidFill>
                <a:effectLst/>
              </a:rPr>
            </a:br>
            <a:r>
              <a:rPr lang="ru-RU" sz="2800" dirty="0" smtClean="0">
                <a:ln/>
                <a:solidFill>
                  <a:srgbClr val="FFFF00"/>
                </a:solidFill>
                <a:effectLst/>
              </a:rPr>
              <a:t>Автор </a:t>
            </a:r>
            <a:r>
              <a:rPr lang="ru-RU" sz="2800" dirty="0" smtClean="0">
                <a:ln/>
                <a:solidFill>
                  <a:srgbClr val="FFFF00"/>
                </a:solidFill>
                <a:effectLst/>
              </a:rPr>
              <a:t>презентации:</a:t>
            </a:r>
            <a:r>
              <a:rPr lang="ru-RU" sz="28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  <a:t> </a:t>
            </a:r>
            <a:br>
              <a:rPr lang="ru-RU" sz="28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</a:br>
            <a:r>
              <a:rPr lang="en-US" sz="32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  <a:t>    </a:t>
            </a:r>
            <a:r>
              <a:rPr lang="ru-RU" sz="36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  <a:t>Ромашова Елена Владиславовна</a:t>
            </a:r>
            <a:r>
              <a:rPr lang="en-US" sz="36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  <a:t>  </a:t>
            </a:r>
            <a:r>
              <a:rPr lang="ru-RU" sz="32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  <a:t/>
            </a:r>
            <a:br>
              <a:rPr lang="ru-RU" sz="3200" dirty="0" smtClean="0">
                <a:ln/>
                <a:solidFill>
                  <a:srgbClr val="FFFF00"/>
                </a:solidFill>
                <a:effectLst/>
                <a:latin typeface="Monotype Corsiva" pitchFamily="66" charset="0"/>
              </a:rPr>
            </a:br>
            <a:r>
              <a:rPr lang="ru-RU" sz="2000" i="1" dirty="0" smtClean="0">
                <a:ln/>
                <a:solidFill>
                  <a:srgbClr val="FFFF00"/>
                </a:solidFill>
                <a:effectLst/>
              </a:rPr>
              <a:t>ГОУ </a:t>
            </a:r>
            <a:r>
              <a:rPr lang="ru-RU" sz="2000" i="1" dirty="0" smtClean="0">
                <a:ln/>
                <a:solidFill>
                  <a:srgbClr val="FFFF00"/>
                </a:solidFill>
                <a:effectLst/>
              </a:rPr>
              <a:t>СПО «Омутнинский колледж педагогики, экономики </a:t>
            </a:r>
            <a:r>
              <a:rPr lang="ru-RU" sz="2000" i="1" dirty="0" smtClean="0">
                <a:ln/>
                <a:solidFill>
                  <a:srgbClr val="FFFF00"/>
                </a:solidFill>
                <a:effectLst/>
              </a:rPr>
              <a:t>и права</a:t>
            </a:r>
            <a:r>
              <a:rPr lang="ru-RU" sz="2000" i="1" dirty="0" smtClean="0">
                <a:ln/>
                <a:solidFill>
                  <a:srgbClr val="FFFF00"/>
                </a:solidFill>
                <a:effectLst/>
              </a:rPr>
              <a:t>»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85794"/>
            <a:ext cx="3429024" cy="25629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358246" cy="3286148"/>
          </a:xfrm>
          <a:ln w="19050"/>
        </p:spPr>
        <p:txBody>
          <a:bodyPr>
            <a:normAutofit fontScale="9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4000" dirty="0" smtClean="0"/>
              <a:t>  </a:t>
            </a:r>
            <a:r>
              <a:rPr lang="ru-RU" sz="4000" dirty="0" smtClean="0"/>
              <a:t>Термин «Эмоции» (от латинского  </a:t>
            </a:r>
            <a:r>
              <a:rPr lang="en-US" sz="4000" dirty="0" err="1" smtClean="0"/>
              <a:t>emovere</a:t>
            </a:r>
            <a:r>
              <a:rPr lang="ru-RU" sz="4000" dirty="0" smtClean="0"/>
              <a:t> – потрясаю, волную)  означает неравнодушное отношение к различным событиям и ситуациям в жизни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643314"/>
            <a:ext cx="7854696" cy="2357454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3200" dirty="0" smtClean="0"/>
              <a:t>   </a:t>
            </a:r>
            <a:r>
              <a:rPr lang="ru-RU" sz="3200" dirty="0" smtClean="0"/>
              <a:t>Эмоциями </a:t>
            </a:r>
            <a:r>
              <a:rPr lang="ru-RU" sz="3200" dirty="0" smtClean="0"/>
              <a:t>называют </a:t>
            </a:r>
            <a:r>
              <a:rPr lang="ru-RU" sz="3200" dirty="0" smtClean="0"/>
              <a:t>такие состояния, как страх, гнев, тоска, радость, любовь, надежда, грусть, отвращение, гордость и </a:t>
            </a:r>
            <a:r>
              <a:rPr lang="ru-RU" sz="3200" dirty="0" err="1" smtClean="0"/>
              <a:t>т.п</a:t>
            </a:r>
            <a:endParaRPr lang="ru-RU" sz="3200" dirty="0"/>
          </a:p>
        </p:txBody>
      </p:sp>
    </p:spTree>
  </p:cSld>
  <p:clrMapOvr>
    <a:masterClrMapping/>
  </p:clrMapOvr>
  <p:transition spd="slow"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14356"/>
            <a:ext cx="7851648" cy="1214446"/>
          </a:xfrm>
        </p:spPr>
        <p:txBody>
          <a:bodyPr>
            <a:normAutofit/>
          </a:bodyPr>
          <a:lstStyle/>
          <a:p>
            <a:pPr algn="l"/>
            <a:r>
              <a:rPr lang="ru-RU" sz="6000" dirty="0" smtClean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Настроение</a:t>
            </a:r>
            <a:r>
              <a:rPr lang="ru-RU" sz="6000" dirty="0" smtClean="0">
                <a:ln>
                  <a:solidFill>
                    <a:srgbClr val="002060"/>
                  </a:solidFill>
                </a:ln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endParaRPr lang="ru-RU" sz="6000" dirty="0">
              <a:ln>
                <a:solidFill>
                  <a:srgbClr val="002060"/>
                </a:solidFill>
              </a:ln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214686"/>
            <a:ext cx="7072362" cy="3143272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>Сравнительно слабо выраженное , долго время сохраняющееся эмоциональное состояние, связанное с общим физическим или психологическим самочуствием человека в данный период времени.</a:t>
            </a:r>
            <a:endParaRPr lang="ru-RU" sz="3200" dirty="0"/>
          </a:p>
        </p:txBody>
      </p:sp>
      <p:sp>
        <p:nvSpPr>
          <p:cNvPr id="50" name="Солнце 49"/>
          <p:cNvSpPr/>
          <p:nvPr/>
        </p:nvSpPr>
        <p:spPr>
          <a:xfrm>
            <a:off x="5143504" y="500042"/>
            <a:ext cx="3071834" cy="2857520"/>
          </a:xfrm>
          <a:prstGeom prst="sun">
            <a:avLst/>
          </a:prstGeom>
          <a:solidFill>
            <a:srgbClr val="FFFF00"/>
          </a:solidFill>
          <a:ln>
            <a:solidFill>
              <a:schemeClr val="bg1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Хорда 9"/>
          <p:cNvSpPr/>
          <p:nvPr/>
        </p:nvSpPr>
        <p:spPr>
          <a:xfrm rot="7509132">
            <a:off x="6272325" y="1599962"/>
            <a:ext cx="433461" cy="364958"/>
          </a:xfrm>
          <a:prstGeom prst="chor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Хорда 12"/>
          <p:cNvSpPr/>
          <p:nvPr/>
        </p:nvSpPr>
        <p:spPr>
          <a:xfrm rot="8755183">
            <a:off x="6768494" y="1815054"/>
            <a:ext cx="460573" cy="331595"/>
          </a:xfrm>
          <a:prstGeom prst="chord">
            <a:avLst>
              <a:gd name="adj1" fmla="val 2700000"/>
              <a:gd name="adj2" fmla="val 1546548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Хорда 13"/>
          <p:cNvSpPr/>
          <p:nvPr/>
        </p:nvSpPr>
        <p:spPr>
          <a:xfrm rot="6375143" flipV="1">
            <a:off x="6892322" y="1883066"/>
            <a:ext cx="217139" cy="234347"/>
          </a:xfrm>
          <a:prstGeom prst="chord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Хорда 14"/>
          <p:cNvSpPr/>
          <p:nvPr/>
        </p:nvSpPr>
        <p:spPr>
          <a:xfrm rot="7814538">
            <a:off x="6340378" y="1717454"/>
            <a:ext cx="279176" cy="181619"/>
          </a:xfrm>
          <a:prstGeom prst="chord">
            <a:avLst/>
          </a:prstGeom>
          <a:solidFill>
            <a:srgbClr val="0070C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ердце 15"/>
          <p:cNvSpPr/>
          <p:nvPr/>
        </p:nvSpPr>
        <p:spPr>
          <a:xfrm rot="1296205">
            <a:off x="6290151" y="2146342"/>
            <a:ext cx="459138" cy="28069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>
            <a:off x="6072198" y="1571612"/>
            <a:ext cx="214314" cy="35719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>
            <a:off x="6072198" y="1785926"/>
            <a:ext cx="214314" cy="714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>
            <a:off x="6224598" y="1795450"/>
            <a:ext cx="214314" cy="7143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Молния 21"/>
          <p:cNvSpPr/>
          <p:nvPr/>
        </p:nvSpPr>
        <p:spPr>
          <a:xfrm rot="2522211">
            <a:off x="7457574" y="3160014"/>
            <a:ext cx="928694" cy="1428760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Молния 22"/>
          <p:cNvSpPr/>
          <p:nvPr/>
        </p:nvSpPr>
        <p:spPr>
          <a:xfrm rot="21377823">
            <a:off x="8311555" y="3232320"/>
            <a:ext cx="571472" cy="785818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блако 23"/>
          <p:cNvSpPr/>
          <p:nvPr/>
        </p:nvSpPr>
        <p:spPr>
          <a:xfrm>
            <a:off x="6643702" y="2143116"/>
            <a:ext cx="2214578" cy="14287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42918"/>
            <a:ext cx="7851648" cy="1285884"/>
          </a:xfrm>
        </p:spPr>
        <p:txBody>
          <a:bodyPr>
            <a:normAutofit/>
          </a:bodyPr>
          <a:lstStyle/>
          <a:p>
            <a:r>
              <a:rPr lang="ru-RU" sz="6000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Аффекты</a:t>
            </a:r>
            <a:endParaRPr lang="ru-RU" sz="6000" dirty="0">
              <a:ln w="1905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286124"/>
            <a:ext cx="7854696" cy="2500330"/>
          </a:xfrm>
        </p:spPr>
        <p:txBody>
          <a:bodyPr>
            <a:noAutofit/>
          </a:bodyPr>
          <a:lstStyle/>
          <a:p>
            <a:r>
              <a:rPr lang="ru-RU" sz="3200" dirty="0" smtClean="0"/>
              <a:t>Кратковременное и достаточно сильное эмоциональное переживание, бурно протекающее, затрагивающее основные физиологические процессы в организме  (радость, гнев, печаль, страх).</a:t>
            </a: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71480"/>
            <a:ext cx="3237598" cy="24341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42918"/>
            <a:ext cx="7851648" cy="10001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                           </a:t>
            </a:r>
            <a:r>
              <a:rPr lang="ru-RU" sz="6700" dirty="0" smtClean="0">
                <a:ln>
                  <a:solidFill>
                    <a:schemeClr val="bg1"/>
                  </a:solidFill>
                </a:ln>
                <a:solidFill>
                  <a:srgbClr val="FFC000"/>
                </a:solidFill>
              </a:rPr>
              <a:t>Чувства</a:t>
            </a:r>
            <a:endParaRPr lang="ru-RU" sz="6700" dirty="0">
              <a:ln>
                <a:solidFill>
                  <a:schemeClr val="bg1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2428868"/>
            <a:ext cx="6143668" cy="3500462"/>
          </a:xfrm>
          <a:effectLst/>
        </p:spPr>
        <p:txBody>
          <a:bodyPr>
            <a:noAutofit/>
          </a:bodyPr>
          <a:lstStyle/>
          <a:p>
            <a:r>
              <a:rPr lang="ru-RU" sz="3200" dirty="0" smtClean="0"/>
              <a:t>Сложное соединение разнообразных настроений и аффектов, связано у человека с существенными событиями в его жизни, с людьми, предметами, событиями, видами деятельности.</a:t>
            </a:r>
            <a:endParaRPr lang="ru-RU" sz="3200" dirty="0"/>
          </a:p>
        </p:txBody>
      </p:sp>
      <p:sp>
        <p:nvSpPr>
          <p:cNvPr id="6" name="Овальная выноска 5"/>
          <p:cNvSpPr/>
          <p:nvPr/>
        </p:nvSpPr>
        <p:spPr>
          <a:xfrm rot="21338356">
            <a:off x="352393" y="1508535"/>
            <a:ext cx="2168909" cy="1836331"/>
          </a:xfrm>
          <a:prstGeom prst="wedgeEllipseCallout">
            <a:avLst>
              <a:gd name="adj1" fmla="val -40749"/>
              <a:gd name="adj2" fmla="val 153145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rgbClr val="002060"/>
                  </a:solidFill>
                </a:ln>
                <a:solidFill>
                  <a:sysClr val="windowText" lastClr="000000"/>
                </a:solidFill>
              </a:rPr>
              <a:t>Любовь – ненависть…</a:t>
            </a:r>
            <a:endParaRPr lang="ru-RU" dirty="0">
              <a:ln>
                <a:solidFill>
                  <a:srgbClr val="00206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2714612" y="714356"/>
            <a:ext cx="1857388" cy="1571636"/>
          </a:xfrm>
          <a:prstGeom prst="wedgeEllipseCallout">
            <a:avLst>
              <a:gd name="adj1" fmla="val -154119"/>
              <a:gd name="adj2" fmla="val 244419"/>
            </a:avLst>
          </a:prstGeom>
          <a:solidFill>
            <a:schemeClr val="accent4">
              <a:lumMod val="60000"/>
              <a:lumOff val="40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</a:rPr>
              <a:t>Смелость – страх…</a:t>
            </a:r>
            <a:endParaRPr lang="ru-RU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1071538" y="5286388"/>
            <a:ext cx="1857388" cy="1214446"/>
          </a:xfrm>
          <a:prstGeom prst="wedgeEllipseCallout">
            <a:avLst>
              <a:gd name="adj1" fmla="val -69397"/>
              <a:gd name="adj2" fmla="val -51017"/>
            </a:avLst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rgbClr val="002060"/>
                  </a:solidFill>
                </a:ln>
                <a:solidFill>
                  <a:sysClr val="windowText" lastClr="000000"/>
                </a:solidFill>
              </a:rPr>
              <a:t>горе – радость...  </a:t>
            </a:r>
            <a:endParaRPr lang="ru-RU" dirty="0">
              <a:ln>
                <a:solidFill>
                  <a:srgbClr val="002060"/>
                </a:solidFill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142984"/>
            <a:ext cx="7851648" cy="842954"/>
          </a:xfrm>
        </p:spPr>
        <p:txBody>
          <a:bodyPr>
            <a:noAutofit/>
          </a:bodyPr>
          <a:lstStyle/>
          <a:p>
            <a:r>
              <a:rPr lang="ru-RU" sz="6000" dirty="0" smtClean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Страсть</a:t>
            </a:r>
            <a:endParaRPr lang="ru-RU" sz="6000" dirty="0">
              <a:ln w="19050">
                <a:solidFill>
                  <a:schemeClr val="bg1"/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571744"/>
            <a:ext cx="8358246" cy="3500462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/>
              <a:t>Сильное и всёподавляющее чувство, подчиняет себе все эмоции и желания, побуждает человека  к определённым действиям по отношению к предмету страсти.</a:t>
            </a:r>
            <a:endParaRPr lang="ru-RU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2571768" cy="22962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072074"/>
            <a:ext cx="1785940" cy="1345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4286256"/>
            <a:ext cx="2357454" cy="23378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84295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       </a:t>
            </a:r>
            <a:r>
              <a:rPr lang="ru-RU" sz="6700" dirty="0" smtClean="0">
                <a:ln>
                  <a:solidFill>
                    <a:schemeClr val="bg1"/>
                  </a:solidFill>
                </a:ln>
                <a:solidFill>
                  <a:srgbClr val="FFC000"/>
                </a:solidFill>
              </a:rPr>
              <a:t>Стресс</a:t>
            </a:r>
            <a:endParaRPr lang="ru-RU" sz="6700" dirty="0">
              <a:ln>
                <a:solidFill>
                  <a:schemeClr val="bg1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143248"/>
            <a:ext cx="6681806" cy="278608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Эмоциональное состояние достигшее такой силы, что отрицательно сказывается на общем физическом состоянии, на психологических процессах и поведении</a:t>
            </a:r>
            <a:endParaRPr lang="ru-RU" sz="3200" dirty="0"/>
          </a:p>
        </p:txBody>
      </p:sp>
      <p:pic>
        <p:nvPicPr>
          <p:cNvPr id="1027" name="Picture 3" descr="I:\fry-panique-questio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2816149" cy="26257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28" name="Picture 4" descr="I:\taking_not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57798" y="4000504"/>
            <a:ext cx="3086202" cy="26312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928802"/>
            <a:ext cx="8286808" cy="2786082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Стенические </a:t>
            </a:r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эмоции-(положительные эмоции)</a:t>
            </a:r>
            <a:b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радость</a:t>
            </a: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счастье, </a:t>
            </a: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возбуждение, бодрость…</a:t>
            </a:r>
            <a:r>
              <a:rPr lang="en-US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sz="4000" dirty="0">
              <a:ln w="11430"/>
              <a:solidFill>
                <a:schemeClr val="tx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857760"/>
            <a:ext cx="1643074" cy="15240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Рисунок 7"/>
          <p:cNvPicPr/>
          <p:nvPr/>
        </p:nvPicPr>
        <p:blipFill>
          <a:blip r:embed="rId3"/>
          <a:srcRect l="6667" t="12431"/>
          <a:stretch>
            <a:fillRect/>
          </a:stretch>
        </p:blipFill>
        <p:spPr bwMode="auto">
          <a:xfrm>
            <a:off x="6786578" y="285728"/>
            <a:ext cx="2000264" cy="14382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Рисунок 9"/>
          <p:cNvPicPr/>
          <p:nvPr/>
        </p:nvPicPr>
        <p:blipFill>
          <a:blip r:embed="rId4"/>
          <a:srcRect l="77862" t="34211" r="5344" b="40058"/>
          <a:stretch>
            <a:fillRect/>
          </a:stretch>
        </p:blipFill>
        <p:spPr bwMode="auto">
          <a:xfrm>
            <a:off x="642910" y="4929198"/>
            <a:ext cx="1500198" cy="13382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785926"/>
            <a:ext cx="8572560" cy="278608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Астенические </a:t>
            </a:r>
            <a: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эмоции- (отрицательные эмоции)</a:t>
            </a:r>
            <a:br>
              <a:rPr lang="ru-RU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горе</a:t>
            </a: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тоска, уныние, </a:t>
            </a: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страх, печаль</a:t>
            </a:r>
            <a:r>
              <a:rPr lang="ru-RU" sz="400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…</a:t>
            </a:r>
            <a:endParaRPr lang="ru-RU" sz="4000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5000636"/>
            <a:ext cx="1500198" cy="13239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28604"/>
            <a:ext cx="1428760" cy="13573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/>
          <p:cNvPicPr/>
          <p:nvPr/>
        </p:nvPicPr>
        <p:blipFill>
          <a:blip r:embed="rId4"/>
          <a:srcRect l="53435" t="69298" r="29771" b="6725"/>
          <a:stretch>
            <a:fillRect/>
          </a:stretch>
        </p:blipFill>
        <p:spPr bwMode="auto">
          <a:xfrm>
            <a:off x="7143768" y="500042"/>
            <a:ext cx="1357322" cy="12858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687</TotalTime>
  <Words>174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          Эмоции</vt:lpstr>
      <vt:lpstr>          Термин «Эмоции» (от латинского  emovere – потрясаю, волную)  означает неравнодушное отношение к различным событиям и ситуациям в жизни. </vt:lpstr>
      <vt:lpstr>Настроение </vt:lpstr>
      <vt:lpstr>Аффекты</vt:lpstr>
      <vt:lpstr>                           Чувства</vt:lpstr>
      <vt:lpstr>Страсть</vt:lpstr>
      <vt:lpstr>                                     Стресс</vt:lpstr>
      <vt:lpstr>Стенические эмоции-(положительные эмоции) радость, счастье, возбуждение, бодрость… </vt:lpstr>
      <vt:lpstr>Астенические эмоции- (отрицательные эмоции) горе, тоска, уныние,  страх, печаль…</vt:lpstr>
      <vt:lpstr>    Автор презентации:      Ромашова Елена Владиславовна   ГОУ СПО «Омутнинский колледж педагогики, экономики и права»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Эмоции</dc:title>
  <dc:creator>Ромашов</dc:creator>
  <cp:lastModifiedBy>SamLab.ws</cp:lastModifiedBy>
  <cp:revision>83</cp:revision>
  <dcterms:created xsi:type="dcterms:W3CDTF">2011-01-16T06:24:39Z</dcterms:created>
  <dcterms:modified xsi:type="dcterms:W3CDTF">2011-01-21T07:28:05Z</dcterms:modified>
</cp:coreProperties>
</file>