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CC"/>
    <a:srgbClr val="FF3300"/>
    <a:srgbClr val="CC3300"/>
    <a:srgbClr val="08FC59"/>
    <a:srgbClr val="006C31"/>
    <a:srgbClr val="77F5FB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77465" autoAdjust="0"/>
  </p:normalViewPr>
  <p:slideViewPr>
    <p:cSldViewPr>
      <p:cViewPr varScale="1">
        <p:scale>
          <a:sx n="57" d="100"/>
          <a:sy n="57" d="100"/>
        </p:scale>
        <p:origin x="-1758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86C699-CD1C-4035-8BA4-9564EB52961B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030F9-4534-4527-944F-DA5C031D8F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30F9-4534-4527-944F-DA5C031D8F4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30F9-4534-4527-944F-DA5C031D8F4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30F9-4534-4527-944F-DA5C031D8F4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30F9-4534-4527-944F-DA5C031D8F4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30F9-4534-4527-944F-DA5C031D8F4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30F9-4534-4527-944F-DA5C031D8F49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30F9-4534-4527-944F-DA5C031D8F49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30F9-4534-4527-944F-DA5C031D8F49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30F9-4534-4527-944F-DA5C031D8F49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30F9-4534-4527-944F-DA5C031D8F49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30F9-4534-4527-944F-DA5C031D8F49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30F9-4534-4527-944F-DA5C031D8F4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30F9-4534-4527-944F-DA5C031D8F49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30F9-4534-4527-944F-DA5C031D8F4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30F9-4534-4527-944F-DA5C031D8F49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30F9-4534-4527-944F-DA5C031D8F49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30F9-4534-4527-944F-DA5C031D8F49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30F9-4534-4527-944F-DA5C031D8F49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30F9-4534-4527-944F-DA5C031D8F49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30F9-4534-4527-944F-DA5C031D8F49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30F9-4534-4527-944F-DA5C031D8F49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30F9-4534-4527-944F-DA5C031D8F49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30F9-4534-4527-944F-DA5C031D8F4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30F9-4534-4527-944F-DA5C031D8F49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30F9-4534-4527-944F-DA5C031D8F49}" type="slidenum">
              <a:rPr lang="ru-RU" smtClean="0"/>
              <a:pPr/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30F9-4534-4527-944F-DA5C031D8F49}" type="slidenum">
              <a:rPr lang="ru-RU" smtClean="0"/>
              <a:pPr/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30F9-4534-4527-944F-DA5C031D8F49}" type="slidenum">
              <a:rPr lang="ru-RU" smtClean="0"/>
              <a:pPr/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30F9-4534-4527-944F-DA5C031D8F49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30F9-4534-4527-944F-DA5C031D8F49}" type="slidenum">
              <a:rPr lang="ru-RU" smtClean="0"/>
              <a:pPr/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30F9-4534-4527-944F-DA5C031D8F4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30F9-4534-4527-944F-DA5C031D8F4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30F9-4534-4527-944F-DA5C031D8F4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30F9-4534-4527-944F-DA5C031D8F4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30F9-4534-4527-944F-DA5C031D8F4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030F9-4534-4527-944F-DA5C031D8F4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6AA1-F0CB-4678-9440-72B70D6AF4FA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0043-EAC5-43B0-A279-749BCC81B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6AA1-F0CB-4678-9440-72B70D6AF4FA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0043-EAC5-43B0-A279-749BCC81B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6AA1-F0CB-4678-9440-72B70D6AF4FA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0043-EAC5-43B0-A279-749BCC81B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6AA1-F0CB-4678-9440-72B70D6AF4FA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0043-EAC5-43B0-A279-749BCC81B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6AA1-F0CB-4678-9440-72B70D6AF4FA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0043-EAC5-43B0-A279-749BCC81B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6AA1-F0CB-4678-9440-72B70D6AF4FA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0043-EAC5-43B0-A279-749BCC81B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6AA1-F0CB-4678-9440-72B70D6AF4FA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0043-EAC5-43B0-A279-749BCC81B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6AA1-F0CB-4678-9440-72B70D6AF4FA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0043-EAC5-43B0-A279-749BCC81B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6AA1-F0CB-4678-9440-72B70D6AF4FA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0043-EAC5-43B0-A279-749BCC81B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6AA1-F0CB-4678-9440-72B70D6AF4FA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0043-EAC5-43B0-A279-749BCC81B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8E6AA1-F0CB-4678-9440-72B70D6AF4FA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490043-EAC5-43B0-A279-749BCC81B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8E6AA1-F0CB-4678-9440-72B70D6AF4FA}" type="datetimeFigureOut">
              <a:rPr lang="ru-RU" smtClean="0"/>
              <a:pPr/>
              <a:t>19.01.2011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90043-EAC5-43B0-A279-749BCC81BF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Ema525\Desktop\&#1052;&#1091;&#1079;&#1099;&#1082;&#1072;%20&#1082;%20&#1092;&#1077;&#1089;&#1090;&#1080;&#1074;&#1072;&#1083;&#1102;\&#1052;.%20&#1055;.%20&#1052;&#1091;&#1089;&#1086;&#1088;&#1075;&#1089;&#1082;&#1080;&#1081;%20%20-%20&#1056;&#1072;&#1089;&#1089;&#1074;&#1077;&#1090;%20&#1085;&#1072;%20&#1052;&#1086;&#1089;&#1082;&#1074;&#1077;-&#1088;&#1077;&#1082;&#1077;.mp3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Ema525\Desktop\&#1052;&#1091;&#1079;&#1099;&#1082;&#1072;%20&#1082;%20&#1092;&#1077;&#1089;&#1090;&#1080;&#1074;&#1072;&#1083;&#1102;\&#1056;.%20&#1064;&#1091;&#1084;&#1072;&#1085;%20%20-%20&#1055;&#1077;&#1088;&#1074;&#1072;&#1103;%20&#1091;&#1090;&#1088;&#1072;&#1090;&#1072;.mp3" TargetMode="Externa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jpeg"/><Relationship Id="rId5" Type="http://schemas.openxmlformats.org/officeDocument/2006/relationships/image" Target="../media/image26.jpeg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Ema525\Desktop\&#1052;&#1091;&#1079;&#1099;&#1082;&#1072;%20&#1082;%20&#1092;&#1077;&#1089;&#1090;&#1080;&#1074;&#1072;&#1083;&#1102;\&#1069;&#1076;&#1074;&#1072;&#1088;&#1076;%20&#1043;&#1088;&#1080;&#1075;%20-%20&#1084;&#1091;&#1079;&#1099;&#1082;&#1072;%20&#1082;%20&#1076;&#1088;&#1072;&#1084;&#1077;%20&#1043;.%20&#1048;&#1073;&#1089;&#1077;&#1085;&#1072;%20'&#1055;&#1077;&#1088;%20&#1043;&#1102;&#1085;&#1090;'%20%20-%20&#1042;%20&#1087;&#1077;&#1097;&#1077;&#1088;&#1077;%20&#1075;&#1086;&#1088;&#1085;&#1086;&#1075;&#1086;%20&#1082;&#1086;&#1088;&#1086;&#1083;&#1103;.mp3" TargetMode="Externa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36.jpeg"/><Relationship Id="rId4" Type="http://schemas.openxmlformats.org/officeDocument/2006/relationships/image" Target="../media/image3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Ema525\Desktop\&#1052;&#1091;&#1079;&#1099;&#1082;&#1072;%20&#1082;%20&#1092;&#1077;&#1089;&#1090;&#1080;&#1074;&#1072;&#1083;&#1102;\Clint%20Mansell%20(The%20London%20symphonic%20orchestra)%20-%20Requiem%20for%20a%20dream.mp3" TargetMode="Externa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gif"/><Relationship Id="rId3" Type="http://schemas.openxmlformats.org/officeDocument/2006/relationships/image" Target="../media/image50.jpeg"/><Relationship Id="rId7" Type="http://schemas.openxmlformats.org/officeDocument/2006/relationships/image" Target="../media/image54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gif"/><Relationship Id="rId5" Type="http://schemas.openxmlformats.org/officeDocument/2006/relationships/image" Target="../media/image52.gif"/><Relationship Id="rId4" Type="http://schemas.openxmlformats.org/officeDocument/2006/relationships/image" Target="../media/image5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Users\Ema525\Desktop\&#1052;&#1091;&#1079;&#1099;&#1082;&#1072;%20&#1082;%20&#1092;&#1077;&#1089;&#1090;&#1080;&#1074;&#1072;&#1083;&#1102;\&#1044;&#1078;&#1091;&#1079;&#1077;&#1087;&#1087;&#1077;%20&#1042;&#1077;&#1088;&#1076;&#1080;%20%20-%20&#1058;&#1088;&#1080;&#1091;&#1084;&#1092;&#1072;&#1083;&#1100;&#1085;&#1099;&#1081;%20&#1084;&#1072;&#1088;&#1096;%20&#1080;&#1079;%20&#1086;&#1087;&#1077;&#1088;&#1099;%20&#1040;&#1080;&#1076;&#1072;%20(&#1096;&#1080;&#1082;&#1072;&#1088;&#1085;&#1072;&#1103;%20&#1086;&#1087;&#1077;&#1088;&#1072;)%20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56592" y="-603448"/>
            <a:ext cx="12287250" cy="920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19672" y="1052736"/>
            <a:ext cx="6401773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Наши эмоции... </a:t>
            </a:r>
          </a:p>
          <a:p>
            <a:pPr algn="ctr"/>
            <a:r>
              <a:rPr lang="ru-RU" sz="9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Какие они?</a:t>
            </a:r>
            <a:endParaRPr lang="ru-RU" sz="96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80528" y="4797152"/>
            <a:ext cx="10440144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Выполнила: педагог-психолог МАДОУ № 357 </a:t>
            </a:r>
            <a:endParaRPr lang="en-US" sz="28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Приволжского </a:t>
            </a:r>
            <a:r>
              <a:rPr lang="ru-RU" sz="2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района г.Казани</a:t>
            </a:r>
          </a:p>
          <a:p>
            <a:pPr algn="ctr"/>
            <a:r>
              <a:rPr lang="ru-RU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Кухтина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Н.В.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УДИВЛЕНИЕ В ЦВЕТЕ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0722" name="Picture 2" descr="C:\Users\Ema525\Desktop\jnrhsnrb\привет все хорошо\stock-photo-blue-blot-vector-286523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84784"/>
            <a:ext cx="2232248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4" name="Picture 4" descr="C:\Users\Ema525\Desktop\jnrhsnrb\привет все хорошо\stock-photo-bright-yellow-blot-on-a-white-background-275284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484784"/>
            <a:ext cx="2232534" cy="21520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149080"/>
            <a:ext cx="2431157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7" name="Picture 7" descr="C:\Users\Ema525\Desktop\jnrhsnrb\привет все хорошо\stock-vector-set-of-ink-blots-in-red-2689705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4293096"/>
            <a:ext cx="2307703" cy="203965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УДИВЛЕНИЕ В ЖИВОПИСИ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0"/>
            <a:ext cx="7620000" cy="526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084168" y="5691157"/>
            <a:ext cx="21602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Ютака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Кагайа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417638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Ютака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Кагайа</a:t>
            </a:r>
            <a:r>
              <a:rPr lang="ru-RU" sz="2000" b="1" dirty="0" smtClean="0">
                <a:solidFill>
                  <a:schemeClr val="bg1"/>
                </a:solidFill>
              </a:rPr>
              <a:t/>
            </a:r>
            <a:br>
              <a:rPr lang="ru-RU" sz="2000" b="1" dirty="0" smtClean="0">
                <a:solidFill>
                  <a:schemeClr val="bg1"/>
                </a:solidFill>
              </a:rPr>
            </a:b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33796" name="Picture 4" descr="C:\Users\Ema525\Desktop\jnrhsnrb\белые медведи\kagaya_1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83671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Ютака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Кагайа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771" name="Picture 3" descr="C:\Users\Ema525\Desktop\jnrhsnrb\белые медведи\kagaya_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80729"/>
            <a:ext cx="6696744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                    УДИВЛЕНИЕ В ПОЭЗИИ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412776"/>
            <a:ext cx="4038600" cy="4525963"/>
          </a:xfrm>
        </p:spPr>
        <p:txBody>
          <a:bodyPr>
            <a:normAutofit fontScale="70000" lnSpcReduction="20000"/>
          </a:bodyPr>
          <a:lstStyle/>
          <a:p>
            <a:endParaRPr lang="ru-RU" b="1" dirty="0" smtClean="0">
              <a:solidFill>
                <a:schemeClr val="bg1"/>
              </a:solidFill>
            </a:endParaRPr>
          </a:p>
          <a:p>
            <a:endParaRPr lang="ru-RU" b="1" dirty="0">
              <a:solidFill>
                <a:schemeClr val="bg1"/>
              </a:solidFill>
            </a:endParaRPr>
          </a:p>
          <a:p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СНЕГ </a:t>
            </a:r>
            <a:r>
              <a:rPr lang="ru-RU" b="1" dirty="0">
                <a:solidFill>
                  <a:schemeClr val="bg1"/>
                </a:solidFill>
              </a:rPr>
              <a:t>ИДЕТ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Снег идет, снег идет</a:t>
            </a:r>
            <a:r>
              <a:rPr lang="ru-RU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 </a:t>
            </a:r>
            <a:r>
              <a:rPr lang="ru-RU" b="1" dirty="0">
                <a:solidFill>
                  <a:schemeClr val="bg1"/>
                </a:solidFill>
              </a:rPr>
              <a:t>белым звездочкам в </a:t>
            </a:r>
            <a:r>
              <a:rPr lang="ru-RU" b="1" dirty="0" smtClean="0">
                <a:solidFill>
                  <a:schemeClr val="bg1"/>
                </a:solidFill>
              </a:rPr>
              <a:t>буране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Тянутся </a:t>
            </a:r>
            <a:r>
              <a:rPr lang="ru-RU" b="1" dirty="0">
                <a:solidFill>
                  <a:schemeClr val="bg1"/>
                </a:solidFill>
              </a:rPr>
              <a:t>цветы </a:t>
            </a:r>
            <a:r>
              <a:rPr lang="ru-RU" b="1" dirty="0" smtClean="0">
                <a:solidFill>
                  <a:schemeClr val="bg1"/>
                </a:solidFill>
              </a:rPr>
              <a:t>герани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За </a:t>
            </a:r>
            <a:r>
              <a:rPr lang="ru-RU" b="1" dirty="0">
                <a:solidFill>
                  <a:schemeClr val="bg1"/>
                </a:solidFill>
              </a:rPr>
              <a:t>оконный переплет. 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 Снег идет, снег идет</a:t>
            </a:r>
            <a:r>
              <a:rPr lang="ru-RU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Словно </a:t>
            </a:r>
            <a:r>
              <a:rPr lang="ru-RU" b="1" dirty="0">
                <a:solidFill>
                  <a:schemeClr val="bg1"/>
                </a:solidFill>
              </a:rPr>
              <a:t>падают не хлопья</a:t>
            </a:r>
            <a:r>
              <a:rPr lang="ru-RU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А </a:t>
            </a:r>
            <a:r>
              <a:rPr lang="ru-RU" b="1" dirty="0">
                <a:solidFill>
                  <a:schemeClr val="bg1"/>
                </a:solidFill>
              </a:rPr>
              <a:t>в заплатанном </a:t>
            </a:r>
            <a:r>
              <a:rPr lang="ru-RU" b="1" dirty="0" smtClean="0">
                <a:solidFill>
                  <a:schemeClr val="bg1"/>
                </a:solidFill>
              </a:rPr>
              <a:t>салопе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Сходит </a:t>
            </a:r>
            <a:r>
              <a:rPr lang="ru-RU" b="1" dirty="0">
                <a:solidFill>
                  <a:schemeClr val="bg1"/>
                </a:solidFill>
              </a:rPr>
              <a:t>наземь небосвод. </a:t>
            </a:r>
            <a:endParaRPr lang="ru-RU" b="1" dirty="0" smtClean="0">
              <a:solidFill>
                <a:schemeClr val="bg1"/>
              </a:solidFill>
            </a:endParaRPr>
          </a:p>
          <a:p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Словно с видом чудака,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 верхней лестничной площадки,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Крадучись, играя в прятки,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Сходит небо с чердака</a:t>
            </a:r>
            <a:r>
              <a:rPr lang="ru-RU" b="1" dirty="0" smtClean="0"/>
              <a:t>.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Снег идет, снег идет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Снег </a:t>
            </a:r>
            <a:r>
              <a:rPr lang="ru-RU" b="1" dirty="0">
                <a:solidFill>
                  <a:schemeClr val="bg1"/>
                </a:solidFill>
              </a:rPr>
              <a:t>идет, и всё в </a:t>
            </a:r>
            <a:r>
              <a:rPr lang="ru-RU" b="1" dirty="0" err="1">
                <a:solidFill>
                  <a:schemeClr val="bg1"/>
                </a:solidFill>
              </a:rPr>
              <a:t>смятеньи</a:t>
            </a:r>
            <a:r>
              <a:rPr lang="ru-RU" b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Убеленный </a:t>
            </a:r>
            <a:r>
              <a:rPr lang="ru-RU" b="1" dirty="0">
                <a:solidFill>
                  <a:schemeClr val="bg1"/>
                </a:solidFill>
              </a:rPr>
              <a:t>пешеход</a:t>
            </a:r>
            <a:r>
              <a:rPr lang="ru-RU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Удивленные </a:t>
            </a:r>
            <a:r>
              <a:rPr lang="ru-RU" b="1" dirty="0">
                <a:solidFill>
                  <a:schemeClr val="bg1"/>
                </a:solidFill>
              </a:rPr>
              <a:t>растенья</a:t>
            </a:r>
            <a:r>
              <a:rPr lang="ru-RU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Перекрестка поворот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b="1" dirty="0" smtClean="0">
                <a:solidFill>
                  <a:schemeClr val="bg1"/>
                </a:solidFill>
              </a:rPr>
              <a:t>Б.Пастернак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2543268" cy="2034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УДИВЛЕНИЕ В МУЗЫКЕ</a:t>
            </a:r>
            <a:endParaRPr lang="ru-RU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-«</a:t>
            </a:r>
            <a:r>
              <a:rPr lang="ru-RU" sz="2400" b="1" dirty="0">
                <a:solidFill>
                  <a:schemeClr val="bg1"/>
                </a:solidFill>
              </a:rPr>
              <a:t>Рассвет на Москве-реке».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М. Мусоргский                                                                                          -Песня </a:t>
            </a:r>
            <a:r>
              <a:rPr lang="ru-RU" sz="2400" b="1" dirty="0">
                <a:solidFill>
                  <a:schemeClr val="bg1"/>
                </a:solidFill>
              </a:rPr>
              <a:t>индийского гостя из оперы «Садко» </a:t>
            </a:r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Н.А. Римского-Корсакова</a:t>
            </a:r>
            <a:r>
              <a:rPr lang="ru-RU" sz="2000" dirty="0">
                <a:solidFill>
                  <a:schemeClr val="bg1"/>
                </a:solidFill>
              </a:rPr>
              <a:t>.  </a:t>
            </a:r>
          </a:p>
        </p:txBody>
      </p:sp>
      <p:pic>
        <p:nvPicPr>
          <p:cNvPr id="35843" name="Picture 3" descr="C:\Users\Ema525\Desktop\jnrhsnrb\белые медведи\kagaya_10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988840"/>
            <a:ext cx="4038600" cy="3028950"/>
          </a:xfrm>
          <a:prstGeom prst="rect">
            <a:avLst/>
          </a:prstGeom>
          <a:noFill/>
        </p:spPr>
      </p:pic>
      <p:pic>
        <p:nvPicPr>
          <p:cNvPr id="6" name="М. П. Мусоргский  - Рассвет на Москве-рек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Ema525\Desktop\jnrhsnrb\привет все хорошо\2900406_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90872"/>
            <a:ext cx="9144000" cy="784887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52120" y="5301208"/>
            <a:ext cx="29523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6C3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ГРУСТЬ</a:t>
            </a:r>
            <a:endParaRPr lang="ru-RU" sz="5400" b="1" cap="none" spc="0" dirty="0">
              <a:ln w="11430"/>
              <a:solidFill>
                <a:srgbClr val="006C3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8FC59"/>
                </a:solidFill>
              </a:rPr>
              <a:t>ГРУСТЬ В ЦВЕТЕ</a:t>
            </a:r>
            <a:endParaRPr lang="ru-RU" dirty="0">
              <a:solidFill>
                <a:srgbClr val="08FC59"/>
              </a:solidFill>
            </a:endParaRPr>
          </a:p>
        </p:txBody>
      </p:sp>
      <p:pic>
        <p:nvPicPr>
          <p:cNvPr id="37890" name="Picture 2" descr="C:\Users\Ema525\Desktop\jnrhsnrb\привет все хорошо\stock-vector-blot-of-blue-ink-53125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340768"/>
            <a:ext cx="2448272" cy="19613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1" name="Picture 3" descr="C:\Users\Ema525\Desktop\jnrhsnrb\привет все хорошо\stock-vector-violet-inky-blot-on-paper-512452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4077072"/>
            <a:ext cx="2304256" cy="2170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1412776"/>
            <a:ext cx="2304256" cy="19110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7893" name="Picture 5" descr="C:\Users\Ema525\Desktop\jnrhsnrb\привет все хорошо\tetradnyi_list_i_korichnevaya_klyaksa-1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99592" y="4149080"/>
            <a:ext cx="2304256" cy="21057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8FC59"/>
                </a:solidFill>
              </a:rPr>
              <a:t>ГРУСТЬ В ЖИВОПИСИ</a:t>
            </a:r>
            <a:endParaRPr lang="ru-RU" dirty="0">
              <a:solidFill>
                <a:srgbClr val="08FC59"/>
              </a:solidFill>
            </a:endParaRPr>
          </a:p>
        </p:txBody>
      </p:sp>
      <p:pic>
        <p:nvPicPr>
          <p:cNvPr id="38914" name="Picture 2" descr="Васнецов Аленуш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412776"/>
            <a:ext cx="712879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483768" y="5939262"/>
            <a:ext cx="66602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Васнецов В.М. «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Аленушка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Левитан И.И. «Октябрь»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Левитан 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24744"/>
            <a:ext cx="7433736" cy="5266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Ema525\Desktop\jnrhsnrb\привет все хорошо\b1af5c03a24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3408"/>
            <a:ext cx="9144000" cy="73928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417638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Серов В.А. «Заросший пруд»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3" name="Picture 3" descr="Серов 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4744"/>
            <a:ext cx="7644882" cy="5076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8FC59"/>
                </a:solidFill>
              </a:rPr>
              <a:t>                         ГРУСТЬ В ПОЭЗИИ</a:t>
            </a:r>
            <a:endParaRPr lang="ru-RU" dirty="0">
              <a:solidFill>
                <a:srgbClr val="08FC5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Есть </a:t>
            </a:r>
            <a:r>
              <a:rPr lang="ru-RU" sz="2400" b="1" dirty="0">
                <a:solidFill>
                  <a:schemeClr val="bg1"/>
                </a:solidFill>
              </a:rPr>
              <a:t>в светлости осенних вечеров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Умильная, таинственная прелесть!..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Зловещий блеск и пестрота дерев,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Багряных листьев томный, легкий шелест,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Туманная и тихая лазурь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Над грустно-сиротеющей </a:t>
            </a:r>
            <a:r>
              <a:rPr lang="ru-RU" sz="2400" b="1" dirty="0" smtClean="0">
                <a:solidFill>
                  <a:schemeClr val="bg1"/>
                </a:solidFill>
              </a:rPr>
              <a:t>землею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И, как предчувствие сходящих бурь,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Порывистый, холодный </a:t>
            </a:r>
            <a:r>
              <a:rPr lang="ru-RU" sz="2400" b="1" dirty="0" err="1" smtClean="0">
                <a:solidFill>
                  <a:schemeClr val="bg1"/>
                </a:solidFill>
              </a:rPr>
              <a:t>ветр</a:t>
            </a:r>
            <a:r>
              <a:rPr lang="ru-RU" sz="2400" b="1" dirty="0" smtClean="0">
                <a:solidFill>
                  <a:schemeClr val="bg1"/>
                </a:solidFill>
              </a:rPr>
              <a:t> порою,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Ущерб, изнеможенье - и на всем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Та кроткая улыбка увяданья,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Что в существе разумном мы зовем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Божественной стыдливостью страданья!</a:t>
            </a:r>
          </a:p>
          <a:p>
            <a:endParaRPr lang="ru-RU" sz="2400" b="1" dirty="0" smtClean="0">
              <a:solidFill>
                <a:schemeClr val="bg1"/>
              </a:solidFill>
            </a:endParaRPr>
          </a:p>
          <a:p>
            <a:r>
              <a:rPr lang="ru-RU" sz="2200" b="1" dirty="0" smtClean="0">
                <a:solidFill>
                  <a:schemeClr val="bg1"/>
                </a:solidFill>
              </a:rPr>
              <a:t>Ф.И. Тютчев</a:t>
            </a: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41986" name="Picture 2" descr="C:\Users\Ema525\Desktop\jnrhsnrb\привет все хорошо\263369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2730303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8FC59"/>
                </a:solidFill>
              </a:rPr>
              <a:t>ГРУСТЬ В МУЗЫКЕ</a:t>
            </a:r>
            <a:endParaRPr lang="ru-RU" dirty="0">
              <a:solidFill>
                <a:srgbClr val="08FC59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95536" y="1556792"/>
            <a:ext cx="4038600" cy="4525963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-Грустная </a:t>
            </a:r>
            <a:r>
              <a:rPr lang="ru-RU" sz="2400" b="1" dirty="0">
                <a:solidFill>
                  <a:schemeClr val="bg1"/>
                </a:solidFill>
              </a:rPr>
              <a:t>песенка» </a:t>
            </a:r>
            <a:r>
              <a:rPr lang="ru-RU" sz="2400" b="1" dirty="0" smtClean="0">
                <a:solidFill>
                  <a:schemeClr val="bg1"/>
                </a:solidFill>
              </a:rPr>
              <a:t> В</a:t>
            </a:r>
            <a:r>
              <a:rPr lang="ru-RU" sz="2400" b="1" dirty="0">
                <a:solidFill>
                  <a:schemeClr val="bg1"/>
                </a:solidFill>
              </a:rPr>
              <a:t>. Калинников.                                                                       </a:t>
            </a:r>
            <a:r>
              <a:rPr lang="ru-RU" sz="2400" b="1" dirty="0" smtClean="0">
                <a:solidFill>
                  <a:schemeClr val="bg1"/>
                </a:solidFill>
              </a:rPr>
              <a:t>      -«Гавот</a:t>
            </a:r>
            <a:r>
              <a:rPr lang="ru-RU" sz="2400" b="1" dirty="0">
                <a:solidFill>
                  <a:schemeClr val="bg1"/>
                </a:solidFill>
              </a:rPr>
              <a:t>» </a:t>
            </a:r>
            <a:r>
              <a:rPr lang="ru-RU" sz="2400" b="1" dirty="0" smtClean="0">
                <a:solidFill>
                  <a:schemeClr val="bg1"/>
                </a:solidFill>
              </a:rPr>
              <a:t> Ж.Б</a:t>
            </a:r>
            <a:r>
              <a:rPr lang="ru-RU" sz="2400" b="1" dirty="0">
                <a:solidFill>
                  <a:schemeClr val="bg1"/>
                </a:solidFill>
              </a:rPr>
              <a:t>. </a:t>
            </a:r>
            <a:r>
              <a:rPr lang="ru-RU" sz="2400" b="1" dirty="0" err="1" smtClean="0">
                <a:solidFill>
                  <a:schemeClr val="bg1"/>
                </a:solidFill>
              </a:rPr>
              <a:t>Лолли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-«</a:t>
            </a:r>
            <a:r>
              <a:rPr lang="ru-RU" sz="2400" b="1" dirty="0">
                <a:solidFill>
                  <a:schemeClr val="bg1"/>
                </a:solidFill>
              </a:rPr>
              <a:t>Первая утрата</a:t>
            </a:r>
            <a:r>
              <a:rPr lang="ru-RU" sz="2400" b="1" dirty="0" smtClean="0">
                <a:solidFill>
                  <a:schemeClr val="bg1"/>
                </a:solidFill>
              </a:rPr>
              <a:t>»  </a:t>
            </a:r>
            <a:r>
              <a:rPr lang="ru-RU" sz="2400" b="1" dirty="0">
                <a:solidFill>
                  <a:schemeClr val="bg1"/>
                </a:solidFill>
              </a:rPr>
              <a:t>Р. Шуман</a:t>
            </a:r>
          </a:p>
        </p:txBody>
      </p:sp>
      <p:pic>
        <p:nvPicPr>
          <p:cNvPr id="430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220210"/>
            <a:ext cx="4104456" cy="4694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. Шуман  - Первая утрат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283968" y="3140968"/>
            <a:ext cx="440432" cy="440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7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Ema525\Desktop\jnrhsnrb\привет все хорошо\acf6935e3d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591924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012160" y="5157192"/>
            <a:ext cx="313184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СТРАХ</a:t>
            </a:r>
            <a:endParaRPr lang="ru-RU" sz="5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3300"/>
                </a:solidFill>
              </a:rPr>
              <a:t>СТРАХ В ЦВЕТЕ</a:t>
            </a:r>
            <a:endParaRPr lang="ru-RU" dirty="0">
              <a:solidFill>
                <a:srgbClr val="CC3300"/>
              </a:solidFill>
            </a:endParaRPr>
          </a:p>
        </p:txBody>
      </p:sp>
      <p:pic>
        <p:nvPicPr>
          <p:cNvPr id="45058" name="Picture 2" descr="C:\Users\Ema525\Desktop\jnrhsnrb\привет все хорошо\1776721000e3ae9af2aa300abe83825132e2285f5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645024"/>
            <a:ext cx="2207399" cy="20589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059" name="Picture 3" descr="C:\Users\Ema525\Desktop\jnrhsnrb\привет все хорошо\tetradnyi_list_i_korichnevaya_klyaksa-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1196752"/>
            <a:ext cx="2329136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060" name="Picture 4" descr="C:\Users\Ema525\Desktop\jnrhsnrb\привет все хорошо\stock-vector-violet-inky-blot-on-paper-512452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4365104"/>
            <a:ext cx="1872208" cy="17526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062" name="Picture 6" descr="C:\Users\Ema525\Desktop\jnrhsnrb\привет все хорошо\stock-vector-big-red-blot-vector-illustration-2559346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2132856"/>
            <a:ext cx="2232248" cy="21536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3300"/>
                </a:solidFill>
              </a:rPr>
              <a:t>СТРАХ В ЖИВОПИСИ</a:t>
            </a:r>
            <a:endParaRPr lang="ru-RU" dirty="0">
              <a:solidFill>
                <a:srgbClr val="CC3300"/>
              </a:solidFill>
            </a:endParaRPr>
          </a:p>
        </p:txBody>
      </p:sp>
      <p:pic>
        <p:nvPicPr>
          <p:cNvPr id="46083" name="Picture 3" descr="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84784"/>
            <a:ext cx="7136558" cy="488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195736" y="5923084"/>
            <a:ext cx="69482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К. Брюллов «Последний день Помпеи»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Васильев Ф.А. </a:t>
            </a:r>
            <a: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«Перед грозой»</a:t>
            </a:r>
            <a:br>
              <a:rPr lang="ru-RU" sz="2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endParaRPr lang="ru-RU" sz="2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7106" name="Picture 2" descr="Васильев 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3094" y="1124743"/>
            <a:ext cx="7527338" cy="531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3300"/>
                </a:solidFill>
              </a:rPr>
              <a:t>СТРАХ В ПОЭЗИИ</a:t>
            </a:r>
            <a:endParaRPr lang="ru-RU" dirty="0">
              <a:solidFill>
                <a:srgbClr val="CC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Песок сыпучий по колени...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Мы едем - поздно - меркнет день,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И сосен, по дороге, тени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Уже в одну </a:t>
            </a:r>
            <a:r>
              <a:rPr lang="ru-RU" sz="2400" b="1" dirty="0" err="1">
                <a:solidFill>
                  <a:schemeClr val="bg1"/>
                </a:solidFill>
              </a:rPr>
              <a:t>слилися</a:t>
            </a:r>
            <a:r>
              <a:rPr lang="ru-RU" sz="2400" b="1" dirty="0">
                <a:solidFill>
                  <a:schemeClr val="bg1"/>
                </a:solidFill>
              </a:rPr>
              <a:t> тень.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Черней и чаще бор глубокий-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Какие грустные места!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Ночь хмурая, как зверь </a:t>
            </a:r>
            <a:r>
              <a:rPr lang="ru-RU" sz="2400" b="1" dirty="0" err="1">
                <a:solidFill>
                  <a:schemeClr val="bg1"/>
                </a:solidFill>
              </a:rPr>
              <a:t>стоокий</a:t>
            </a:r>
            <a:r>
              <a:rPr lang="ru-RU" sz="2400" b="1" dirty="0">
                <a:solidFill>
                  <a:schemeClr val="bg1"/>
                </a:solidFill>
              </a:rPr>
              <a:t>,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Глядит из каждого куста!</a:t>
            </a:r>
          </a:p>
          <a:p>
            <a:endParaRPr lang="ru-RU" sz="2200" b="1" dirty="0" smtClean="0">
              <a:solidFill>
                <a:schemeClr val="bg1"/>
              </a:solidFill>
            </a:endParaRPr>
          </a:p>
          <a:p>
            <a:r>
              <a:rPr lang="ru-RU" sz="2200" b="1" dirty="0" smtClean="0">
                <a:solidFill>
                  <a:schemeClr val="bg1"/>
                </a:solidFill>
              </a:rPr>
              <a:t>Ф.И. Тютчев </a:t>
            </a:r>
            <a:endParaRPr lang="ru-RU" sz="2200" b="1" dirty="0">
              <a:solidFill>
                <a:schemeClr val="bg1"/>
              </a:solidFill>
            </a:endParaRPr>
          </a:p>
        </p:txBody>
      </p:sp>
      <p:pic>
        <p:nvPicPr>
          <p:cNvPr id="4813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844824"/>
            <a:ext cx="4112044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C3300"/>
                </a:solidFill>
              </a:rPr>
              <a:t>СТРАХ В МУЗЫКЕ</a:t>
            </a:r>
            <a:endParaRPr lang="ru-RU" dirty="0">
              <a:solidFill>
                <a:srgbClr val="CC33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-«</a:t>
            </a:r>
            <a:r>
              <a:rPr lang="ru-RU" sz="2400" b="1" dirty="0">
                <a:solidFill>
                  <a:schemeClr val="bg1"/>
                </a:solidFill>
              </a:rPr>
              <a:t>В пещере горного короля</a:t>
            </a:r>
            <a:r>
              <a:rPr lang="ru-RU" sz="2400" b="1" dirty="0" smtClean="0">
                <a:solidFill>
                  <a:schemeClr val="bg1"/>
                </a:solidFill>
              </a:rPr>
              <a:t>»  </a:t>
            </a:r>
            <a:r>
              <a:rPr lang="ru-RU" sz="2400" b="1" dirty="0">
                <a:solidFill>
                  <a:schemeClr val="bg1"/>
                </a:solidFill>
              </a:rPr>
              <a:t>музыка </a:t>
            </a:r>
            <a:r>
              <a:rPr lang="ru-RU" sz="2400" b="1" dirty="0" smtClean="0">
                <a:solidFill>
                  <a:schemeClr val="bg1"/>
                </a:solidFill>
              </a:rPr>
              <a:t>Э. Грига к </a:t>
            </a:r>
            <a:r>
              <a:rPr lang="ru-RU" sz="2400" b="1" dirty="0">
                <a:solidFill>
                  <a:schemeClr val="bg1"/>
                </a:solidFill>
              </a:rPr>
              <a:t>драме Г. Ибсена «Пер </a:t>
            </a:r>
            <a:r>
              <a:rPr lang="ru-RU" sz="2400" b="1" dirty="0" err="1">
                <a:solidFill>
                  <a:schemeClr val="bg1"/>
                </a:solidFill>
              </a:rPr>
              <a:t>Гюнт</a:t>
            </a:r>
            <a:r>
              <a:rPr lang="ru-RU" sz="2400" b="1" dirty="0">
                <a:solidFill>
                  <a:schemeClr val="bg1"/>
                </a:solidFill>
              </a:rPr>
              <a:t>». 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915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84984"/>
            <a:ext cx="4038600" cy="293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Эдвард Григ - музыка к драме Г. Ибсена 'Пер Гюнт'  - В пещере горного корол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17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C:\Users\Ema525\Desktop\jnrhsnrb\привет все хорошо\originnal_a086056412c46fe061414f3901a150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-531440"/>
            <a:ext cx="9324528" cy="738944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796136" y="5085184"/>
            <a:ext cx="33478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33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ГНЕВ</a:t>
            </a:r>
            <a:endParaRPr lang="ru-RU" sz="5400" b="1" cap="none" spc="0" dirty="0">
              <a:ln w="11430"/>
              <a:solidFill>
                <a:srgbClr val="FF33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РАДОСТЬ В ЦВЕТЕ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2052" name="Picture 4" descr="C:\Users\Ema525\Desktop\jnrhsnrb\привет все хорошо\stock-photo-bright-yellow-blot-on-a-white-background-27528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475" y="1556792"/>
            <a:ext cx="2040325" cy="21294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 descr="C:\Users\Ema525\Desktop\jnrhsnrb\привет все хорошо\stock-photo-an-abstract-water-coloured-painted-blot-552404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556793"/>
            <a:ext cx="2160240" cy="2255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7" name="Picture 9" descr="C:\Users\Ema525\Desktop\jnrhsnrb\привет все хорошо\stock-vector-an-abstract-water-coloured-painted-blot-5525656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132856"/>
            <a:ext cx="2106434" cy="21990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8" name="Picture 10" descr="C:\Users\Ema525\Desktop\jnrhsnrb\привет все хорошо\61988263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4437112"/>
            <a:ext cx="1937792" cy="19377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9" name="Picture 11" descr="C:\Users\Ema525\Desktop\jnrhsnrb\привет все хорошо\stock-vector-big-green-blot-vector-illustration-267014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4221088"/>
            <a:ext cx="2163688" cy="2111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ГНЕВ В ЦВЕТЕ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1202" name="Picture 2" descr="C:\Users\Ema525\Desktop\jnrhsnrb\привет все хорошо\stock-photo-bright-yellow-blot-on-a-white-background-275284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988840"/>
            <a:ext cx="1872208" cy="17076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03" name="Picture 3" descr="C:\Users\Ema525\Desktop\jnrhsnrb\привет все хорошо\stock-vector-big-red-blot-vector-illustration-2559346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988840"/>
            <a:ext cx="1872208" cy="16983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04" name="Picture 4" descr="C:\Users\Ema525\Desktop\jnrhsnrb\привет все хорошо\1776721000e3ae9af2aa300abe83825132e2285f5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988840"/>
            <a:ext cx="1847360" cy="1723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05" name="Picture 5" descr="C:\Users\Ema525\Desktop\jnrhsnrb\привет все хорошо\tetradnyi_list_i_korichnevaya_klyaksa-1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3728" y="4437112"/>
            <a:ext cx="1800200" cy="1732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06" name="Picture 6" descr="C:\Users\Ema525\Desktop\jnrhsnrb\привет все хорошо\stock-photo-green-yellow-acrylic-paint-frame-blot-pure-white-background-5769724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4581128"/>
            <a:ext cx="1747574" cy="1656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ГНЕВ В ЖИВОПИСИ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52226" name="Picture 2" descr="Айвазовский Девятый ва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777686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4067944" y="5949280"/>
            <a:ext cx="44142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Айвазовский И.К. «Девятый вал»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Айвазовский И.К. «Чесменский бой»</a:t>
            </a:r>
            <a:endParaRPr lang="ru-RU" sz="2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0" name="Picture 2" descr="Айва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748883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                        ГНЕВ В ПОЭЗИИ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1628800"/>
            <a:ext cx="4038600" cy="5229200"/>
          </a:xfrm>
        </p:spPr>
        <p:txBody>
          <a:bodyPr>
            <a:normAutofit fontScale="55000" lnSpcReduction="20000"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sz="3600" b="1" dirty="0" smtClean="0">
                <a:solidFill>
                  <a:schemeClr val="bg1"/>
                </a:solidFill>
              </a:rPr>
              <a:t>И </a:t>
            </a:r>
            <a:r>
              <a:rPr lang="ru-RU" sz="3600" b="1" dirty="0">
                <a:solidFill>
                  <a:schemeClr val="bg1"/>
                </a:solidFill>
              </a:rPr>
              <a:t>бунтует, и клокочет,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Хлещет, свищет, и ревет,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И до звезд </a:t>
            </a:r>
            <a:r>
              <a:rPr lang="ru-RU" sz="3600" b="1" dirty="0" err="1">
                <a:solidFill>
                  <a:schemeClr val="bg1"/>
                </a:solidFill>
              </a:rPr>
              <a:t>допрянуть</a:t>
            </a:r>
            <a:r>
              <a:rPr lang="ru-RU" sz="3600" b="1" dirty="0">
                <a:solidFill>
                  <a:schemeClr val="bg1"/>
                </a:solidFill>
              </a:rPr>
              <a:t> хочет,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До незыблемых высот...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Ад ли, адская ли сила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Под клокочущим котлом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Огнь </a:t>
            </a:r>
            <a:r>
              <a:rPr lang="ru-RU" sz="3600" b="1" dirty="0" err="1">
                <a:solidFill>
                  <a:schemeClr val="bg1"/>
                </a:solidFill>
              </a:rPr>
              <a:t>геенский</a:t>
            </a:r>
            <a:r>
              <a:rPr lang="ru-RU" sz="3600" b="1" dirty="0">
                <a:solidFill>
                  <a:schemeClr val="bg1"/>
                </a:solidFill>
              </a:rPr>
              <a:t> разложила-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И пучину взворотила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И поставила вверх дном?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Волн неистовых прибоем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Беспрерывно вал морской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С ревом, свистом, визгом, воем</a:t>
            </a:r>
          </a:p>
          <a:p>
            <a:r>
              <a:rPr lang="ru-RU" sz="3600" b="1" dirty="0">
                <a:solidFill>
                  <a:schemeClr val="bg1"/>
                </a:solidFill>
              </a:rPr>
              <a:t>Бьет в утес береговой</a:t>
            </a:r>
            <a:r>
              <a:rPr lang="ru-RU" sz="3600" b="1" dirty="0" smtClean="0">
                <a:solidFill>
                  <a:schemeClr val="bg1"/>
                </a:solidFill>
              </a:rPr>
              <a:t>,- </a:t>
            </a:r>
          </a:p>
          <a:p>
            <a:r>
              <a:rPr lang="ru-RU" sz="3600" b="1" dirty="0" smtClean="0">
                <a:solidFill>
                  <a:schemeClr val="bg1"/>
                </a:solidFill>
              </a:rPr>
              <a:t> Но спокойный и надменный</a:t>
            </a:r>
          </a:p>
          <a:p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Дурью волн не обуян,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Неподвижный, неизменный,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Мирозданью современный,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Ты стоишь, наш великан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И, озлобленные боем,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Как на приступ роковой,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Снова волны лезут с воем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На гранит громадный твой.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Но, о камень неизменный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Бурный натиск преломив,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Вал </a:t>
            </a:r>
            <a:r>
              <a:rPr lang="ru-RU" sz="2000" b="1" dirty="0" err="1">
                <a:solidFill>
                  <a:schemeClr val="bg1"/>
                </a:solidFill>
              </a:rPr>
              <a:t>отбрызнул</a:t>
            </a:r>
            <a:r>
              <a:rPr lang="ru-RU" sz="2000" b="1" dirty="0">
                <a:solidFill>
                  <a:schemeClr val="bg1"/>
                </a:solidFill>
              </a:rPr>
              <a:t> сокрушенный,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И клубится мутной пеной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Обессиленный порыв</a:t>
            </a:r>
            <a:r>
              <a:rPr lang="ru-RU" sz="2000" b="1" dirty="0" smtClean="0">
                <a:solidFill>
                  <a:schemeClr val="bg1"/>
                </a:solidFill>
              </a:rPr>
              <a:t>...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Ф. Тютчев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260648"/>
            <a:ext cx="2952328" cy="145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ГНЕВ В МУЗЫКЕ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-828600" y="1556792"/>
            <a:ext cx="5334744" cy="4525963"/>
          </a:xfrm>
        </p:spPr>
        <p:txBody>
          <a:bodyPr>
            <a:normAutofit/>
          </a:bodyPr>
          <a:lstStyle/>
          <a:p>
            <a:pPr lvl="3"/>
            <a:r>
              <a:rPr lang="ru-RU" sz="2400" b="1" dirty="0">
                <a:solidFill>
                  <a:schemeClr val="bg1"/>
                </a:solidFill>
              </a:rPr>
              <a:t>Марш </a:t>
            </a:r>
            <a:r>
              <a:rPr lang="ru-RU" sz="2400" b="1" dirty="0" err="1">
                <a:solidFill>
                  <a:schemeClr val="bg1"/>
                </a:solidFill>
              </a:rPr>
              <a:t>Черномора</a:t>
            </a:r>
            <a:r>
              <a:rPr lang="ru-RU" sz="2400" b="1" dirty="0">
                <a:solidFill>
                  <a:schemeClr val="bg1"/>
                </a:solidFill>
              </a:rPr>
              <a:t> из оперы </a:t>
            </a:r>
            <a:r>
              <a:rPr lang="ru-RU" sz="2400" b="1" dirty="0" smtClean="0">
                <a:solidFill>
                  <a:schemeClr val="bg1"/>
                </a:solidFill>
              </a:rPr>
              <a:t>М.И. Глинки «Руслан </a:t>
            </a:r>
            <a:r>
              <a:rPr lang="ru-RU" sz="2400" b="1" dirty="0">
                <a:solidFill>
                  <a:schemeClr val="bg1"/>
                </a:solidFill>
              </a:rPr>
              <a:t>и Людмила</a:t>
            </a:r>
            <a:r>
              <a:rPr lang="ru-RU" sz="2400" b="1" dirty="0" smtClean="0">
                <a:solidFill>
                  <a:schemeClr val="bg1"/>
                </a:solidFill>
              </a:rPr>
              <a:t>»</a:t>
            </a:r>
          </a:p>
          <a:p>
            <a:pPr lvl="3"/>
            <a:r>
              <a:rPr lang="en-US" sz="2400" b="1" dirty="0" smtClean="0">
                <a:solidFill>
                  <a:schemeClr val="bg1"/>
                </a:solidFill>
              </a:rPr>
              <a:t>Clint </a:t>
            </a:r>
            <a:r>
              <a:rPr lang="en-US" sz="2400" b="1" dirty="0" err="1" smtClean="0">
                <a:solidFill>
                  <a:schemeClr val="bg1"/>
                </a:solidFill>
              </a:rPr>
              <a:t>Mansell</a:t>
            </a:r>
            <a:r>
              <a:rPr lang="en-US" sz="2400" b="1" dirty="0" smtClean="0">
                <a:solidFill>
                  <a:schemeClr val="bg1"/>
                </a:solidFill>
              </a:rPr>
              <a:t> (The London symphonic orchestra) - Requiem for a dream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lint Mansell (The London symphonic orchestra) - Requiem for a drea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65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Ema525\Desktop\jnrhsnrb\привет все хорошо\cohdra_100_48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55625" y="-411163"/>
            <a:ext cx="10256838" cy="76803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480980" y="764704"/>
            <a:ext cx="41820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 мы какие?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29492" y="2204864"/>
            <a:ext cx="708501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Узнали себя?</a:t>
            </a:r>
            <a:endParaRPr lang="ru-RU" sz="9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9" name="Picture 5" descr="C:\Users\Ema525\Desktop\jnrhsnrb\привет все хорошо\u00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686356"/>
            <a:ext cx="2579911" cy="1403544"/>
          </a:xfrm>
          <a:prstGeom prst="rect">
            <a:avLst/>
          </a:prstGeom>
          <a:noFill/>
        </p:spPr>
      </p:pic>
      <p:pic>
        <p:nvPicPr>
          <p:cNvPr id="1030" name="Picture 6" descr="C:\Users\Ema525\Desktop\jnrhsnrb\привет все хорошо\s002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2656"/>
            <a:ext cx="1304528" cy="1304528"/>
          </a:xfrm>
          <a:prstGeom prst="rect">
            <a:avLst/>
          </a:prstGeom>
          <a:noFill/>
        </p:spPr>
      </p:pic>
      <p:pic>
        <p:nvPicPr>
          <p:cNvPr id="1032" name="Picture 8" descr="C:\Users\Ema525\Desktop\jnrhsnrb\привет все хорошо\s0019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5013176"/>
            <a:ext cx="2676303" cy="1359393"/>
          </a:xfrm>
          <a:prstGeom prst="rect">
            <a:avLst/>
          </a:prstGeom>
          <a:noFill/>
        </p:spPr>
      </p:pic>
      <p:pic>
        <p:nvPicPr>
          <p:cNvPr id="1033" name="Picture 9" descr="C:\Users\Ema525\Desktop\jnrhsnrb\привет все хорошо\z20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293096"/>
            <a:ext cx="2643410" cy="1191396"/>
          </a:xfrm>
          <a:prstGeom prst="rect">
            <a:avLst/>
          </a:prstGeom>
          <a:noFill/>
        </p:spPr>
      </p:pic>
      <p:pic>
        <p:nvPicPr>
          <p:cNvPr id="1034" name="Picture 10" descr="C:\Users\Ema525\Desktop\jnrhsnrb\привет все хорошо\t3602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88538" y="4149080"/>
            <a:ext cx="1555462" cy="1744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268760"/>
            <a:ext cx="784887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РАДОСТЬ В ЖИВОПИСИ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3851920" y="5255042"/>
            <a:ext cx="46805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Кустодиев Б.М. «Масленица»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</a:t>
            </a:r>
            <a:endParaRPr lang="ru-RU" dirty="0"/>
          </a:p>
        </p:txBody>
      </p:sp>
      <p:pic>
        <p:nvPicPr>
          <p:cNvPr id="22530" name="Picture 2" descr="Аврин 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764704"/>
            <a:ext cx="7632848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569176" y="-125343"/>
            <a:ext cx="40056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Аврин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А.Л. «У Черного озера»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Левитан И.И. «Март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».</a:t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dirty="0" smtClean="0"/>
              <a:t>.И</a:t>
            </a:r>
            <a:r>
              <a:rPr lang="ru-RU" dirty="0"/>
              <a:t> </a:t>
            </a:r>
            <a:r>
              <a:rPr lang="ru-RU" dirty="0" smtClean="0"/>
              <a:t>Левита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>
            <a:normAutofit/>
          </a:bodyPr>
          <a:lstStyle/>
          <a:p>
            <a:r>
              <a:rPr lang="ru-RU" b="1" dirty="0"/>
              <a:t>Б. Пастернак</a:t>
            </a:r>
            <a:endParaRPr lang="ru-RU" dirty="0"/>
          </a:p>
          <a:p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24578" name="Picture 2" descr="Левитан 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08720"/>
            <a:ext cx="741682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Б. Пастернак</a:t>
            </a:r>
            <a:endParaRPr kumimoji="0" lang="ru-RU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ВЕСНА В ЛЕСУ</a:t>
            </a:r>
            <a:endParaRPr kumimoji="0" lang="ru-R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Отчаянные холодаЗадерживают таянье.Весна позднее, чем всегда,Но и зато нечаянней.С утра амурится петух,И нет прохода курице.Лицом поворотясь на юг,Сосна на солнце жмурится.Хотя и парит и печет,Еще недели целыеДороги сковывает ледКорою почернелою.В лесу еловый мусор, хлам,И снегом всё завалено.Водою с солнцем пополамЗатоплены проталины.И небо в тучах как в пухуНад грязной вешней жижицейЗастряло в сучьях наверхуИ от жары не движется.</a:t>
            </a: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                        РАДОСТЬ В ПОЭЗИИ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/>
          </a:p>
          <a:p>
            <a:r>
              <a:rPr lang="ru-RU" b="1" dirty="0">
                <a:solidFill>
                  <a:schemeClr val="bg1"/>
                </a:solidFill>
              </a:rPr>
              <a:t> </a:t>
            </a:r>
            <a:endParaRPr lang="ru-RU" b="1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b="1" dirty="0">
                <a:solidFill>
                  <a:schemeClr val="bg1"/>
                </a:solidFill>
              </a:rPr>
              <a:t>ВЕСНА В ЛЕСУ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sz="2900" b="1" dirty="0">
                <a:solidFill>
                  <a:schemeClr val="bg1"/>
                </a:solidFill>
              </a:rPr>
              <a:t>Отчаянные </a:t>
            </a:r>
            <a:r>
              <a:rPr lang="ru-RU" sz="2900" b="1" dirty="0" smtClean="0">
                <a:solidFill>
                  <a:schemeClr val="bg1"/>
                </a:solidFill>
              </a:rPr>
              <a:t>холода</a:t>
            </a:r>
          </a:p>
          <a:p>
            <a:r>
              <a:rPr lang="ru-RU" sz="2900" b="1" dirty="0" smtClean="0">
                <a:solidFill>
                  <a:schemeClr val="bg1"/>
                </a:solidFill>
              </a:rPr>
              <a:t>Задерживают </a:t>
            </a:r>
            <a:r>
              <a:rPr lang="ru-RU" sz="2900" b="1" dirty="0">
                <a:solidFill>
                  <a:schemeClr val="bg1"/>
                </a:solidFill>
              </a:rPr>
              <a:t>таянье</a:t>
            </a:r>
            <a:r>
              <a:rPr lang="ru-RU" sz="29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900" b="1" dirty="0" smtClean="0">
                <a:solidFill>
                  <a:schemeClr val="bg1"/>
                </a:solidFill>
              </a:rPr>
              <a:t>Весна </a:t>
            </a:r>
            <a:r>
              <a:rPr lang="ru-RU" sz="2900" b="1" dirty="0">
                <a:solidFill>
                  <a:schemeClr val="bg1"/>
                </a:solidFill>
              </a:rPr>
              <a:t>позднее, чем всегда</a:t>
            </a:r>
            <a:r>
              <a:rPr lang="ru-RU" sz="29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2900" b="1" dirty="0" smtClean="0">
                <a:solidFill>
                  <a:schemeClr val="bg1"/>
                </a:solidFill>
              </a:rPr>
              <a:t>Но </a:t>
            </a:r>
            <a:r>
              <a:rPr lang="ru-RU" sz="2900" b="1" dirty="0">
                <a:solidFill>
                  <a:schemeClr val="bg1"/>
                </a:solidFill>
              </a:rPr>
              <a:t>и зато нечаянней. </a:t>
            </a:r>
            <a:endParaRPr lang="ru-RU" sz="2900" b="1" dirty="0" smtClean="0">
              <a:solidFill>
                <a:schemeClr val="bg1"/>
              </a:solidFill>
            </a:endParaRPr>
          </a:p>
          <a:p>
            <a:r>
              <a:rPr lang="ru-RU" sz="2900" b="1" dirty="0">
                <a:solidFill>
                  <a:schemeClr val="bg1"/>
                </a:solidFill>
              </a:rPr>
              <a:t> Хотя и парит и печет</a:t>
            </a:r>
            <a:r>
              <a:rPr lang="ru-RU" sz="2900" b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2900" b="1" dirty="0" smtClean="0">
                <a:solidFill>
                  <a:schemeClr val="bg1"/>
                </a:solidFill>
              </a:rPr>
              <a:t>Еще </a:t>
            </a:r>
            <a:r>
              <a:rPr lang="ru-RU" sz="2900" b="1" dirty="0">
                <a:solidFill>
                  <a:schemeClr val="bg1"/>
                </a:solidFill>
              </a:rPr>
              <a:t>недели </a:t>
            </a:r>
            <a:r>
              <a:rPr lang="ru-RU" sz="2900" b="1" dirty="0" smtClean="0">
                <a:solidFill>
                  <a:schemeClr val="bg1"/>
                </a:solidFill>
              </a:rPr>
              <a:t>целые</a:t>
            </a:r>
          </a:p>
          <a:p>
            <a:r>
              <a:rPr lang="ru-RU" sz="2900" b="1" dirty="0" smtClean="0">
                <a:solidFill>
                  <a:schemeClr val="bg1"/>
                </a:solidFill>
              </a:rPr>
              <a:t>Дороги </a:t>
            </a:r>
            <a:r>
              <a:rPr lang="ru-RU" sz="2900" b="1" dirty="0">
                <a:solidFill>
                  <a:schemeClr val="bg1"/>
                </a:solidFill>
              </a:rPr>
              <a:t>сковывает </a:t>
            </a:r>
            <a:r>
              <a:rPr lang="ru-RU" sz="2900" b="1" dirty="0" smtClean="0">
                <a:solidFill>
                  <a:schemeClr val="bg1"/>
                </a:solidFill>
              </a:rPr>
              <a:t>лед</a:t>
            </a:r>
          </a:p>
          <a:p>
            <a:r>
              <a:rPr lang="ru-RU" sz="2900" b="1" dirty="0" smtClean="0">
                <a:solidFill>
                  <a:schemeClr val="bg1"/>
                </a:solidFill>
              </a:rPr>
              <a:t>Корою </a:t>
            </a:r>
            <a:r>
              <a:rPr lang="ru-RU" sz="2900" b="1" dirty="0">
                <a:solidFill>
                  <a:schemeClr val="bg1"/>
                </a:solidFill>
              </a:rPr>
              <a:t>почернелою. </a:t>
            </a:r>
            <a:r>
              <a:rPr lang="ru-RU" sz="2900" b="1" dirty="0" smtClean="0">
                <a:solidFill>
                  <a:schemeClr val="bg1"/>
                </a:solidFill>
              </a:rPr>
              <a:t>. </a:t>
            </a:r>
            <a:r>
              <a:rPr lang="ru-RU" sz="2900" b="1" dirty="0">
                <a:solidFill>
                  <a:schemeClr val="bg1"/>
                </a:solidFill>
              </a:rPr>
              <a:t> 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900" b="1" dirty="0" smtClean="0">
                <a:solidFill>
                  <a:schemeClr val="bg1"/>
                </a:solidFill>
              </a:rPr>
              <a:t>В лесу еловый мусор, хлам,</a:t>
            </a:r>
          </a:p>
          <a:p>
            <a:r>
              <a:rPr lang="ru-RU" sz="2900" b="1" dirty="0" smtClean="0">
                <a:solidFill>
                  <a:schemeClr val="bg1"/>
                </a:solidFill>
              </a:rPr>
              <a:t>И снегом всё завалено.</a:t>
            </a:r>
          </a:p>
          <a:p>
            <a:r>
              <a:rPr lang="ru-RU" sz="2900" b="1" dirty="0" smtClean="0">
                <a:solidFill>
                  <a:schemeClr val="bg1"/>
                </a:solidFill>
              </a:rPr>
              <a:t>Водою с солнцем пополам</a:t>
            </a:r>
          </a:p>
          <a:p>
            <a:r>
              <a:rPr lang="ru-RU" sz="2900" b="1" dirty="0" smtClean="0">
                <a:solidFill>
                  <a:schemeClr val="bg1"/>
                </a:solidFill>
              </a:rPr>
              <a:t>Затоплены проталины. </a:t>
            </a:r>
          </a:p>
          <a:p>
            <a:r>
              <a:rPr lang="ru-RU" sz="2900" b="1" dirty="0" smtClean="0">
                <a:solidFill>
                  <a:schemeClr val="bg1"/>
                </a:solidFill>
              </a:rPr>
              <a:t>И небо в тучах как в пуху</a:t>
            </a:r>
          </a:p>
          <a:p>
            <a:r>
              <a:rPr lang="ru-RU" sz="2900" b="1" dirty="0" smtClean="0">
                <a:solidFill>
                  <a:schemeClr val="bg1"/>
                </a:solidFill>
              </a:rPr>
              <a:t>Над грязной вешней жижицей</a:t>
            </a:r>
          </a:p>
          <a:p>
            <a:r>
              <a:rPr lang="ru-RU" sz="2900" b="1" dirty="0" smtClean="0">
                <a:solidFill>
                  <a:schemeClr val="bg1"/>
                </a:solidFill>
              </a:rPr>
              <a:t>Застряло в сучьях наверху</a:t>
            </a:r>
          </a:p>
          <a:p>
            <a:r>
              <a:rPr lang="ru-RU" sz="2900" b="1" dirty="0" smtClean="0">
                <a:solidFill>
                  <a:schemeClr val="bg1"/>
                </a:solidFill>
              </a:rPr>
              <a:t>И от жары не движется</a:t>
            </a:r>
            <a:r>
              <a:rPr lang="ru-RU" sz="2900" b="1" dirty="0"/>
              <a:t> Б. Пастернак</a:t>
            </a:r>
          </a:p>
          <a:p>
            <a:r>
              <a:rPr lang="ru-RU" sz="2900" b="1" dirty="0"/>
              <a:t> 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Б. Пастернак</a:t>
            </a:r>
          </a:p>
          <a:p>
            <a:endParaRPr lang="ru-RU" dirty="0"/>
          </a:p>
        </p:txBody>
      </p:sp>
      <p:pic>
        <p:nvPicPr>
          <p:cNvPr id="27650" name="Picture 2" descr="C:\Users\Ema525\Desktop\jnrhsnrb\белые медведи\2329002_fd60cc0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60648"/>
            <a:ext cx="2520280" cy="20905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РАДОСТЬ В МУЗЫКЕ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1"/>
            <a:r>
              <a:rPr lang="ru-RU" dirty="0">
                <a:solidFill>
                  <a:schemeClr val="bg1"/>
                </a:solidFill>
              </a:rPr>
              <a:t>«</a:t>
            </a:r>
            <a:r>
              <a:rPr lang="ru-RU" b="1" dirty="0">
                <a:solidFill>
                  <a:schemeClr val="bg1"/>
                </a:solidFill>
              </a:rPr>
              <a:t>Новая кукла» П.И. Чайковский  «Детский альбом».</a:t>
            </a:r>
          </a:p>
          <a:p>
            <a:pPr lvl="1"/>
            <a:r>
              <a:rPr lang="ru-RU" b="1" dirty="0">
                <a:solidFill>
                  <a:schemeClr val="bg1"/>
                </a:solidFill>
              </a:rPr>
              <a:t>Ода «К радости», финал Девятой симфонии Людвига </a:t>
            </a:r>
            <a:r>
              <a:rPr lang="ru-RU" b="1" dirty="0" err="1" smtClean="0">
                <a:solidFill>
                  <a:schemeClr val="bg1"/>
                </a:solidFill>
              </a:rPr>
              <a:t>ван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>
                <a:solidFill>
                  <a:schemeClr val="bg1"/>
                </a:solidFill>
              </a:rPr>
              <a:t>Бетховена.</a:t>
            </a:r>
          </a:p>
          <a:p>
            <a:pPr lvl="1"/>
            <a:r>
              <a:rPr lang="ru-RU" b="1" dirty="0">
                <a:solidFill>
                  <a:schemeClr val="bg1"/>
                </a:solidFill>
              </a:rPr>
              <a:t>Триумфальный марш из оперы «Аида» Дж. Верди. 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8674" name="Picture 2" descr="C:\Users\Ema525\Desktop\jnrhsnrb\день рождения\512155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1780236"/>
            <a:ext cx="4038600" cy="4165891"/>
          </a:xfrm>
          <a:prstGeom prst="rect">
            <a:avLst/>
          </a:prstGeom>
          <a:noFill/>
        </p:spPr>
      </p:pic>
      <p:pic>
        <p:nvPicPr>
          <p:cNvPr id="5" name="Джузеппе Верди  - Триумфальный марш из оперы Аида (шикарная опера)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7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Ema525\Desktop\jnrhsnrb\привет все хорошо\19222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81074" y="0"/>
            <a:ext cx="9425074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572000" y="5517232"/>
            <a:ext cx="424847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УДИВЛЕНИЕ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514</TotalTime>
  <Words>721</Words>
  <Application>Microsoft Office PowerPoint</Application>
  <PresentationFormat>Экран (4:3)</PresentationFormat>
  <Paragraphs>199</Paragraphs>
  <Slides>35</Slides>
  <Notes>35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РАДОСТЬ В ЦВЕТЕ</vt:lpstr>
      <vt:lpstr>РАДОСТЬ В ЖИВОПИСИ</vt:lpstr>
      <vt:lpstr>Р</vt:lpstr>
      <vt:lpstr> Левитан И.И. «Март». .И Левита</vt:lpstr>
      <vt:lpstr>                        РАДОСТЬ В ПОЭЗИИ</vt:lpstr>
      <vt:lpstr>РАДОСТЬ В МУЗЫКЕ</vt:lpstr>
      <vt:lpstr>Слайд 9</vt:lpstr>
      <vt:lpstr>УДИВЛЕНИЕ В ЦВЕТЕ</vt:lpstr>
      <vt:lpstr>УДИВЛЕНИЕ В ЖИВОПИСИ</vt:lpstr>
      <vt:lpstr>Ютака Кагайа </vt:lpstr>
      <vt:lpstr>Ютака Кагайа </vt:lpstr>
      <vt:lpstr>                    УДИВЛЕНИЕ В ПОЭЗИИ</vt:lpstr>
      <vt:lpstr>УДИВЛЕНИЕ В МУЗЫКЕ</vt:lpstr>
      <vt:lpstr>Слайд 16</vt:lpstr>
      <vt:lpstr>ГРУСТЬ В ЦВЕТЕ</vt:lpstr>
      <vt:lpstr>ГРУСТЬ В ЖИВОПИСИ</vt:lpstr>
      <vt:lpstr>Левитан И.И. «Октябрь»</vt:lpstr>
      <vt:lpstr>Серов В.А. «Заросший пруд»</vt:lpstr>
      <vt:lpstr>                         ГРУСТЬ В ПОЭЗИИ</vt:lpstr>
      <vt:lpstr>ГРУСТЬ В МУЗЫКЕ</vt:lpstr>
      <vt:lpstr>Слайд 23</vt:lpstr>
      <vt:lpstr>СТРАХ В ЦВЕТЕ</vt:lpstr>
      <vt:lpstr>СТРАХ В ЖИВОПИСИ</vt:lpstr>
      <vt:lpstr> Васильев Ф.А. «Перед грозой» </vt:lpstr>
      <vt:lpstr>СТРАХ В ПОЭЗИИ</vt:lpstr>
      <vt:lpstr>СТРАХ В МУЗЫКЕ</vt:lpstr>
      <vt:lpstr>Слайд 29</vt:lpstr>
      <vt:lpstr>ГНЕВ В ЦВЕТЕ</vt:lpstr>
      <vt:lpstr>ГНЕВ В ЖИВОПИСИ</vt:lpstr>
      <vt:lpstr>Айвазовский И.К. «Чесменский бой»</vt:lpstr>
      <vt:lpstr>                        ГНЕВ В ПОЭЗИИ</vt:lpstr>
      <vt:lpstr>ГНЕВ В МУЗЫКЕ</vt:lpstr>
      <vt:lpstr>Слайд 35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Ema525</dc:creator>
  <cp:lastModifiedBy>Ema525</cp:lastModifiedBy>
  <cp:revision>51</cp:revision>
  <dcterms:created xsi:type="dcterms:W3CDTF">2011-01-16T10:39:56Z</dcterms:created>
  <dcterms:modified xsi:type="dcterms:W3CDTF">2011-01-19T13:06:18Z</dcterms:modified>
</cp:coreProperties>
</file>