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9" r:id="rId3"/>
    <p:sldId id="265" r:id="rId4"/>
    <p:sldId id="267" r:id="rId5"/>
    <p:sldId id="256" r:id="rId6"/>
    <p:sldId id="264" r:id="rId7"/>
    <p:sldId id="263" r:id="rId8"/>
    <p:sldId id="262" r:id="rId9"/>
    <p:sldId id="261" r:id="rId10"/>
    <p:sldId id="25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9C13BF-6CD2-4BF3-B53F-915DA3DF6434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912EEA-8A3C-472F-9A6F-A4076D9E2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58BFB-C5EF-4C8D-9A14-5236524617D8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C3862-1846-4358-A1C1-9C1127D89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E770-3859-46A5-8E12-D06112F0CD73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6AE1D-1172-40FA-977C-45E6810DF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22110-4370-4880-A34D-5756F0074AD9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B6587-728B-4352-BD26-BC6847F98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5FACFD-D4E9-4F22-868F-532F554D4F4F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F4592D-4EAE-4CDF-B095-567AB93341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7BCA0-5792-4364-BF05-7F893F8FCDE1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505C6-34E9-4E3C-9138-EF1D59878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9213AF-3A3E-4315-87D9-9D713021D073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F07874-471D-4D68-B36E-F32F579EE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9D58-B6FC-426C-A4D4-2A924942EA99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3228C-E96C-4FAD-83FF-68AE53F0D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C10F31-650D-4F31-8790-473DEB6C4CCB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88EAD2-103F-4243-B292-4F5E67765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4663C5-DCC6-47F9-82B9-6B824FB81B6F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B76EC5-43FD-4509-94F9-31D08F59D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Прямоугольник 7"/>
          <p:cNvGrpSpPr>
            <a:grpSpLocks/>
          </p:cNvGrpSpPr>
          <p:nvPr/>
        </p:nvGrpSpPr>
        <p:grpSpPr bwMode="auto">
          <a:xfrm>
            <a:off x="646113" y="969963"/>
            <a:ext cx="4803775" cy="4802187"/>
            <a:chOff x="407" y="611"/>
            <a:chExt cx="3026" cy="3025"/>
          </a:xfrm>
        </p:grpSpPr>
        <p:pic>
          <p:nvPicPr>
            <p:cNvPr id="6" name="Прямоугольник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" y="611"/>
              <a:ext cx="3026" cy="3025"/>
            </a:xfrm>
            <a:prstGeom prst="rect">
              <a:avLst/>
            </a:prstGeom>
            <a:noFill/>
          </p:spPr>
        </p:pic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480" y="672"/>
              <a:ext cx="2880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274320"/>
            <a:lstStyle/>
            <a:p>
              <a:pPr indent="-282575">
                <a:lnSpc>
                  <a:spcPts val="3000"/>
                </a:lnSpc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None/>
              </a:pPr>
              <a:endParaRPr lang="en-US" sz="3200">
                <a:latin typeface="Gill Sans MT"/>
              </a:endParaRPr>
            </a:p>
          </p:txBody>
        </p:sp>
      </p:grpSp>
      <p:sp>
        <p:nvSpPr>
          <p:cNvPr id="8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01BD27-04D8-4720-BE81-D7D3ACCE3C24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C6D8A8-3C42-41FF-99E1-7B45F5B4E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D830F56-EE1C-46A5-BA17-406E6D78CC87}" type="datetimeFigureOut">
              <a:rPr lang="ru-RU"/>
              <a:pPr>
                <a:defRPr/>
              </a:pPr>
              <a:t>09.03.2011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B5E35518-7034-43D3-B489-C1D56F81D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75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fur.com/w/index.php?title=%D0%91%D0%BB%D0%BE%D1%85%D0%B8&amp;action=edit&amp;redlink=1" TargetMode="External"/><Relationship Id="rId2" Type="http://schemas.openxmlformats.org/officeDocument/2006/relationships/hyperlink" Target="http://ru.wikifur.com/w/index.php?title=%D0%9A%D0%BE%D0%BC%D0%B0%D1%80&amp;action=edit&amp;redlink=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fur.com/w/index.php?title=%D0%A2%D0%B0%D1%80%D0%B0%D0%BA%D0%B0%D0%BD%D1%8B&amp;action=edit&amp;redlink=1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ru.wikifur.com/w/index.php?title=%D0%9C%D1%83%D1%80%D0%B0%D0%B2%D1%8C%D0%B8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u.wikifur.com/w/index.php?title=%D0%9F%D1%87%D1%91%D0%BB%D1%8B&amp;action=edit&amp;redlink=1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ru.wikifur.com/w/index.php?title=%D0%91%D0%B0%D0%B1%D0%BE%D1%87%D0%BA%D0%B8&amp;action=edit&amp;redlink=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071563" y="360363"/>
            <a:ext cx="7767637" cy="27828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7200" dirty="0" smtClean="0">
                <a:solidFill>
                  <a:schemeClr val="tx2">
                    <a:satMod val="130000"/>
                  </a:schemeClr>
                </a:solidFill>
              </a:rPr>
              <a:t>Урок -7 класс</a:t>
            </a:r>
            <a:br>
              <a:rPr lang="ru-RU" sz="72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7200" dirty="0" smtClean="0">
                <a:solidFill>
                  <a:schemeClr val="tx2">
                    <a:satMod val="130000"/>
                  </a:schemeClr>
                </a:solidFill>
              </a:rPr>
              <a:t> «Класс насекомые.</a:t>
            </a:r>
            <a:br>
              <a:rPr lang="ru-RU" sz="72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7200" dirty="0" smtClean="0">
                <a:solidFill>
                  <a:schemeClr val="tx2">
                    <a:satMod val="130000"/>
                  </a:schemeClr>
                </a:solidFill>
              </a:rPr>
              <a:t>Внешнее строение»</a:t>
            </a:r>
            <a:endParaRPr lang="ru-RU" sz="72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3314" name="Picture 2" descr="D:\Документы\Мои рисунки\thumb3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3214688"/>
            <a:ext cx="4572000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8684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130000"/>
                  </a:schemeClr>
                </a:solidFill>
              </a:rPr>
              <a:t>Разновидность усиков.</a:t>
            </a:r>
            <a:r>
              <a:rPr lang="ru-RU" sz="32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200" dirty="0" smtClean="0">
                <a:solidFill>
                  <a:schemeClr val="tx2">
                    <a:satMod val="130000"/>
                  </a:schemeClr>
                </a:solidFill>
              </a:rPr>
              <a:t>Булавовидные, перистые, коленчатые, пластинчатые, нитевидные,  </a:t>
            </a:r>
            <a:r>
              <a:rPr lang="ru-RU" sz="3200" dirty="0" err="1" smtClean="0">
                <a:solidFill>
                  <a:schemeClr val="tx2">
                    <a:satMod val="130000"/>
                  </a:schemeClr>
                </a:solidFill>
              </a:rPr>
              <a:t>щетинковидные</a:t>
            </a:r>
            <a:r>
              <a:rPr lang="ru-RU" sz="3200" dirty="0" smtClean="0">
                <a:solidFill>
                  <a:schemeClr val="tx2">
                    <a:satMod val="130000"/>
                  </a:schemeClr>
                </a:solidFill>
              </a:rPr>
              <a:t>.  </a:t>
            </a:r>
            <a:r>
              <a:rPr lang="ru-RU" sz="3200" dirty="0" err="1" smtClean="0">
                <a:solidFill>
                  <a:schemeClr val="tx2">
                    <a:satMod val="130000"/>
                  </a:schemeClr>
                </a:solidFill>
              </a:rPr>
              <a:t>пиловидные</a:t>
            </a:r>
            <a:endParaRPr lang="ru-RU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14500" y="2571750"/>
            <a:ext cx="6643688" cy="39433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254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Крыло насекомого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4" name="Содержимое 3"/>
          <p:cNvPicPr>
            <a:picLocks noGrp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33450" y="1017588"/>
            <a:ext cx="5491163" cy="5919787"/>
          </a:xfrm>
        </p:spPr>
      </p:pic>
      <p:pic>
        <p:nvPicPr>
          <p:cNvPr id="6" name="Picture 2" descr="D:\Документы\Мои рисунки\thumb05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214938" y="4000500"/>
            <a:ext cx="3571875" cy="25511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2256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Глаза насекомого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              </a:t>
            </a: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муха-4000     фасеток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 жуки-9000,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         бабочки-17000,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          стрекозы-28000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31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050" name="Picture 2" descr="D:\Документы\Мои рисунки\thumb2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72063" y="2571750"/>
            <a:ext cx="3143250" cy="2093913"/>
          </a:xfrm>
        </p:spPr>
      </p:pic>
      <p:pic>
        <p:nvPicPr>
          <p:cNvPr id="7" name="Рисунок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4572000"/>
            <a:ext cx="192881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63" y="714375"/>
            <a:ext cx="2001837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88" y="4929188"/>
            <a:ext cx="1643062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14500" y="2714625"/>
            <a:ext cx="17145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Особенности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Цветное зрение, видят даже ультрафиолет.</a:t>
            </a:r>
          </a:p>
          <a:p>
            <a:r>
              <a:rPr lang="ru-RU" smtClean="0"/>
              <a:t>Близоруки ( 1-2 см)</a:t>
            </a:r>
          </a:p>
          <a:p>
            <a:r>
              <a:rPr lang="ru-RU" smtClean="0"/>
              <a:t>Видят движение, но не форму</a:t>
            </a:r>
          </a:p>
          <a:p>
            <a:r>
              <a:rPr lang="ru-RU" smtClean="0"/>
              <a:t>Не все видят красный цвет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  <a:t>Ротовой аппарат насекомого</a:t>
            </a:r>
            <a:endParaRPr lang="ru-RU" sz="60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026" name="Picture 2" descr="D:\Документы\Мои рисунки\thumb1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2643188"/>
            <a:ext cx="4572000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Колюще-сосущий ротовой аппарат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r>
              <a:rPr lang="ru-RU" smtClean="0"/>
              <a:t>Предназначен для прокалывания и всасывания пищевого субстрата (например, у </a:t>
            </a:r>
            <a:r>
              <a:rPr lang="ru-RU" smtClean="0">
                <a:hlinkClick r:id="rId2" tooltip="Комар (такой страницы не существует)"/>
              </a:rPr>
              <a:t>комаров</a:t>
            </a:r>
            <a:r>
              <a:rPr lang="ru-RU" smtClean="0"/>
              <a:t> и </a:t>
            </a:r>
            <a:r>
              <a:rPr lang="ru-RU" smtClean="0">
                <a:hlinkClick r:id="rId3" tooltip="Блохи (такой страницы не существует)"/>
              </a:rPr>
              <a:t>блох</a:t>
            </a:r>
            <a:r>
              <a:rPr lang="ru-RU" smtClean="0"/>
              <a:t>). </a:t>
            </a:r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1925638" y="1524000"/>
            <a:ext cx="2676525" cy="466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Грызущий ротовой аппарат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8" name="Содержимое 7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524000"/>
            <a:ext cx="3022600" cy="4664075"/>
          </a:xfrm>
          <a:noFill/>
        </p:spPr>
      </p:pic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r>
              <a:rPr lang="ru-RU" smtClean="0"/>
              <a:t>Предназначен для разрывания и поглощения более или менее твердой пищи. Примеры: </a:t>
            </a:r>
            <a:r>
              <a:rPr lang="ru-RU" smtClean="0">
                <a:hlinkClick r:id="rId3" tooltip="Тараканы (такой страницы не существует)"/>
              </a:rPr>
              <a:t>тараканы</a:t>
            </a:r>
            <a:r>
              <a:rPr lang="ru-RU" smtClean="0"/>
              <a:t>,  </a:t>
            </a:r>
            <a:r>
              <a:rPr lang="ru-RU" smtClean="0">
                <a:solidFill>
                  <a:srgbClr val="92D050"/>
                </a:solidFill>
              </a:rPr>
              <a:t>жуки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hlinkClick r:id="rId4" tooltip="Муравьи (такой страницы не существует)"/>
              </a:rPr>
              <a:t>муравьи</a:t>
            </a:r>
            <a:r>
              <a:rPr lang="ru-RU" smtClean="0"/>
              <a:t>.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2">
                    <a:satMod val="130000"/>
                  </a:schemeClr>
                </a:solidFill>
              </a:rPr>
              <a:t>Грызуще-лижущий</a:t>
            </a: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 ротовой аппарат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5" y="1524000"/>
            <a:ext cx="3933825" cy="4664075"/>
          </a:xfrm>
        </p:spPr>
        <p:txBody>
          <a:bodyPr/>
          <a:lstStyle/>
          <a:p>
            <a:r>
              <a:rPr lang="ru-RU" smtClean="0"/>
              <a:t> Характерен для жалящих перепончатокрылых, посещающих цветковые растения для потребления нектара (например, </a:t>
            </a:r>
            <a:r>
              <a:rPr lang="ru-RU" smtClean="0">
                <a:hlinkClick r:id="rId2" tooltip="Пчёлы (такой страницы не существует)"/>
              </a:rPr>
              <a:t>пчёл</a:t>
            </a:r>
            <a:r>
              <a:rPr lang="ru-RU" smtClean="0"/>
              <a:t>). </a:t>
            </a:r>
          </a:p>
          <a:p>
            <a:endParaRPr lang="ru-RU" smtClean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85938" y="1524000"/>
            <a:ext cx="2522537" cy="466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Сосущий ротовой аппарат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r>
              <a:rPr lang="ru-RU" smtClean="0"/>
              <a:t>Похож на колюще-сосущий, однако не предназначен для прокалывания (например, у </a:t>
            </a:r>
            <a:r>
              <a:rPr lang="ru-RU" smtClean="0">
                <a:hlinkClick r:id="rId2" tooltip="Бабочки (такой страницы не существует)"/>
              </a:rPr>
              <a:t>бабочки</a:t>
            </a:r>
            <a:r>
              <a:rPr lang="ru-RU" smtClean="0"/>
              <a:t>. </a:t>
            </a:r>
          </a:p>
          <a:p>
            <a:endParaRPr lang="ru-RU" smtClean="0"/>
          </a:p>
          <a:p>
            <a:endParaRPr lang="ru-RU" smtClean="0"/>
          </a:p>
        </p:txBody>
      </p:sp>
      <p:pic>
        <p:nvPicPr>
          <p:cNvPr id="7" name="Содержимое 6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93838" y="1538288"/>
            <a:ext cx="3540125" cy="4635500"/>
          </a:xfrm>
        </p:spPr>
      </p:pic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50" y="4214813"/>
            <a:ext cx="785813" cy="197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</TotalTime>
  <Words>108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10</vt:i4>
      </vt:variant>
    </vt:vector>
  </HeadingPairs>
  <TitlesOfParts>
    <vt:vector size="23" baseType="lpstr">
      <vt:lpstr>Corbel</vt:lpstr>
      <vt:lpstr>Arial</vt:lpstr>
      <vt:lpstr>Wingdings 2</vt:lpstr>
      <vt:lpstr>Verdana</vt:lpstr>
      <vt:lpstr>Calibri</vt:lpstr>
      <vt:lpstr>Gill Sans MT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Урок -7 класс  «Класс насекомые. Внешнее строение»</vt:lpstr>
      <vt:lpstr>Крыло насекомого</vt:lpstr>
      <vt:lpstr>Глаза насекомого                муха-4000     фасеток  жуки-9000,          бабочки-17000,           стрекозы-28000 </vt:lpstr>
      <vt:lpstr>Особенности</vt:lpstr>
      <vt:lpstr>Ротовой аппарат насекомого</vt:lpstr>
      <vt:lpstr>Колюще-сосущий ротовой аппарат.</vt:lpstr>
      <vt:lpstr>Грызущий ротовой аппарат.</vt:lpstr>
      <vt:lpstr>Грызуще-лижущий ротовой аппарат.</vt:lpstr>
      <vt:lpstr>Сосущий ротовой аппарат.</vt:lpstr>
      <vt:lpstr>Разновидность усиков. Булавовидные, перистые, коленчатые, пластинчатые, нитевидные,  щетинковидные.  пиловидные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Ротовой аппарат насекомого</dc:title>
  <dc:creator>SamLab.ws</dc:creator>
  <cp:lastModifiedBy>User</cp:lastModifiedBy>
  <cp:revision>23</cp:revision>
  <dcterms:created xsi:type="dcterms:W3CDTF">2010-12-05T00:51:25Z</dcterms:created>
  <dcterms:modified xsi:type="dcterms:W3CDTF">2011-03-09T19:33:43Z</dcterms:modified>
</cp:coreProperties>
</file>