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74" r:id="rId2"/>
    <p:sldId id="312" r:id="rId3"/>
    <p:sldId id="330" r:id="rId4"/>
    <p:sldId id="329" r:id="rId5"/>
    <p:sldId id="262" r:id="rId6"/>
    <p:sldId id="259" r:id="rId7"/>
    <p:sldId id="261" r:id="rId8"/>
    <p:sldId id="299" r:id="rId9"/>
    <p:sldId id="268" r:id="rId10"/>
    <p:sldId id="270" r:id="rId11"/>
    <p:sldId id="298" r:id="rId12"/>
    <p:sldId id="300" r:id="rId13"/>
    <p:sldId id="302" r:id="rId14"/>
    <p:sldId id="368" r:id="rId15"/>
    <p:sldId id="304" r:id="rId16"/>
    <p:sldId id="355" r:id="rId17"/>
    <p:sldId id="332" r:id="rId18"/>
    <p:sldId id="333" r:id="rId19"/>
    <p:sldId id="334" r:id="rId20"/>
    <p:sldId id="337" r:id="rId21"/>
    <p:sldId id="341" r:id="rId22"/>
    <p:sldId id="342" r:id="rId23"/>
    <p:sldId id="343" r:id="rId24"/>
    <p:sldId id="345" r:id="rId25"/>
    <p:sldId id="366" r:id="rId26"/>
    <p:sldId id="369" r:id="rId27"/>
    <p:sldId id="373" r:id="rId28"/>
    <p:sldId id="370" r:id="rId29"/>
    <p:sldId id="364" r:id="rId30"/>
    <p:sldId id="363" r:id="rId31"/>
    <p:sldId id="346" r:id="rId32"/>
    <p:sldId id="348" r:id="rId33"/>
    <p:sldId id="353" r:id="rId34"/>
    <p:sldId id="352" r:id="rId35"/>
    <p:sldId id="349" r:id="rId36"/>
    <p:sldId id="310" r:id="rId37"/>
    <p:sldId id="319" r:id="rId38"/>
    <p:sldId id="367" r:id="rId39"/>
    <p:sldId id="359" r:id="rId40"/>
    <p:sldId id="375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60" r:id="rId49"/>
    <p:sldId id="361" r:id="rId50"/>
    <p:sldId id="314" r:id="rId5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3300"/>
    <a:srgbClr val="1A8B9E"/>
    <a:srgbClr val="FFFFFF"/>
    <a:srgbClr val="339966"/>
    <a:srgbClr val="CEE8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37" autoAdjust="0"/>
    <p:restoredTop sz="97557" autoAdjust="0"/>
  </p:normalViewPr>
  <p:slideViewPr>
    <p:cSldViewPr>
      <p:cViewPr varScale="1">
        <p:scale>
          <a:sx n="79" d="100"/>
          <a:sy n="79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1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9993034-F511-4A56-B3F9-AFAFDBD87ADE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BE77EAF-9227-49B6-AE35-9F6AC8AE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756865-B818-4BDD-8D06-6C615404E047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98DDE08-6D7A-4F4D-8E40-EE3695090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9FD7A-F131-46E3-B5AC-BF6791120040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37EA-3D81-4460-892F-D0304862E343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F47B-6501-4728-B4CC-214A41B31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8068-9B6C-40B2-9F85-A2FA1FB8127D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3C78-1436-4EDF-8FB8-65F1D8B9D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D3EC-86BE-48FF-B3AA-5123D960B51C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A955-877A-4615-9F77-0D95FFD4B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88BA-1F1B-4E05-AC2D-C0ADE2DEA5FE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0936-CBD6-4376-A5BB-FE85526C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034E-4F81-405F-9F98-D27319140DFE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ECAB-3972-40C3-95A6-0C2E6BEA0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4B4E-070D-49B0-ABDE-F85EB94822B8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C5E0-85A0-4441-9B02-D6A8E21DA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0CE6-C48E-4D89-A2E2-EEA0A9F6C2D4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CB06-C43D-4082-AC19-689FC6951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0D24-FBC2-4A67-AF83-57134DE163A8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85B6-4DB7-44A4-986C-6287801D4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B241-0970-420D-8B69-3F27A2CAE2B0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C2EB-2846-4FD1-9AEB-3583DC19C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661A-4393-4245-B0D0-3E197EC8487B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038B-AF3C-41D7-8E94-5D5A85AD9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FF7D-0A91-4E62-9677-650663080F71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B011-7FFA-4D3D-B89E-3742A1365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F9F9C-58AF-4926-8545-22F9329D85C3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6E1AB-B23B-43D2-8738-09FC27402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42.xml"/><Relationship Id="rId7" Type="http://schemas.openxmlformats.org/officeDocument/2006/relationships/slide" Target="slide5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3.xml"/><Relationship Id="rId9" Type="http://schemas.openxmlformats.org/officeDocument/2006/relationships/slide" Target="slide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slide" Target="slide3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18224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32125" y="1346200"/>
            <a:ext cx="5102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Тема урока: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„График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как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 результат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исследования функции“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258888" y="5168900"/>
            <a:ext cx="281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МОБУ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п. Нугуш.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Епифанов А.С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tx1">
                <a:lumMod val="700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8000">
              <a:srgbClr val="292929"/>
            </a:gs>
            <a:gs pos="100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85812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chemeClr val="bg1"/>
                </a:solidFill>
              </a:rPr>
              <a:t>Возрастание и </a:t>
            </a:r>
            <a:r>
              <a:rPr lang="ru-RU" sz="4400" i="1" u="sng" smtClean="0">
                <a:solidFill>
                  <a:schemeClr val="bg1"/>
                </a:solidFill>
              </a:rPr>
              <a:t>убывание</a:t>
            </a:r>
            <a:r>
              <a:rPr lang="ru-RU" sz="4400" smtClean="0">
                <a:solidFill>
                  <a:schemeClr val="bg1"/>
                </a:solidFill>
              </a:rPr>
              <a:t> функции</a:t>
            </a:r>
          </a:p>
        </p:txBody>
      </p:sp>
      <p:sp>
        <p:nvSpPr>
          <p:cNvPr id="24579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5900738" cy="14303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80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13541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1" name="Picture 3" descr="C:\Documents and Settings\Администратор\Мои документы\nm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571625"/>
            <a:ext cx="5214938" cy="314325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157163" y="5715000"/>
            <a:ext cx="3000375" cy="1071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Y=f(x)</a:t>
            </a:r>
            <a:r>
              <a:rPr lang="ru-RU" sz="2400" b="1" dirty="0">
                <a:solidFill>
                  <a:schemeClr val="bg1"/>
                </a:solidFill>
              </a:rPr>
              <a:t> убывает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 интервале (а;</a:t>
            </a:r>
            <a:r>
              <a:rPr lang="en-US" sz="2400" b="1" dirty="0">
                <a:solidFill>
                  <a:schemeClr val="bg1"/>
                </a:solidFill>
              </a:rPr>
              <a:t>b)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125"/>
            <a:ext cx="3063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857625" y="5857875"/>
            <a:ext cx="1500188" cy="785813"/>
          </a:xfrm>
          <a:prstGeom prst="left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endParaRPr lang="ru-RU" dirty="0"/>
          </a:p>
        </p:txBody>
      </p:sp>
      <p:sp>
        <p:nvSpPr>
          <p:cNvPr id="2458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8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4413" y="5715000"/>
            <a:ext cx="2928937" cy="1071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=&gt;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)&gt;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9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1" name="Rectangle 9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-70644" y="3213894"/>
            <a:ext cx="4143375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71625" y="4714875"/>
            <a:ext cx="6500813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TextBox 48"/>
          <p:cNvSpPr txBox="1">
            <a:spLocks noChangeArrowheads="1"/>
          </p:cNvSpPr>
          <p:nvPr/>
        </p:nvSpPr>
        <p:spPr bwMode="auto">
          <a:xfrm>
            <a:off x="4286250" y="6000750"/>
            <a:ext cx="714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опр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4595" name="TextBox 53"/>
          <p:cNvSpPr txBox="1">
            <a:spLocks noChangeArrowheads="1"/>
          </p:cNvSpPr>
          <p:nvPr/>
        </p:nvSpPr>
        <p:spPr bwMode="auto">
          <a:xfrm>
            <a:off x="3786188" y="4786313"/>
            <a:ext cx="396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ru-RU" sz="1600" b="1" baseline="-25000"/>
              <a:t>1</a:t>
            </a:r>
            <a:endParaRPr lang="ru-RU" sz="1600" b="1"/>
          </a:p>
        </p:txBody>
      </p:sp>
      <p:sp>
        <p:nvSpPr>
          <p:cNvPr id="24596" name="TextBox 54"/>
          <p:cNvSpPr txBox="1">
            <a:spLocks noChangeArrowheads="1"/>
          </p:cNvSpPr>
          <p:nvPr/>
        </p:nvSpPr>
        <p:spPr bwMode="auto">
          <a:xfrm>
            <a:off x="5715000" y="4714875"/>
            <a:ext cx="42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x</a:t>
            </a:r>
            <a:r>
              <a:rPr lang="ru-RU" sz="2000" b="1" baseline="-25000"/>
              <a:t>2</a:t>
            </a:r>
            <a:endParaRPr lang="ru-RU" sz="2000" b="1"/>
          </a:p>
        </p:txBody>
      </p:sp>
      <p:sp>
        <p:nvSpPr>
          <p:cNvPr id="24597" name="TextBox 55"/>
          <p:cNvSpPr txBox="1">
            <a:spLocks noChangeArrowheads="1"/>
          </p:cNvSpPr>
          <p:nvPr/>
        </p:nvSpPr>
        <p:spPr bwMode="auto">
          <a:xfrm>
            <a:off x="1428750" y="3357563"/>
            <a:ext cx="747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</a:t>
            </a:r>
            <a:r>
              <a:rPr lang="ru-RU" sz="2000" b="1"/>
              <a:t>(</a:t>
            </a:r>
            <a:r>
              <a:rPr lang="en-US" sz="2000" b="1"/>
              <a:t>x</a:t>
            </a:r>
            <a:r>
              <a:rPr lang="ru-RU" sz="2000" b="1" baseline="-25000"/>
              <a:t>2</a:t>
            </a:r>
            <a:r>
              <a:rPr lang="ru-RU" sz="2000" b="1"/>
              <a:t>) </a:t>
            </a:r>
          </a:p>
        </p:txBody>
      </p:sp>
      <p:sp>
        <p:nvSpPr>
          <p:cNvPr id="24598" name="TextBox 56"/>
          <p:cNvSpPr txBox="1">
            <a:spLocks noChangeArrowheads="1"/>
          </p:cNvSpPr>
          <p:nvPr/>
        </p:nvSpPr>
        <p:spPr bwMode="auto">
          <a:xfrm>
            <a:off x="1357313" y="2857500"/>
            <a:ext cx="78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</a:t>
            </a:r>
            <a:r>
              <a:rPr lang="ru-RU" sz="2000" b="1" i="1"/>
              <a:t>(</a:t>
            </a:r>
            <a:r>
              <a:rPr lang="en-US" sz="2000" b="1" i="1"/>
              <a:t>x</a:t>
            </a:r>
            <a:r>
              <a:rPr lang="ru-RU" sz="2000" b="1" i="1" baseline="-25000"/>
              <a:t>1</a:t>
            </a:r>
            <a:r>
              <a:rPr lang="ru-RU" sz="2000" b="1" i="1"/>
              <a:t>) </a:t>
            </a:r>
            <a:endParaRPr lang="ru-RU" sz="2000" b="1"/>
          </a:p>
        </p:txBody>
      </p:sp>
      <p:sp>
        <p:nvSpPr>
          <p:cNvPr id="24599" name="TextBox 57"/>
          <p:cNvSpPr txBox="1">
            <a:spLocks noChangeArrowheads="1"/>
          </p:cNvSpPr>
          <p:nvPr/>
        </p:nvSpPr>
        <p:spPr bwMode="auto">
          <a:xfrm>
            <a:off x="2071688" y="478631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а</a:t>
            </a:r>
          </a:p>
        </p:txBody>
      </p:sp>
      <p:sp>
        <p:nvSpPr>
          <p:cNvPr id="24600" name="TextBox 58"/>
          <p:cNvSpPr txBox="1">
            <a:spLocks noChangeArrowheads="1"/>
          </p:cNvSpPr>
          <p:nvPr/>
        </p:nvSpPr>
        <p:spPr bwMode="auto">
          <a:xfrm>
            <a:off x="7215188" y="4714875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  <a:endParaRPr lang="ru-RU" b="1"/>
          </a:p>
        </p:txBody>
      </p:sp>
      <p:sp>
        <p:nvSpPr>
          <p:cNvPr id="24601" name="TextBox 59"/>
          <p:cNvSpPr txBox="1">
            <a:spLocks noChangeArrowheads="1"/>
          </p:cNvSpPr>
          <p:nvPr/>
        </p:nvSpPr>
        <p:spPr bwMode="auto">
          <a:xfrm>
            <a:off x="7715250" y="4214813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x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24602" name="TextBox 61"/>
          <p:cNvSpPr txBox="1">
            <a:spLocks noChangeArrowheads="1"/>
          </p:cNvSpPr>
          <p:nvPr/>
        </p:nvSpPr>
        <p:spPr bwMode="auto">
          <a:xfrm>
            <a:off x="1571625" y="478631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</a:t>
            </a:r>
            <a:endParaRPr lang="ru-RU" sz="2000" b="1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 flipH="1">
            <a:off x="7500938" y="3071813"/>
            <a:ext cx="508000" cy="655637"/>
            <a:chOff x="3797" y="754"/>
            <a:chExt cx="852" cy="1931"/>
          </a:xfrm>
        </p:grpSpPr>
        <p:sp>
          <p:nvSpPr>
            <p:cNvPr id="24614" name="Freeform 3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 rot="78698">
              <a:off x="4428" y="2311"/>
              <a:ext cx="216" cy="374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6" name="Freeform 3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Freeform 3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Полилиния 60"/>
          <p:cNvSpPr/>
          <p:nvPr/>
        </p:nvSpPr>
        <p:spPr>
          <a:xfrm>
            <a:off x="1928813" y="1643063"/>
            <a:ext cx="6057900" cy="2333625"/>
          </a:xfrm>
          <a:custGeom>
            <a:avLst/>
            <a:gdLst>
              <a:gd name="connsiteX0" fmla="*/ 0 w 6057900"/>
              <a:gd name="connsiteY0" fmla="*/ 0 h 2333625"/>
              <a:gd name="connsiteX1" fmla="*/ 1000125 w 6057900"/>
              <a:gd name="connsiteY1" fmla="*/ 1123950 h 2333625"/>
              <a:gd name="connsiteX2" fmla="*/ 2219325 w 6057900"/>
              <a:gd name="connsiteY2" fmla="*/ 1724025 h 2333625"/>
              <a:gd name="connsiteX3" fmla="*/ 4667250 w 6057900"/>
              <a:gd name="connsiteY3" fmla="*/ 2152650 h 2333625"/>
              <a:gd name="connsiteX4" fmla="*/ 6057900 w 6057900"/>
              <a:gd name="connsiteY4" fmla="*/ 2333625 h 2333625"/>
              <a:gd name="connsiteX5" fmla="*/ 6057900 w 6057900"/>
              <a:gd name="connsiteY5" fmla="*/ 2333625 h 2333625"/>
              <a:gd name="connsiteX6" fmla="*/ 6057900 w 6057900"/>
              <a:gd name="connsiteY6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900" h="2333625">
                <a:moveTo>
                  <a:pt x="0" y="0"/>
                </a:moveTo>
                <a:cubicBezTo>
                  <a:pt x="315118" y="418306"/>
                  <a:pt x="630237" y="836612"/>
                  <a:pt x="1000125" y="1123950"/>
                </a:cubicBezTo>
                <a:cubicBezTo>
                  <a:pt x="1370013" y="1411288"/>
                  <a:pt x="1608138" y="1552575"/>
                  <a:pt x="2219325" y="1724025"/>
                </a:cubicBezTo>
                <a:cubicBezTo>
                  <a:pt x="2830512" y="1895475"/>
                  <a:pt x="4027488" y="2051050"/>
                  <a:pt x="4667250" y="2152650"/>
                </a:cubicBezTo>
                <a:cubicBezTo>
                  <a:pt x="5307012" y="2254250"/>
                  <a:pt x="6057900" y="2333625"/>
                  <a:pt x="6057900" y="2333625"/>
                </a:cubicBezTo>
                <a:lnTo>
                  <a:pt x="6057900" y="2333625"/>
                </a:lnTo>
                <a:lnTo>
                  <a:pt x="6057900" y="2333625"/>
                </a:ln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3501231" y="4071144"/>
            <a:ext cx="1285875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5751513" y="4178300"/>
            <a:ext cx="785812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7180263" y="4321175"/>
            <a:ext cx="642938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3" idx="1"/>
            <a:endCxn id="3" idx="1"/>
          </p:cNvCxnSpPr>
          <p:nvPr/>
        </p:nvCxnSpPr>
        <p:spPr>
          <a:xfrm rot="10800000">
            <a:off x="2000250" y="31432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2000250" y="3714750"/>
            <a:ext cx="4143375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0800000">
            <a:off x="2000250" y="3357563"/>
            <a:ext cx="2143125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143125" y="2000250"/>
            <a:ext cx="28575" cy="266223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6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</a:blip>
          <a:srcRect/>
          <a:stretch>
            <a:fillRect/>
          </a:stretch>
        </p:blipFill>
        <p:spPr bwMode="auto">
          <a:xfrm>
            <a:off x="7643813" y="6286500"/>
            <a:ext cx="1651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28 -0.22659 C -0.53837 -0.21665 -0.53785 -0.20601 -0.53403 -0.19491 C -0.53299 -0.19237 -0.53108 -0.19029 -0.53004 -0.18751 C -0.529 -0.18543 -0.52969 -0.18196 -0.52796 -0.18035 C -0.5158 -0.16578 -0.51841 -0.17618 -0.51164 -0.16555 C -0.50869 -0.16092 -0.50348 -0.15098 -0.50348 -0.15075 C -0.5007 -0.14081 -0.49619 -0.1304 -0.49132 -0.12162 C -0.48612 -0.1022 -0.49393 -0.12462 -0.48316 -0.11191 C -0.47205 -0.09873 -0.4915 -0.10867 -0.475 -0.1022 C -0.47448 -0.09965 -0.47448 -0.09688 -0.47309 -0.09457 C -0.46737 -0.08601 -0.45122 -0.08277 -0.44237 -0.08023 C -0.43698 -0.07838 -0.42605 -0.07538 -0.42605 -0.07514 C -0.42553 -0.06705 -0.425 -0.05873 -0.42396 -0.05087 C -0.42136 -0.02959 -0.39844 -0.03052 -0.38542 -0.0289 C -0.38195 -0.02474 -0.37674 -0.02196 -0.37535 -0.01642 C -0.37205 -0.00439 -0.37136 0.00671 -0.35903 0.00786 C -0.34549 0.00948 -0.33178 0.00971 -0.31823 0.01041 C -0.31355 0.01387 -0.30816 0.01619 -0.304 0.02035 C -0.29809 0.02567 -0.28716 0.03746 -0.2816 0.04462 C -0.26684 0.03815 -0.24966 0.04509 -0.23473 0.04948 C -0.22796 0.0548 -0.22622 0.06058 -0.21841 0.06405 C -0.20539 0.07977 -0.17379 0.0733 -0.16146 0.07399 C -0.15139 0.0763 -0.14063 0.07514 -0.13073 0.07884 C -0.11546 0.08439 -0.13316 0.0874 -0.11875 0.08856 C -0.09428 0.08994 -0.0698 0.09017 -0.04532 0.0911 C -0.01789 0.09364 0.01145 0.0985 0.03836 0.098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125 -0.29433 C -0.57587 -0.27237 -0.58369 -0.30012 -0.57587 -0.28254 C -0.57431 -0.27907 -0.57396 -0.27468 -0.5724 -0.27098 C -0.57032 -0.26613 -0.56771 -0.2615 -0.56546 -0.25688 C -0.56372 -0.25341 -0.56355 -0.24902 -0.56198 -0.24532 C -0.55712 -0.23353 -0.55105 -0.21988 -0.54254 -0.21249 C -0.53664 -0.20185 -0.53403 -0.19168 -0.52674 -0.1822 C -0.52309 -0.16763 -0.5224 -0.16509 -0.51285 -0.15653 C -0.51129 -0.14335 -0.51059 -0.13988 -0.504 -0.13064 C -0.50035 -0.11607 -0.49115 -0.09988 -0.48299 -0.08855 C -0.47969 -0.07514 -0.48403 -0.0874 -0.47414 -0.07699 C -0.45504 -0.05711 -0.47466 -0.07121 -0.45834 -0.06058 C -0.45296 -0.05341 -0.44879 -0.05202 -0.44254 -0.0467 C -0.43716 -0.03561 -0.43108 -0.03445 -0.42153 -0.03029 C -0.41389 -0.02705 -0.40816 -0.01503 -0.40053 -0.01156 C -0.38542 -0.00509 -0.37257 -0.00231 -0.3566 0.00023 C -0.34306 -0.0037 -0.29931 0.00393 -0.28646 0.00486 C -0.27622 0.00832 -0.26841 0.01526 -0.25834 0.01873 C -0.23855 0.0252 -0.22136 0.02659 -0.20053 0.02821 C -0.1849 0.03121 -0.17066 0.03561 -0.15487 0.03746 C -0.15122 0.04254 -0.14566 0.05064 -0.1408 0.05387 C -0.13195 0.05965 -0.11181 0.06821 -0.10226 0.07029 C -0.08941 0.07584 -0.07761 0.09041 -0.06372 0.09133 C -0.02865 0.09387 0.00642 0.09595 0.04166 0.09595 " pathEditMode="relative" rAng="0" ptsTypes="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ctr"/>
            <a:r>
              <a:rPr lang="ru-RU" sz="4000" u="sng" smtClean="0">
                <a:solidFill>
                  <a:schemeClr val="bg1"/>
                </a:solidFill>
              </a:rPr>
              <a:t>Промежутки возрастания и убывания функции</a:t>
            </a:r>
          </a:p>
        </p:txBody>
      </p:sp>
      <p:pic>
        <p:nvPicPr>
          <p:cNvPr id="1028" name="Picture 4" descr="C:\Documents and Settings\Администратор\Мои документы\таблицы\чтение1_измен.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2000250"/>
            <a:ext cx="5715000" cy="2928938"/>
          </a:xfrm>
        </p:spPr>
      </p:pic>
      <p:sp>
        <p:nvSpPr>
          <p:cNvPr id="3" name="Прямоугольник 2"/>
          <p:cNvSpPr/>
          <p:nvPr/>
        </p:nvSpPr>
        <p:spPr>
          <a:xfrm>
            <a:off x="5376863" y="2624138"/>
            <a:ext cx="1931987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113" y="3671888"/>
            <a:ext cx="19573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0"/>
              </a:schemeClr>
            </a:gs>
            <a:gs pos="13000">
              <a:srgbClr val="5F5F5F"/>
            </a:gs>
            <a:gs pos="10000">
              <a:srgbClr val="5F5F5F"/>
            </a:gs>
            <a:gs pos="63000">
              <a:srgbClr val="FFFFFF"/>
            </a:gs>
            <a:gs pos="69000">
              <a:schemeClr val="tx1"/>
            </a:gs>
            <a:gs pos="100000">
              <a:srgbClr val="292929"/>
            </a:gs>
            <a:gs pos="100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238125" y="549275"/>
            <a:ext cx="8572500" cy="935038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chemeClr val="bg1"/>
                </a:solidFill>
              </a:rPr>
              <a:t>Максимум и минимум функции</a:t>
            </a:r>
            <a:r>
              <a:rPr lang="ru-RU" sz="3600" smtClean="0">
                <a:solidFill>
                  <a:srgbClr val="FFFF00"/>
                </a:solidFill>
              </a:rPr>
              <a:t/>
            </a:r>
            <a:br>
              <a:rPr lang="ru-RU" sz="3600" smtClean="0">
                <a:solidFill>
                  <a:srgbClr val="FFFF00"/>
                </a:solidFill>
              </a:rPr>
            </a:b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Администратор\Мои документы\таблицы\m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417638"/>
            <a:ext cx="5857875" cy="4241800"/>
          </a:xfrm>
        </p:spPr>
      </p:pic>
      <p:sp>
        <p:nvSpPr>
          <p:cNvPr id="2" name="TextBox 1"/>
          <p:cNvSpPr txBox="1"/>
          <p:nvPr/>
        </p:nvSpPr>
        <p:spPr>
          <a:xfrm>
            <a:off x="468313" y="5986463"/>
            <a:ext cx="83613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Наибольшее и наименьшее значения функции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363" y="1557338"/>
            <a:ext cx="2519362" cy="6477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8200" y="2435225"/>
            <a:ext cx="2520950" cy="60483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221163"/>
            <a:ext cx="2541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221163"/>
            <a:ext cx="2541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tx1"/>
            </a:gs>
            <a:gs pos="62000">
              <a:schemeClr val="tx1">
                <a:lumMod val="0"/>
              </a:schemeClr>
            </a:gs>
            <a:gs pos="63000">
              <a:srgbClr val="FFFFFF"/>
            </a:gs>
            <a:gs pos="67000">
              <a:srgbClr val="B2B2B2"/>
            </a:gs>
            <a:gs pos="100000">
              <a:srgbClr val="292929"/>
            </a:gs>
            <a:gs pos="98000">
              <a:srgbClr val="777777"/>
            </a:gs>
            <a:gs pos="69000">
              <a:srgbClr val="EAEAEA">
                <a:lumMod val="4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9595" y="1915189"/>
            <a:ext cx="8305800" cy="31432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i="1" u="sng" dirty="0" smtClean="0">
                <a:solidFill>
                  <a:srgbClr val="FFFF00"/>
                </a:solidFill>
              </a:rPr>
              <a:t>Применение производной</a:t>
            </a:r>
            <a:br>
              <a:rPr lang="ru-RU" sz="4400" b="1" i="1" u="sng" dirty="0" smtClean="0">
                <a:solidFill>
                  <a:srgbClr val="FFFF00"/>
                </a:solidFill>
              </a:rPr>
            </a:br>
            <a:r>
              <a:rPr lang="ru-RU" sz="4400" b="1" i="1" u="sng" dirty="0" smtClean="0">
                <a:solidFill>
                  <a:srgbClr val="FFFF00"/>
                </a:solidFill>
              </a:rPr>
              <a:t> для исследования функции и дальнейшего построения графика функции</a:t>
            </a:r>
            <a:endParaRPr lang="ru-RU" sz="4400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95000"/>
                <a:lumOff val="5000"/>
              </a:schemeClr>
            </a:gs>
            <a:gs pos="65000">
              <a:schemeClr val="tx1">
                <a:lumMod val="0"/>
              </a:schemeClr>
            </a:gs>
            <a:gs pos="68000">
              <a:srgbClr val="FFFFFF"/>
            </a:gs>
            <a:gs pos="67000">
              <a:srgbClr val="B2B2B2"/>
            </a:gs>
            <a:gs pos="69000">
              <a:srgbClr val="292929"/>
            </a:gs>
            <a:gs pos="83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52513"/>
            <a:ext cx="6769100" cy="4679950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6000"/>
              </a:schemeClr>
            </a:gs>
            <a:gs pos="13000">
              <a:srgbClr val="5F5F5F"/>
            </a:gs>
            <a:gs pos="18000">
              <a:srgbClr val="5F5F5F"/>
            </a:gs>
            <a:gs pos="63000">
              <a:srgbClr val="FFFFFF"/>
            </a:gs>
            <a:gs pos="67000">
              <a:srgbClr val="B2B2B2"/>
            </a:gs>
            <a:gs pos="95000">
              <a:srgbClr val="292929">
                <a:lumMod val="10000"/>
              </a:srgbClr>
            </a:gs>
            <a:gs pos="100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908720"/>
            <a:ext cx="6552728" cy="4978479"/>
          </a:xfrm>
          <a:prstGeom prst="rect">
            <a:avLst/>
          </a:prstGeom>
          <a:blipFill rotWithShape="1">
            <a:blip r:embed="rId2"/>
            <a:stretch>
              <a:fillRect t="-183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88" y="928688"/>
          <a:ext cx="7429500" cy="499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1485910"/>
                <a:gridCol w="1485910"/>
                <a:gridCol w="1485910"/>
                <a:gridCol w="1485910"/>
              </a:tblGrid>
              <a:tr h="13573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/>
                    </a:p>
                    <a:p>
                      <a:endParaRPr lang="ru-RU" sz="4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213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sin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4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x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⁻</a:t>
                      </a:r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⁴</a:t>
                      </a:r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213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-3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-sin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  ax</a:t>
                      </a:r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21347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</a:rPr>
                        <a:t>cos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 x</a:t>
                      </a: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⁻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⁵</a:t>
                      </a:r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57750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3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0" y="5357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19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4214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14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38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9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86688" y="5357813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86688" y="4214813"/>
            <a:ext cx="50006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15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6688" y="2928938"/>
            <a:ext cx="571500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</a:t>
            </a:r>
            <a:r>
              <a:rPr lang="ru-RU" sz="2800" b="1" dirty="0"/>
              <a:t>0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8668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5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3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63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75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5" y="5357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18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0" y="4214813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13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0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7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125" y="4214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12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7563" y="5357813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17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38" y="5357813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16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57375" y="4214813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11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7375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6</a:t>
            </a:r>
            <a:endParaRPr lang="ru-RU" sz="2800" b="1" dirty="0"/>
          </a:p>
        </p:txBody>
      </p:sp>
      <p:sp>
        <p:nvSpPr>
          <p:cNvPr id="30774" name="TextBox 26"/>
          <p:cNvSpPr txBox="1">
            <a:spLocks noChangeArrowheads="1"/>
          </p:cNvSpPr>
          <p:nvPr/>
        </p:nvSpPr>
        <p:spPr bwMode="auto">
          <a:xfrm>
            <a:off x="1143000" y="1000125"/>
            <a:ext cx="625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x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⁵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75" name="TextBox 27"/>
          <p:cNvSpPr txBox="1">
            <a:spLocks noChangeArrowheads="1"/>
          </p:cNvSpPr>
          <p:nvPr/>
        </p:nvSpPr>
        <p:spPr bwMode="auto">
          <a:xfrm>
            <a:off x="2643188" y="100012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x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76" name="TextBox 28"/>
          <p:cNvSpPr txBox="1">
            <a:spLocks noChangeArrowheads="1"/>
          </p:cNvSpPr>
          <p:nvPr/>
        </p:nvSpPr>
        <p:spPr bwMode="auto">
          <a:xfrm>
            <a:off x="4071938" y="1071563"/>
            <a:ext cx="72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2x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77" name="TextBox 29"/>
          <p:cNvSpPr txBox="1">
            <a:spLocks noChangeArrowheads="1"/>
          </p:cNvSpPr>
          <p:nvPr/>
        </p:nvSpPr>
        <p:spPr bwMode="auto">
          <a:xfrm>
            <a:off x="5572125" y="10715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78" name="TextBox 30"/>
          <p:cNvSpPr txBox="1">
            <a:spLocks noChangeArrowheads="1"/>
          </p:cNvSpPr>
          <p:nvPr/>
        </p:nvSpPr>
        <p:spPr bwMode="auto">
          <a:xfrm>
            <a:off x="7000875" y="10715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1563" y="2428875"/>
            <a:ext cx="8556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Constantia"/>
              </a:rPr>
              <a:t> ⁻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8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8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571750" y="2357438"/>
            <a:ext cx="6445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2" name="Rectangle 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4" name="Rectangle 10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8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00500" y="4786313"/>
            <a:ext cx="628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7" name="Rectangle 13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8" name="TextBox 48"/>
          <p:cNvSpPr txBox="1">
            <a:spLocks noChangeArrowheads="1"/>
          </p:cNvSpPr>
          <p:nvPr/>
        </p:nvSpPr>
        <p:spPr bwMode="auto">
          <a:xfrm>
            <a:off x="5643563" y="2214563"/>
            <a:ext cx="935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5x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⁴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8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0" name="Rectangle 1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92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70000"/>
          </a:blip>
          <a:srcRect/>
          <a:stretch>
            <a:fillRect/>
          </a:stretch>
        </p:blipFill>
        <p:spPr bwMode="auto">
          <a:xfrm>
            <a:off x="1143000" y="3571875"/>
            <a:ext cx="5476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3" name="Rectangle 19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4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95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286375" y="3500438"/>
            <a:ext cx="895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6" name="Rectangle 22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8" name="Rectangle 25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7880350" y="5949950"/>
            <a:ext cx="11160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  <a:hlinkClick r:id="rId6" action="ppaction://hlinksldjump"/>
              </a:rPr>
              <a:t>ответы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7250" y="0"/>
            <a:ext cx="7077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chemeClr val="bg1"/>
                </a:solidFill>
                <a:latin typeface="+mj-lt"/>
              </a:rPr>
              <a:t>Рабочий слайд.        «Составь пару»</a:t>
            </a:r>
            <a:endParaRPr lang="ru-RU" sz="3600" u="sng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Достаточные признаки</a:t>
            </a:r>
            <a:r>
              <a:rPr lang="ru-RU" sz="3600" b="1">
                <a:solidFill>
                  <a:schemeClr val="bg1"/>
                </a:solidFill>
              </a:rPr>
              <a:t> </a:t>
            </a:r>
            <a:r>
              <a:rPr lang="ru-RU" sz="3600" u="sng">
                <a:solidFill>
                  <a:schemeClr val="bg1"/>
                </a:solidFill>
              </a:rPr>
              <a:t>возрастания</a:t>
            </a:r>
            <a:r>
              <a:rPr lang="ru-RU" sz="3600">
                <a:solidFill>
                  <a:schemeClr val="bg1"/>
                </a:solidFill>
              </a:rPr>
              <a:t> и убывания функции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59113" y="2601913"/>
            <a:ext cx="1587" cy="30591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24075" y="5445125"/>
            <a:ext cx="459105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2278063" y="2376488"/>
            <a:ext cx="2881312" cy="2903537"/>
          </a:xfrm>
          <a:custGeom>
            <a:avLst/>
            <a:gdLst>
              <a:gd name="connsiteX0" fmla="*/ 0 w 1153160"/>
              <a:gd name="connsiteY0" fmla="*/ 1280160 h 1280160"/>
              <a:gd name="connsiteX1" fmla="*/ 441960 w 1153160"/>
              <a:gd name="connsiteY1" fmla="*/ 1127760 h 1280160"/>
              <a:gd name="connsiteX2" fmla="*/ 899160 w 1153160"/>
              <a:gd name="connsiteY2" fmla="*/ 685800 h 1280160"/>
              <a:gd name="connsiteX3" fmla="*/ 1112520 w 1153160"/>
              <a:gd name="connsiteY3" fmla="*/ 152400 h 1280160"/>
              <a:gd name="connsiteX4" fmla="*/ 1143000 w 1153160"/>
              <a:gd name="connsiteY4" fmla="*/ 0 h 1280160"/>
              <a:gd name="connsiteX5" fmla="*/ 1143000 w 1153160"/>
              <a:gd name="connsiteY5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60" h="1280160">
                <a:moveTo>
                  <a:pt x="0" y="1280160"/>
                </a:moveTo>
                <a:cubicBezTo>
                  <a:pt x="146050" y="1253490"/>
                  <a:pt x="292100" y="1226820"/>
                  <a:pt x="441960" y="1127760"/>
                </a:cubicBezTo>
                <a:cubicBezTo>
                  <a:pt x="591820" y="1028700"/>
                  <a:pt x="787400" y="848360"/>
                  <a:pt x="899160" y="685800"/>
                </a:cubicBezTo>
                <a:cubicBezTo>
                  <a:pt x="1010920" y="523240"/>
                  <a:pt x="1071880" y="266700"/>
                  <a:pt x="1112520" y="152400"/>
                </a:cubicBezTo>
                <a:cubicBezTo>
                  <a:pt x="1153160" y="38100"/>
                  <a:pt x="1143000" y="0"/>
                  <a:pt x="1143000" y="0"/>
                </a:cubicBezTo>
                <a:lnTo>
                  <a:pt x="11430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98825" y="2492375"/>
            <a:ext cx="2352675" cy="3149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Прямоугольник 16"/>
          <p:cNvSpPr>
            <a:spLocks noChangeArrowheads="1"/>
          </p:cNvSpPr>
          <p:nvPr/>
        </p:nvSpPr>
        <p:spPr bwMode="auto">
          <a:xfrm>
            <a:off x="4108450" y="4740275"/>
            <a:ext cx="436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α</a:t>
            </a:r>
          </a:p>
        </p:txBody>
      </p:sp>
      <p:sp>
        <p:nvSpPr>
          <p:cNvPr id="23" name="Дуга 22"/>
          <p:cNvSpPr/>
          <p:nvPr/>
        </p:nvSpPr>
        <p:spPr>
          <a:xfrm rot="17678655" flipV="1">
            <a:off x="3446463" y="4670425"/>
            <a:ext cx="544512" cy="1087438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одержимое 9"/>
          <p:cNvSpPr txBox="1">
            <a:spLocks/>
          </p:cNvSpPr>
          <p:nvPr/>
        </p:nvSpPr>
        <p:spPr>
          <a:xfrm>
            <a:off x="677863" y="5876925"/>
            <a:ext cx="7931150" cy="6477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dirty="0">
                <a:solidFill>
                  <a:srgbClr val="FFFF00"/>
                </a:solidFill>
              </a:rPr>
              <a:t>то  </a:t>
            </a:r>
            <a:r>
              <a:rPr lang="ru-RU" sz="2800" b="1" dirty="0" err="1">
                <a:solidFill>
                  <a:srgbClr val="FFFF00"/>
                </a:solidFill>
              </a:rPr>
              <a:t>функция</a:t>
            </a:r>
            <a:r>
              <a:rPr lang="ru-RU" sz="2800" b="1" dirty="0">
                <a:solidFill>
                  <a:srgbClr val="FFFF00"/>
                </a:solidFill>
              </a:rPr>
              <a:t> возрастает на  интервале (</a:t>
            </a:r>
            <a:r>
              <a:rPr lang="en-US" sz="2800" b="1" dirty="0" err="1">
                <a:solidFill>
                  <a:srgbClr val="FFFF00"/>
                </a:solidFill>
              </a:rPr>
              <a:t>a;b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472" y="1571612"/>
            <a:ext cx="8286808" cy="714380"/>
          </a:xfrm>
          <a:prstGeom prst="roundRect">
            <a:avLst/>
          </a:prstGeom>
          <a:blipFill rotWithShape="1">
            <a:blip r:embed="rId2"/>
            <a:stretch>
              <a:fillRect l="-367" r="-293" b="-9091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1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38" y="4784725"/>
            <a:ext cx="6889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2213" y="2319338"/>
            <a:ext cx="596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Прямоугольник 1"/>
          <p:cNvSpPr>
            <a:spLocks noChangeArrowheads="1"/>
          </p:cNvSpPr>
          <p:nvPr/>
        </p:nvSpPr>
        <p:spPr bwMode="auto">
          <a:xfrm>
            <a:off x="2690813" y="53990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Достаточные признаки возрастания и </a:t>
            </a:r>
            <a:r>
              <a:rPr lang="ru-RU" sz="3600" u="sng" dirty="0">
                <a:solidFill>
                  <a:schemeClr val="bg1"/>
                </a:solidFill>
                <a:latin typeface="+mj-lt"/>
              </a:rPr>
              <a:t>убывания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функции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628900" y="2444750"/>
            <a:ext cx="0" cy="30003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84438" y="5229225"/>
            <a:ext cx="4062412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 rot="5026868">
            <a:off x="3340893" y="2326482"/>
            <a:ext cx="2747963" cy="3041650"/>
          </a:xfrm>
          <a:custGeom>
            <a:avLst/>
            <a:gdLst>
              <a:gd name="connsiteX0" fmla="*/ 0 w 1153160"/>
              <a:gd name="connsiteY0" fmla="*/ 1280160 h 1280160"/>
              <a:gd name="connsiteX1" fmla="*/ 441960 w 1153160"/>
              <a:gd name="connsiteY1" fmla="*/ 1127760 h 1280160"/>
              <a:gd name="connsiteX2" fmla="*/ 899160 w 1153160"/>
              <a:gd name="connsiteY2" fmla="*/ 685800 h 1280160"/>
              <a:gd name="connsiteX3" fmla="*/ 1112520 w 1153160"/>
              <a:gd name="connsiteY3" fmla="*/ 152400 h 1280160"/>
              <a:gd name="connsiteX4" fmla="*/ 1143000 w 1153160"/>
              <a:gd name="connsiteY4" fmla="*/ 0 h 1280160"/>
              <a:gd name="connsiteX5" fmla="*/ 1143000 w 1153160"/>
              <a:gd name="connsiteY5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60" h="1280160">
                <a:moveTo>
                  <a:pt x="0" y="1280160"/>
                </a:moveTo>
                <a:cubicBezTo>
                  <a:pt x="146050" y="1253490"/>
                  <a:pt x="292100" y="1226820"/>
                  <a:pt x="441960" y="1127760"/>
                </a:cubicBezTo>
                <a:cubicBezTo>
                  <a:pt x="591820" y="1028700"/>
                  <a:pt x="787400" y="848360"/>
                  <a:pt x="899160" y="685800"/>
                </a:cubicBezTo>
                <a:cubicBezTo>
                  <a:pt x="1010920" y="523240"/>
                  <a:pt x="1071880" y="266700"/>
                  <a:pt x="1112520" y="152400"/>
                </a:cubicBezTo>
                <a:cubicBezTo>
                  <a:pt x="1153160" y="38100"/>
                  <a:pt x="1143000" y="0"/>
                  <a:pt x="1143000" y="0"/>
                </a:cubicBezTo>
                <a:lnTo>
                  <a:pt x="11430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804988" y="2473325"/>
            <a:ext cx="4062412" cy="31162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Прямоугольник 16"/>
          <p:cNvSpPr>
            <a:spLocks noChangeArrowheads="1"/>
          </p:cNvSpPr>
          <p:nvPr/>
        </p:nvSpPr>
        <p:spPr bwMode="auto">
          <a:xfrm>
            <a:off x="5429250" y="4616450"/>
            <a:ext cx="436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α</a:t>
            </a:r>
          </a:p>
        </p:txBody>
      </p:sp>
      <p:sp>
        <p:nvSpPr>
          <p:cNvPr id="23" name="Дуга 22"/>
          <p:cNvSpPr/>
          <p:nvPr/>
        </p:nvSpPr>
        <p:spPr>
          <a:xfrm rot="17199630">
            <a:off x="5131594" y="4960144"/>
            <a:ext cx="428625" cy="500063"/>
          </a:xfrm>
          <a:prstGeom prst="arc">
            <a:avLst>
              <a:gd name="adj1" fmla="val 17621573"/>
              <a:gd name="adj2" fmla="val 4609925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одержимое 9"/>
          <p:cNvSpPr txBox="1">
            <a:spLocks/>
          </p:cNvSpPr>
          <p:nvPr/>
        </p:nvSpPr>
        <p:spPr>
          <a:xfrm>
            <a:off x="677863" y="5678488"/>
            <a:ext cx="7931150" cy="6477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dirty="0">
                <a:solidFill>
                  <a:srgbClr val="FFFF00"/>
                </a:solidFill>
              </a:rPr>
              <a:t>то  </a:t>
            </a:r>
            <a:r>
              <a:rPr lang="ru-RU" sz="2800" b="1" dirty="0" err="1">
                <a:solidFill>
                  <a:srgbClr val="FFFF00"/>
                </a:solidFill>
              </a:rPr>
              <a:t>функция</a:t>
            </a:r>
            <a:r>
              <a:rPr lang="ru-RU" sz="2800" b="1" dirty="0">
                <a:solidFill>
                  <a:srgbClr val="FFFF00"/>
                </a:solidFill>
              </a:rPr>
              <a:t> убывает на  интервале (</a:t>
            </a:r>
            <a:r>
              <a:rPr lang="en-US" sz="2800" b="1" dirty="0" err="1">
                <a:solidFill>
                  <a:srgbClr val="FFFF00"/>
                </a:solidFill>
              </a:rPr>
              <a:t>a;b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2757" y="1484784"/>
            <a:ext cx="8286808" cy="714380"/>
          </a:xfrm>
          <a:prstGeom prst="roundRect">
            <a:avLst/>
          </a:prstGeom>
          <a:blipFill rotWithShape="1">
            <a:blip r:embed="rId2"/>
            <a:stretch>
              <a:fillRect l="-293" r="-367" b="-9091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2779" name="Прямоугольник 1"/>
          <p:cNvSpPr>
            <a:spLocks noChangeArrowheads="1"/>
          </p:cNvSpPr>
          <p:nvPr/>
        </p:nvSpPr>
        <p:spPr bwMode="auto">
          <a:xfrm>
            <a:off x="6546850" y="4625975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2780" name="Прямоугольник 2"/>
          <p:cNvSpPr>
            <a:spLocks noChangeArrowheads="1"/>
          </p:cNvSpPr>
          <p:nvPr/>
        </p:nvSpPr>
        <p:spPr bwMode="auto">
          <a:xfrm>
            <a:off x="2260600" y="2211388"/>
            <a:ext cx="365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y</a:t>
            </a:r>
          </a:p>
        </p:txBody>
      </p:sp>
      <p:pic>
        <p:nvPicPr>
          <p:cNvPr id="327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5113338"/>
            <a:ext cx="6286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0"/>
              </a:schemeClr>
            </a:gs>
            <a:gs pos="1000">
              <a:srgbClr val="5F5F5F"/>
            </a:gs>
            <a:gs pos="3000">
              <a:srgbClr val="5F5F5F"/>
            </a:gs>
            <a:gs pos="49000">
              <a:srgbClr val="FFFFFF"/>
            </a:gs>
            <a:gs pos="67000">
              <a:srgbClr val="B2B2B2">
                <a:lumMod val="0"/>
              </a:srgbClr>
            </a:gs>
            <a:gs pos="100000">
              <a:srgbClr val="292929"/>
            </a:gs>
            <a:gs pos="100000">
              <a:srgbClr val="777777">
                <a:lumMod val="0"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88" y="142875"/>
            <a:ext cx="44831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u="sng" dirty="0">
                <a:solidFill>
                  <a:schemeClr val="bg1"/>
                </a:solidFill>
                <a:latin typeface="+mj-lt"/>
              </a:rPr>
              <a:t>Точки экстремума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79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714500"/>
            <a:ext cx="3714750" cy="323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500313" y="5000625"/>
            <a:ext cx="421481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 flipH="1" flipV="1">
            <a:off x="748507" y="3250406"/>
            <a:ext cx="3930650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3" idx="0"/>
          </p:cNvCxnSpPr>
          <p:nvPr/>
        </p:nvCxnSpPr>
        <p:spPr>
          <a:xfrm rot="16200000" flipH="1">
            <a:off x="2964656" y="3321844"/>
            <a:ext cx="3286125" cy="71438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249613" y="4251325"/>
            <a:ext cx="135890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572000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3438" y="435768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х</a:t>
            </a:r>
            <a:r>
              <a:rPr lang="ru-RU" sz="2000">
                <a:latin typeface="Constantia" pitchFamily="18" charset="0"/>
              </a:rPr>
              <a:t>₀</a:t>
            </a:r>
            <a:endParaRPr lang="ru-RU" sz="2000"/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>
            <a:off x="3929063" y="4357688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6643688" y="4929188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2786063" y="10715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  <a:endParaRPr lang="ru-RU" sz="3600"/>
          </a:p>
        </p:txBody>
      </p:sp>
      <p:sp>
        <p:nvSpPr>
          <p:cNvPr id="33805" name="TextBox 14"/>
          <p:cNvSpPr txBox="1">
            <a:spLocks noChangeArrowheads="1"/>
          </p:cNvSpPr>
          <p:nvPr/>
        </p:nvSpPr>
        <p:spPr bwMode="auto">
          <a:xfrm>
            <a:off x="2286000" y="500062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0</a:t>
            </a:r>
            <a:endParaRPr lang="ru-RU" sz="3200"/>
          </a:p>
        </p:txBody>
      </p:sp>
      <p:sp>
        <p:nvSpPr>
          <p:cNvPr id="33806" name="Прямоугольник 15"/>
          <p:cNvSpPr>
            <a:spLocks noChangeArrowheads="1"/>
          </p:cNvSpPr>
          <p:nvPr/>
        </p:nvSpPr>
        <p:spPr bwMode="auto">
          <a:xfrm>
            <a:off x="4714875" y="1714500"/>
            <a:ext cx="1771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f(x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₀)&gt; f(x)</a:t>
            </a:r>
            <a:endParaRPr lang="ru-RU" sz="2800" b="1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714625" y="3557588"/>
            <a:ext cx="1200150" cy="14287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14625" y="1714500"/>
            <a:ext cx="1914525" cy="1588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Прямоугольник 23"/>
          <p:cNvSpPr>
            <a:spLocks noChangeArrowheads="1"/>
          </p:cNvSpPr>
          <p:nvPr/>
        </p:nvSpPr>
        <p:spPr bwMode="auto">
          <a:xfrm>
            <a:off x="2714625" y="6000750"/>
            <a:ext cx="3906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u="sng">
                <a:solidFill>
                  <a:schemeClr val="bg1"/>
                </a:solidFill>
              </a:rPr>
              <a:t>Точка максимума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33810" name="Прямоугольник 24"/>
          <p:cNvSpPr>
            <a:spLocks noChangeArrowheads="1"/>
          </p:cNvSpPr>
          <p:nvPr/>
        </p:nvSpPr>
        <p:spPr bwMode="auto">
          <a:xfrm>
            <a:off x="1785938" y="1571625"/>
            <a:ext cx="893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f(x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₀)</a:t>
            </a:r>
            <a:endParaRPr lang="ru-RU" sz="2800"/>
          </a:p>
        </p:txBody>
      </p:sp>
      <p:sp>
        <p:nvSpPr>
          <p:cNvPr id="33811" name="Прямоугольник 25"/>
          <p:cNvSpPr>
            <a:spLocks noChangeArrowheads="1"/>
          </p:cNvSpPr>
          <p:nvPr/>
        </p:nvSpPr>
        <p:spPr bwMode="auto">
          <a:xfrm>
            <a:off x="1928813" y="3429000"/>
            <a:ext cx="779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f(x)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571612"/>
            <a:ext cx="5929354" cy="3857652"/>
          </a:xfrm>
          <a:prstGeom prst="rect">
            <a:avLst/>
          </a:prstGeom>
          <a:noFill/>
        </p:spPr>
        <p:txBody>
          <a:bodyPr wrap="none"/>
          <a:lstStyle/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Мало знать,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    Надо уметь.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Мало хотеть,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    надо делать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0"/>
              </a:schemeClr>
            </a:gs>
            <a:gs pos="17000">
              <a:srgbClr val="5F5F5F"/>
            </a:gs>
            <a:gs pos="11000">
              <a:srgbClr val="5F5F5F"/>
            </a:gs>
            <a:gs pos="45000">
              <a:srgbClr val="FFFFFF"/>
            </a:gs>
            <a:gs pos="59000">
              <a:srgbClr val="B2B2B2"/>
            </a:gs>
            <a:gs pos="70000">
              <a:srgbClr val="292929">
                <a:lumMod val="0"/>
              </a:srgbClr>
            </a:gs>
            <a:gs pos="100000">
              <a:srgbClr val="777777"/>
            </a:gs>
            <a:gs pos="100000">
              <a:srgbClr val="EAEAEA">
                <a:lumMod val="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Documents and Settings\андрей\Рабочий стол\graf 1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00188"/>
            <a:ext cx="4000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2071688" y="142875"/>
            <a:ext cx="4883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u="sng">
                <a:solidFill>
                  <a:schemeClr val="bg1"/>
                </a:solidFill>
              </a:rPr>
              <a:t>Точки экстремума</a:t>
            </a:r>
            <a:endParaRPr lang="ru-RU" sz="440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500313" y="4786313"/>
            <a:ext cx="4000500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 flipH="1" flipV="1">
            <a:off x="965201" y="3321050"/>
            <a:ext cx="3929062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322763" y="4251325"/>
            <a:ext cx="928688" cy="1587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714875" y="4714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6313" y="4143375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х</a:t>
            </a:r>
            <a:r>
              <a:rPr lang="ru-RU" sz="2000">
                <a:latin typeface="Constantia" pitchFamily="18" charset="0"/>
              </a:rPr>
              <a:t>₀</a:t>
            </a:r>
            <a:endParaRPr lang="ru-RU" sz="20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4750" y="414337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286500" y="4643438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4827" name="TextBox 13"/>
          <p:cNvSpPr txBox="1">
            <a:spLocks noChangeArrowheads="1"/>
          </p:cNvSpPr>
          <p:nvPr/>
        </p:nvSpPr>
        <p:spPr bwMode="auto">
          <a:xfrm>
            <a:off x="1857375" y="114300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  <a:endParaRPr lang="ru-RU" sz="3600"/>
          </a:p>
        </p:txBody>
      </p:sp>
      <p:sp>
        <p:nvSpPr>
          <p:cNvPr id="34828" name="TextBox 14"/>
          <p:cNvSpPr txBox="1">
            <a:spLocks noChangeArrowheads="1"/>
          </p:cNvSpPr>
          <p:nvPr/>
        </p:nvSpPr>
        <p:spPr bwMode="auto">
          <a:xfrm>
            <a:off x="2357438" y="485775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0</a:t>
            </a:r>
            <a:endParaRPr lang="ru-RU" sz="32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86438" y="1857375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f(x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₀)</a:t>
            </a:r>
            <a:r>
              <a:rPr lang="en-US" sz="2800" b="1">
                <a:latin typeface="Constantia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&lt; f(x)</a:t>
            </a:r>
            <a:endParaRPr lang="ru-RU" sz="2800" b="1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000375" y="2714625"/>
            <a:ext cx="1128713" cy="1588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143250" y="3786188"/>
            <a:ext cx="20002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Прямоугольник 23"/>
          <p:cNvSpPr>
            <a:spLocks noChangeArrowheads="1"/>
          </p:cNvSpPr>
          <p:nvPr/>
        </p:nvSpPr>
        <p:spPr bwMode="auto">
          <a:xfrm>
            <a:off x="2714625" y="6000750"/>
            <a:ext cx="372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u="sng">
                <a:solidFill>
                  <a:schemeClr val="bg1"/>
                </a:solidFill>
              </a:rPr>
              <a:t>Точка минимума</a:t>
            </a:r>
            <a:endParaRPr lang="ru-RU" sz="360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928938" y="3786188"/>
            <a:ext cx="1843087" cy="1587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928938" y="3214688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f(x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₀)</a:t>
            </a:r>
            <a:r>
              <a:rPr lang="en-US" sz="2800" b="1">
                <a:latin typeface="Constantia" pitchFamily="18" charset="0"/>
              </a:rPr>
              <a:t> </a:t>
            </a:r>
            <a:endParaRPr lang="ru-RU" sz="2800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000375" y="2214563"/>
            <a:ext cx="779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f(x)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12" grpId="0"/>
      <p:bldP spid="1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7000">
              <a:srgbClr val="292929"/>
            </a:gs>
            <a:gs pos="100000">
              <a:srgbClr val="777777">
                <a:lumMod val="0"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714500"/>
            <a:ext cx="39385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 rot="16200000" flipH="1">
            <a:off x="3248025" y="3006725"/>
            <a:ext cx="2586038" cy="1588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3786188"/>
            <a:ext cx="44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>
                <a:solidFill>
                  <a:srgbClr val="FF0000"/>
                </a:solidFill>
                <a:latin typeface="Constantia" pitchFamily="18" charset="0"/>
              </a:rPr>
              <a:t>₀</a:t>
            </a:r>
            <a:endParaRPr lang="ru-RU" sz="240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14563" y="4286250"/>
            <a:ext cx="478631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036638" y="3035300"/>
            <a:ext cx="307181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4500563" y="4214813"/>
            <a:ext cx="142875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625" y="214313"/>
            <a:ext cx="8501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Достаточные признаки точки экстремума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. 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5" y="5072063"/>
            <a:ext cx="8929688" cy="1571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>
                <a:solidFill>
                  <a:srgbClr val="FFFF00"/>
                </a:solidFill>
              </a:rPr>
              <a:t>F´(x₀) = 0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ru-RU" sz="2800" b="1" dirty="0">
                <a:solidFill>
                  <a:srgbClr val="FFFF00"/>
                </a:solidFill>
              </a:rPr>
              <a:t>или не существует ).</a:t>
            </a:r>
            <a:r>
              <a:rPr lang="en-US" sz="2800" b="1" dirty="0">
                <a:solidFill>
                  <a:srgbClr val="FFFF00"/>
                </a:solidFill>
              </a:rPr>
              <a:t> F´(x)&gt;0;</a:t>
            </a:r>
            <a:r>
              <a:rPr lang="ru-RU" sz="2800" b="1" dirty="0">
                <a:solidFill>
                  <a:srgbClr val="FFFF00"/>
                </a:solidFill>
              </a:rPr>
              <a:t> при</a:t>
            </a:r>
            <a:r>
              <a:rPr lang="en-US" sz="2800" b="1" dirty="0">
                <a:solidFill>
                  <a:srgbClr val="FFFF00"/>
                </a:solidFill>
              </a:rPr>
              <a:t> x &lt;x₀ 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и  </a:t>
            </a:r>
            <a:r>
              <a:rPr lang="en-US" sz="2800" b="1" dirty="0">
                <a:solidFill>
                  <a:srgbClr val="FFFF00"/>
                </a:solidFill>
              </a:rPr>
              <a:t>f´(x)&lt; 0</a:t>
            </a:r>
            <a:r>
              <a:rPr lang="ru-RU" sz="2800" b="1" dirty="0">
                <a:solidFill>
                  <a:srgbClr val="FFFF00"/>
                </a:solidFill>
              </a:rPr>
              <a:t>, при</a:t>
            </a:r>
            <a:r>
              <a:rPr lang="en-US" sz="2800" b="1" dirty="0">
                <a:solidFill>
                  <a:srgbClr val="FFFF00"/>
                </a:solidFill>
              </a:rPr>
              <a:t> x &gt; x₀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то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>
                <a:solidFill>
                  <a:srgbClr val="FFFF00"/>
                </a:solidFill>
              </a:rPr>
              <a:t>x₀</a:t>
            </a:r>
            <a:r>
              <a:rPr lang="ru-RU" sz="2800" b="1" dirty="0">
                <a:solidFill>
                  <a:srgbClr val="FFFF00"/>
                </a:solidFill>
              </a:rPr>
              <a:t> - точка максимума</a:t>
            </a:r>
          </a:p>
        </p:txBody>
      </p:sp>
      <p:sp>
        <p:nvSpPr>
          <p:cNvPr id="35850" name="TextBox 24"/>
          <p:cNvSpPr txBox="1">
            <a:spLocks noChangeArrowheads="1"/>
          </p:cNvSpPr>
          <p:nvPr/>
        </p:nvSpPr>
        <p:spPr bwMode="auto">
          <a:xfrm>
            <a:off x="6572250" y="364331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5851" name="TextBox 25"/>
          <p:cNvSpPr txBox="1">
            <a:spLocks noChangeArrowheads="1"/>
          </p:cNvSpPr>
          <p:nvPr/>
        </p:nvSpPr>
        <p:spPr bwMode="auto">
          <a:xfrm>
            <a:off x="2143125" y="10715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tx1">
                <a:lumMod val="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1000">
              <a:srgbClr val="777777">
                <a:lumMod val="0"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71688"/>
            <a:ext cx="31432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 flipV="1">
            <a:off x="3500437" y="3071813"/>
            <a:ext cx="2143125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4500563" y="4143375"/>
            <a:ext cx="142875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28875" y="4214813"/>
            <a:ext cx="400050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500187" y="3214688"/>
            <a:ext cx="30003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17"/>
          <p:cNvSpPr txBox="1">
            <a:spLocks noChangeArrowheads="1"/>
          </p:cNvSpPr>
          <p:nvPr/>
        </p:nvSpPr>
        <p:spPr bwMode="auto">
          <a:xfrm>
            <a:off x="4572000" y="3714750"/>
            <a:ext cx="449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>
                <a:solidFill>
                  <a:srgbClr val="FF0000"/>
                </a:solidFill>
                <a:latin typeface="Constantia" pitchFamily="18" charset="0"/>
              </a:rPr>
              <a:t>₀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36872" name="Прямоугольник 18"/>
          <p:cNvSpPr>
            <a:spLocks noChangeArrowheads="1"/>
          </p:cNvSpPr>
          <p:nvPr/>
        </p:nvSpPr>
        <p:spPr bwMode="auto">
          <a:xfrm>
            <a:off x="714375" y="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Достаточные признаки точки экстремума</a:t>
            </a:r>
            <a:r>
              <a:rPr lang="ru-RU" sz="36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313" y="5072063"/>
            <a:ext cx="8715375" cy="1571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F´(x₀) = 0 (</a:t>
            </a:r>
            <a:r>
              <a:rPr lang="ru-RU" sz="2800" b="1" u="sng" dirty="0">
                <a:solidFill>
                  <a:srgbClr val="FFFF00"/>
                </a:solidFill>
              </a:rPr>
              <a:t>или не существует </a:t>
            </a:r>
            <a:r>
              <a:rPr lang="ru-RU" sz="2800" b="1" dirty="0">
                <a:solidFill>
                  <a:srgbClr val="FFFF00"/>
                </a:solidFill>
              </a:rPr>
              <a:t>).</a:t>
            </a:r>
            <a:r>
              <a:rPr lang="en-US" sz="2800" b="1" dirty="0">
                <a:solidFill>
                  <a:srgbClr val="FFFF00"/>
                </a:solidFill>
              </a:rPr>
              <a:t> F´(x)&gt;0;</a:t>
            </a:r>
            <a:r>
              <a:rPr lang="ru-RU" sz="2800" b="1" dirty="0">
                <a:solidFill>
                  <a:srgbClr val="FFFF00"/>
                </a:solidFill>
              </a:rPr>
              <a:t> при</a:t>
            </a:r>
            <a:r>
              <a:rPr lang="en-US" sz="2800" b="1" dirty="0">
                <a:solidFill>
                  <a:srgbClr val="FFFF00"/>
                </a:solidFill>
              </a:rPr>
              <a:t> x &lt;x₀ 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и  </a:t>
            </a:r>
            <a:r>
              <a:rPr lang="en-US" sz="2800" b="1" dirty="0">
                <a:solidFill>
                  <a:srgbClr val="FFFF00"/>
                </a:solidFill>
              </a:rPr>
              <a:t>f´(x)&lt; 0</a:t>
            </a:r>
            <a:r>
              <a:rPr lang="ru-RU" sz="2800" b="1" dirty="0">
                <a:solidFill>
                  <a:srgbClr val="FFFF00"/>
                </a:solidFill>
              </a:rPr>
              <a:t>, при</a:t>
            </a:r>
            <a:r>
              <a:rPr lang="en-US" sz="2800" b="1" dirty="0">
                <a:solidFill>
                  <a:srgbClr val="FFFF00"/>
                </a:solidFill>
              </a:rPr>
              <a:t> x &gt; x₀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то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>
                <a:solidFill>
                  <a:srgbClr val="FFFF00"/>
                </a:solidFill>
              </a:rPr>
              <a:t>x₀</a:t>
            </a:r>
            <a:r>
              <a:rPr lang="ru-RU" sz="2800" b="1" dirty="0">
                <a:solidFill>
                  <a:srgbClr val="FFFF00"/>
                </a:solidFill>
              </a:rPr>
              <a:t> - точка максимума</a:t>
            </a:r>
          </a:p>
        </p:txBody>
      </p:sp>
      <p:sp>
        <p:nvSpPr>
          <p:cNvPr id="36874" name="TextBox 21"/>
          <p:cNvSpPr txBox="1">
            <a:spLocks noChangeArrowheads="1"/>
          </p:cNvSpPr>
          <p:nvPr/>
        </p:nvSpPr>
        <p:spPr bwMode="auto">
          <a:xfrm>
            <a:off x="6000750" y="3500438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6875" name="TextBox 22"/>
          <p:cNvSpPr txBox="1">
            <a:spLocks noChangeArrowheads="1"/>
          </p:cNvSpPr>
          <p:nvPr/>
        </p:nvSpPr>
        <p:spPr bwMode="auto">
          <a:xfrm>
            <a:off x="2500313" y="157162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tx1">
                <a:lumMod val="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1000">
              <a:srgbClr val="292929">
                <a:lumMod val="0"/>
              </a:srgbClr>
            </a:gs>
            <a:gs pos="69000">
              <a:srgbClr val="777777">
                <a:lumMod val="0"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1785938"/>
            <a:ext cx="45720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 flipH="1" flipV="1">
            <a:off x="536575" y="3106738"/>
            <a:ext cx="3643313" cy="1587"/>
          </a:xfrm>
          <a:prstGeom prst="straightConnector1">
            <a:avLst/>
          </a:prstGeom>
          <a:ln w="508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2143125" y="4643438"/>
            <a:ext cx="485775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5400000">
            <a:off x="3286125" y="1785938"/>
            <a:ext cx="2714625" cy="1571625"/>
          </a:xfrm>
          <a:prstGeom prst="arc">
            <a:avLst>
              <a:gd name="adj1" fmla="val 17796262"/>
              <a:gd name="adj2" fmla="val 5155806"/>
            </a:avLst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4" name="Прямоугольник 13"/>
          <p:cNvSpPr>
            <a:spLocks noChangeArrowheads="1"/>
          </p:cNvSpPr>
          <p:nvPr/>
        </p:nvSpPr>
        <p:spPr bwMode="auto">
          <a:xfrm>
            <a:off x="4643438" y="4143375"/>
            <a:ext cx="70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х₀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358482" y="4285456"/>
            <a:ext cx="571500" cy="1587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4572000" y="4572000"/>
            <a:ext cx="142875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7" name="Прямоугольник 16"/>
          <p:cNvSpPr>
            <a:spLocks noChangeArrowheads="1"/>
          </p:cNvSpPr>
          <p:nvPr/>
        </p:nvSpPr>
        <p:spPr bwMode="auto">
          <a:xfrm>
            <a:off x="642938" y="214313"/>
            <a:ext cx="850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Достаточные признаки точки экстремума</a:t>
            </a:r>
            <a:r>
              <a:rPr lang="ru-RU" sz="36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6363" y="5268913"/>
            <a:ext cx="8931275" cy="1571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>
                <a:solidFill>
                  <a:srgbClr val="FFFF00"/>
                </a:solidFill>
              </a:rPr>
              <a:t>F´(x₀) = 0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ru-RU" sz="2800" b="1" dirty="0">
                <a:solidFill>
                  <a:srgbClr val="FFFF00"/>
                </a:solidFill>
              </a:rPr>
              <a:t>или не существует ).</a:t>
            </a:r>
            <a:r>
              <a:rPr lang="en-US" sz="2800" b="1" dirty="0">
                <a:solidFill>
                  <a:srgbClr val="FFFF00"/>
                </a:solidFill>
              </a:rPr>
              <a:t> F´(x) &lt; 0;</a:t>
            </a:r>
            <a:r>
              <a:rPr lang="ru-RU" sz="2800" b="1" dirty="0">
                <a:solidFill>
                  <a:srgbClr val="FFFF00"/>
                </a:solidFill>
              </a:rPr>
              <a:t> при</a:t>
            </a:r>
            <a:r>
              <a:rPr lang="en-US" sz="2800" b="1" dirty="0">
                <a:solidFill>
                  <a:srgbClr val="FFFF00"/>
                </a:solidFill>
              </a:rPr>
              <a:t> x &lt;x₀ 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и  </a:t>
            </a:r>
            <a:r>
              <a:rPr lang="en-US" sz="2800" b="1" dirty="0">
                <a:solidFill>
                  <a:srgbClr val="FFFF00"/>
                </a:solidFill>
              </a:rPr>
              <a:t>f´(x) &gt; 0</a:t>
            </a:r>
            <a:r>
              <a:rPr lang="ru-RU" sz="2800" b="1" dirty="0">
                <a:solidFill>
                  <a:srgbClr val="FFFF00"/>
                </a:solidFill>
              </a:rPr>
              <a:t>, при</a:t>
            </a:r>
            <a:r>
              <a:rPr lang="en-US" sz="2800" b="1" dirty="0">
                <a:solidFill>
                  <a:srgbClr val="FFFF00"/>
                </a:solidFill>
              </a:rPr>
              <a:t> x &gt; x₀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то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>
                <a:solidFill>
                  <a:srgbClr val="FFFF00"/>
                </a:solidFill>
              </a:rPr>
              <a:t>x₀</a:t>
            </a:r>
            <a:r>
              <a:rPr lang="ru-RU" sz="2800" b="1" dirty="0">
                <a:solidFill>
                  <a:srgbClr val="FFFF00"/>
                </a:solidFill>
              </a:rPr>
              <a:t> - точка минимума</a:t>
            </a:r>
          </a:p>
        </p:txBody>
      </p:sp>
      <p:sp>
        <p:nvSpPr>
          <p:cNvPr id="37899" name="TextBox 18"/>
          <p:cNvSpPr txBox="1">
            <a:spLocks noChangeArrowheads="1"/>
          </p:cNvSpPr>
          <p:nvPr/>
        </p:nvSpPr>
        <p:spPr bwMode="auto">
          <a:xfrm>
            <a:off x="6429375" y="400050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7900" name="TextBox 19"/>
          <p:cNvSpPr txBox="1">
            <a:spLocks noChangeArrowheads="1"/>
          </p:cNvSpPr>
          <p:nvPr/>
        </p:nvSpPr>
        <p:spPr bwMode="auto">
          <a:xfrm>
            <a:off x="1857375" y="114300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tx1">
                <a:lumMod val="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67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1785938"/>
            <a:ext cx="45720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 flipH="1" flipV="1">
            <a:off x="536575" y="3106738"/>
            <a:ext cx="3643313" cy="1587"/>
          </a:xfrm>
          <a:prstGeom prst="straightConnector1">
            <a:avLst/>
          </a:prstGeom>
          <a:ln w="508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2143125" y="4643438"/>
            <a:ext cx="485775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Прямоугольник 13"/>
          <p:cNvSpPr>
            <a:spLocks noChangeArrowheads="1"/>
          </p:cNvSpPr>
          <p:nvPr/>
        </p:nvSpPr>
        <p:spPr bwMode="auto">
          <a:xfrm>
            <a:off x="4643438" y="4143375"/>
            <a:ext cx="70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х₀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358482" y="4285456"/>
            <a:ext cx="571500" cy="1587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4572000" y="4572000"/>
            <a:ext cx="142875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20" name="Прямоугольник 16"/>
          <p:cNvSpPr>
            <a:spLocks noChangeArrowheads="1"/>
          </p:cNvSpPr>
          <p:nvPr/>
        </p:nvSpPr>
        <p:spPr bwMode="auto">
          <a:xfrm>
            <a:off x="642938" y="214313"/>
            <a:ext cx="850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Достаточные признаки точки экстремума</a:t>
            </a:r>
            <a:r>
              <a:rPr lang="ru-RU" sz="36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6363" y="5078413"/>
            <a:ext cx="8931275" cy="1571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F´(x₀) = 0 (</a:t>
            </a:r>
            <a:r>
              <a:rPr lang="ru-RU" sz="2800" b="1" u="sng" dirty="0">
                <a:solidFill>
                  <a:srgbClr val="FFFF00"/>
                </a:solidFill>
              </a:rPr>
              <a:t>или не существует </a:t>
            </a:r>
            <a:r>
              <a:rPr lang="ru-RU" sz="2800" b="1" dirty="0">
                <a:solidFill>
                  <a:srgbClr val="FFFF00"/>
                </a:solidFill>
              </a:rPr>
              <a:t>).</a:t>
            </a:r>
            <a:r>
              <a:rPr lang="en-US" sz="2800" b="1" dirty="0">
                <a:solidFill>
                  <a:srgbClr val="FFFF00"/>
                </a:solidFill>
              </a:rPr>
              <a:t> F´(x) &lt; 0;</a:t>
            </a:r>
            <a:r>
              <a:rPr lang="ru-RU" sz="2800" b="1" dirty="0">
                <a:solidFill>
                  <a:srgbClr val="FFFF00"/>
                </a:solidFill>
              </a:rPr>
              <a:t> при</a:t>
            </a:r>
            <a:r>
              <a:rPr lang="en-US" sz="2800" b="1" dirty="0">
                <a:solidFill>
                  <a:srgbClr val="FFFF00"/>
                </a:solidFill>
              </a:rPr>
              <a:t> x &lt;x₀ 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и  </a:t>
            </a:r>
            <a:r>
              <a:rPr lang="en-US" sz="2800" b="1" dirty="0">
                <a:solidFill>
                  <a:srgbClr val="FFFF00"/>
                </a:solidFill>
              </a:rPr>
              <a:t>f´(x) &gt; 0</a:t>
            </a:r>
            <a:r>
              <a:rPr lang="ru-RU" sz="2800" b="1" dirty="0">
                <a:solidFill>
                  <a:srgbClr val="FFFF00"/>
                </a:solidFill>
              </a:rPr>
              <a:t>, при</a:t>
            </a:r>
            <a:r>
              <a:rPr lang="en-US" sz="2800" b="1" dirty="0">
                <a:solidFill>
                  <a:srgbClr val="FFFF00"/>
                </a:solidFill>
              </a:rPr>
              <a:t> x &gt; x₀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то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>
                <a:solidFill>
                  <a:srgbClr val="FFFF00"/>
                </a:solidFill>
              </a:rPr>
              <a:t>x₀</a:t>
            </a:r>
            <a:r>
              <a:rPr lang="ru-RU" sz="2800" b="1" dirty="0">
                <a:solidFill>
                  <a:srgbClr val="FFFF00"/>
                </a:solidFill>
              </a:rPr>
              <a:t> - точка минимума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643438" y="2071688"/>
            <a:ext cx="836612" cy="1857375"/>
          </a:xfrm>
          <a:custGeom>
            <a:avLst/>
            <a:gdLst>
              <a:gd name="connsiteX0" fmla="*/ 2208 w 837095"/>
              <a:gd name="connsiteY0" fmla="*/ 2001078 h 2001078"/>
              <a:gd name="connsiteX1" fmla="*/ 41965 w 837095"/>
              <a:gd name="connsiteY1" fmla="*/ 1470991 h 2001078"/>
              <a:gd name="connsiteX2" fmla="*/ 254000 w 837095"/>
              <a:gd name="connsiteY2" fmla="*/ 821635 h 2001078"/>
              <a:gd name="connsiteX3" fmla="*/ 519043 w 837095"/>
              <a:gd name="connsiteY3" fmla="*/ 397565 h 2001078"/>
              <a:gd name="connsiteX4" fmla="*/ 837095 w 837095"/>
              <a:gd name="connsiteY4" fmla="*/ 39756 h 2001078"/>
              <a:gd name="connsiteX5" fmla="*/ 837095 w 837095"/>
              <a:gd name="connsiteY5" fmla="*/ 39756 h 2001078"/>
              <a:gd name="connsiteX6" fmla="*/ 823843 w 837095"/>
              <a:gd name="connsiteY6" fmla="*/ 0 h 200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095" h="2001078">
                <a:moveTo>
                  <a:pt x="2208" y="2001078"/>
                </a:moveTo>
                <a:cubicBezTo>
                  <a:pt x="1104" y="1834321"/>
                  <a:pt x="0" y="1667565"/>
                  <a:pt x="41965" y="1470991"/>
                </a:cubicBezTo>
                <a:cubicBezTo>
                  <a:pt x="83930" y="1274417"/>
                  <a:pt x="174487" y="1000539"/>
                  <a:pt x="254000" y="821635"/>
                </a:cubicBezTo>
                <a:cubicBezTo>
                  <a:pt x="333513" y="642731"/>
                  <a:pt x="421861" y="527878"/>
                  <a:pt x="519043" y="397565"/>
                </a:cubicBezTo>
                <a:cubicBezTo>
                  <a:pt x="616225" y="267252"/>
                  <a:pt x="837095" y="39756"/>
                  <a:pt x="837095" y="39756"/>
                </a:cubicBezTo>
                <a:lnTo>
                  <a:pt x="837095" y="39756"/>
                </a:lnTo>
                <a:lnTo>
                  <a:pt x="823843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929063" y="1857375"/>
            <a:ext cx="714375" cy="2027238"/>
          </a:xfrm>
          <a:custGeom>
            <a:avLst/>
            <a:gdLst>
              <a:gd name="connsiteX0" fmla="*/ 0 w 675861"/>
              <a:gd name="connsiteY0" fmla="*/ 0 h 2027583"/>
              <a:gd name="connsiteX1" fmla="*/ 437322 w 675861"/>
              <a:gd name="connsiteY1" fmla="*/ 622852 h 2027583"/>
              <a:gd name="connsiteX2" fmla="*/ 636105 w 675861"/>
              <a:gd name="connsiteY2" fmla="*/ 1603513 h 2027583"/>
              <a:gd name="connsiteX3" fmla="*/ 675861 w 675861"/>
              <a:gd name="connsiteY3" fmla="*/ 2027583 h 2027583"/>
              <a:gd name="connsiteX4" fmla="*/ 675861 w 675861"/>
              <a:gd name="connsiteY4" fmla="*/ 2027583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61" h="2027583">
                <a:moveTo>
                  <a:pt x="0" y="0"/>
                </a:moveTo>
                <a:cubicBezTo>
                  <a:pt x="165652" y="177800"/>
                  <a:pt x="331305" y="355600"/>
                  <a:pt x="437322" y="622852"/>
                </a:cubicBezTo>
                <a:cubicBezTo>
                  <a:pt x="543339" y="890104"/>
                  <a:pt x="596349" y="1369391"/>
                  <a:pt x="636105" y="1603513"/>
                </a:cubicBezTo>
                <a:cubicBezTo>
                  <a:pt x="675861" y="1837635"/>
                  <a:pt x="675861" y="2027583"/>
                  <a:pt x="675861" y="2027583"/>
                </a:cubicBezTo>
                <a:lnTo>
                  <a:pt x="675861" y="2027583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24" name="TextBox 18"/>
          <p:cNvSpPr txBox="1">
            <a:spLocks noChangeArrowheads="1"/>
          </p:cNvSpPr>
          <p:nvPr/>
        </p:nvSpPr>
        <p:spPr bwMode="auto">
          <a:xfrm>
            <a:off x="6357938" y="39290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x</a:t>
            </a:r>
            <a:endParaRPr lang="ru-RU" sz="3600"/>
          </a:p>
        </p:txBody>
      </p:sp>
      <p:sp>
        <p:nvSpPr>
          <p:cNvPr id="38925" name="TextBox 19"/>
          <p:cNvSpPr txBox="1">
            <a:spLocks noChangeArrowheads="1"/>
          </p:cNvSpPr>
          <p:nvPr/>
        </p:nvSpPr>
        <p:spPr bwMode="auto">
          <a:xfrm>
            <a:off x="1857375" y="114300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1368425" y="1412875"/>
            <a:ext cx="2087563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3294063"/>
            <a:ext cx="223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3294063"/>
            <a:ext cx="223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12604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4114800" y="29749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43" name="Прямоугольник 10"/>
          <p:cNvSpPr>
            <a:spLocks noChangeArrowheads="1"/>
          </p:cNvSpPr>
          <p:nvPr/>
        </p:nvSpPr>
        <p:spPr bwMode="auto">
          <a:xfrm>
            <a:off x="2057400" y="1412875"/>
            <a:ext cx="709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 х₀ </a:t>
            </a:r>
          </a:p>
        </p:txBody>
      </p:sp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49625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349625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300163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5013" y="1914525"/>
            <a:ext cx="68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min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11913" y="1817688"/>
            <a:ext cx="766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max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12850" y="3784600"/>
            <a:ext cx="2487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Экстремума нет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87975" y="3784600"/>
            <a:ext cx="2487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Экстремума нет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825" y="188913"/>
            <a:ext cx="31162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Рабочий слайд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09800" y="1328738"/>
            <a:ext cx="136525" cy="1682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271713" y="3378200"/>
            <a:ext cx="136525" cy="1698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696075" y="3378200"/>
            <a:ext cx="136525" cy="1698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30988" y="1328738"/>
            <a:ext cx="136525" cy="1682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6" name="TextBox 17"/>
          <p:cNvSpPr txBox="1">
            <a:spLocks noChangeArrowheads="1"/>
          </p:cNvSpPr>
          <p:nvPr/>
        </p:nvSpPr>
        <p:spPr bwMode="auto">
          <a:xfrm>
            <a:off x="1666875" y="709613"/>
            <a:ext cx="390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9957" name="Прямоугольник 18"/>
          <p:cNvSpPr>
            <a:spLocks noChangeArrowheads="1"/>
          </p:cNvSpPr>
          <p:nvPr/>
        </p:nvSpPr>
        <p:spPr bwMode="auto">
          <a:xfrm>
            <a:off x="6992938" y="728663"/>
            <a:ext cx="371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9958" name="Прямоугольник 19"/>
          <p:cNvSpPr>
            <a:spLocks noChangeArrowheads="1"/>
          </p:cNvSpPr>
          <p:nvPr/>
        </p:nvSpPr>
        <p:spPr bwMode="auto">
          <a:xfrm>
            <a:off x="1633538" y="2774950"/>
            <a:ext cx="371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9959" name="Прямоугольник 21"/>
          <p:cNvSpPr>
            <a:spLocks noChangeArrowheads="1"/>
          </p:cNvSpPr>
          <p:nvPr/>
        </p:nvSpPr>
        <p:spPr bwMode="auto">
          <a:xfrm>
            <a:off x="2579688" y="2778125"/>
            <a:ext cx="373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9960" name="TextBox 22"/>
          <p:cNvSpPr txBox="1">
            <a:spLocks noChangeArrowheads="1"/>
          </p:cNvSpPr>
          <p:nvPr/>
        </p:nvSpPr>
        <p:spPr bwMode="auto">
          <a:xfrm>
            <a:off x="5915025" y="2678113"/>
            <a:ext cx="514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9961" name="Прямоугольник 23"/>
          <p:cNvSpPr>
            <a:spLocks noChangeArrowheads="1"/>
          </p:cNvSpPr>
          <p:nvPr/>
        </p:nvSpPr>
        <p:spPr bwMode="auto">
          <a:xfrm>
            <a:off x="2687638" y="755650"/>
            <a:ext cx="514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9962" name="Прямоугольник 24"/>
          <p:cNvSpPr>
            <a:spLocks noChangeArrowheads="1"/>
          </p:cNvSpPr>
          <p:nvPr/>
        </p:nvSpPr>
        <p:spPr bwMode="auto">
          <a:xfrm>
            <a:off x="5915025" y="755650"/>
            <a:ext cx="514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9963" name="Прямоугольник 25"/>
          <p:cNvSpPr>
            <a:spLocks noChangeArrowheads="1"/>
          </p:cNvSpPr>
          <p:nvPr/>
        </p:nvSpPr>
        <p:spPr bwMode="auto">
          <a:xfrm>
            <a:off x="7002463" y="2678113"/>
            <a:ext cx="514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5775" y="5589588"/>
            <a:ext cx="5776913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      Поведение функции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 в зависимости от  производной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888" y="320675"/>
            <a:ext cx="2463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Найди пару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165100"/>
            <a:ext cx="34512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55650" y="2492375"/>
            <a:ext cx="223202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357438"/>
            <a:ext cx="237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963" y="2355850"/>
            <a:ext cx="237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013325"/>
            <a:ext cx="237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013325"/>
            <a:ext cx="237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5" y="5013325"/>
            <a:ext cx="237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1871663" y="1392238"/>
            <a:ext cx="0" cy="19653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8" y="3960813"/>
            <a:ext cx="2746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5138" y="3960813"/>
            <a:ext cx="2746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1254125"/>
            <a:ext cx="2746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5338" y="1254125"/>
            <a:ext cx="2746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8675" y="4098925"/>
            <a:ext cx="2746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1009650" y="1916113"/>
            <a:ext cx="1978025" cy="1303337"/>
          </a:xfrm>
          <a:custGeom>
            <a:avLst/>
            <a:gdLst>
              <a:gd name="connsiteX0" fmla="*/ 0 w 1724255"/>
              <a:gd name="connsiteY0" fmla="*/ 305366 h 2253875"/>
              <a:gd name="connsiteX1" fmla="*/ 742122 w 1724255"/>
              <a:gd name="connsiteY1" fmla="*/ 2253436 h 2253875"/>
              <a:gd name="connsiteX2" fmla="*/ 1656522 w 1724255"/>
              <a:gd name="connsiteY2" fmla="*/ 159592 h 2253875"/>
              <a:gd name="connsiteX3" fmla="*/ 1656522 w 1724255"/>
              <a:gd name="connsiteY3" fmla="*/ 146340 h 2253875"/>
              <a:gd name="connsiteX4" fmla="*/ 1656522 w 1724255"/>
              <a:gd name="connsiteY4" fmla="*/ 146340 h 2253875"/>
              <a:gd name="connsiteX5" fmla="*/ 1683026 w 1724255"/>
              <a:gd name="connsiteY5" fmla="*/ 172844 h 2253875"/>
              <a:gd name="connsiteX6" fmla="*/ 1683026 w 1724255"/>
              <a:gd name="connsiteY6" fmla="*/ 159592 h 22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4255" h="2253875">
                <a:moveTo>
                  <a:pt x="0" y="305366"/>
                </a:moveTo>
                <a:cubicBezTo>
                  <a:pt x="233017" y="1291549"/>
                  <a:pt x="466035" y="2277732"/>
                  <a:pt x="742122" y="2253436"/>
                </a:cubicBezTo>
                <a:cubicBezTo>
                  <a:pt x="1018209" y="2229140"/>
                  <a:pt x="1504122" y="510775"/>
                  <a:pt x="1656522" y="159592"/>
                </a:cubicBezTo>
                <a:cubicBezTo>
                  <a:pt x="1808922" y="-191591"/>
                  <a:pt x="1656522" y="146340"/>
                  <a:pt x="1656522" y="146340"/>
                </a:cubicBezTo>
                <a:lnTo>
                  <a:pt x="1656522" y="146340"/>
                </a:lnTo>
                <a:cubicBezTo>
                  <a:pt x="1660939" y="150757"/>
                  <a:pt x="1678609" y="170635"/>
                  <a:pt x="1683026" y="172844"/>
                </a:cubicBezTo>
                <a:cubicBezTo>
                  <a:pt x="1687443" y="175053"/>
                  <a:pt x="1685234" y="167322"/>
                  <a:pt x="1683026" y="159592"/>
                </a:cubicBezTo>
              </a:path>
            </a:pathLst>
          </a:cu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57675" y="1814513"/>
            <a:ext cx="1809750" cy="1657350"/>
          </a:xfrm>
          <a:custGeom>
            <a:avLst/>
            <a:gdLst>
              <a:gd name="connsiteX0" fmla="*/ 0 w 1258957"/>
              <a:gd name="connsiteY0" fmla="*/ 1656529 h 1656529"/>
              <a:gd name="connsiteX1" fmla="*/ 530087 w 1258957"/>
              <a:gd name="connsiteY1" fmla="*/ 8 h 1656529"/>
              <a:gd name="connsiteX2" fmla="*/ 1258957 w 1258957"/>
              <a:gd name="connsiteY2" fmla="*/ 1630025 h 1656529"/>
              <a:gd name="connsiteX3" fmla="*/ 1258957 w 1258957"/>
              <a:gd name="connsiteY3" fmla="*/ 1630025 h 165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957" h="1656529">
                <a:moveTo>
                  <a:pt x="0" y="1656529"/>
                </a:moveTo>
                <a:cubicBezTo>
                  <a:pt x="160130" y="830477"/>
                  <a:pt x="320261" y="4425"/>
                  <a:pt x="530087" y="8"/>
                </a:cubicBezTo>
                <a:cubicBezTo>
                  <a:pt x="739913" y="-4409"/>
                  <a:pt x="1258957" y="1630025"/>
                  <a:pt x="1258957" y="1630025"/>
                </a:cubicBezTo>
                <a:lnTo>
                  <a:pt x="1258957" y="1630025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311275" y="4054475"/>
            <a:ext cx="1285875" cy="19161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59563" y="1392238"/>
            <a:ext cx="1728787" cy="1827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11588" y="4702175"/>
            <a:ext cx="1733550" cy="1511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76963" y="5589588"/>
            <a:ext cx="22113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6" name="TextBox 25"/>
          <p:cNvSpPr txBox="1">
            <a:spLocks noChangeArrowheads="1"/>
          </p:cNvSpPr>
          <p:nvPr/>
        </p:nvSpPr>
        <p:spPr bwMode="auto">
          <a:xfrm>
            <a:off x="1009650" y="3063875"/>
            <a:ext cx="522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А</a:t>
            </a:r>
            <a:r>
              <a:rPr lang="ru-RU"/>
              <a:t>.</a:t>
            </a:r>
          </a:p>
        </p:txBody>
      </p:sp>
      <p:sp>
        <p:nvSpPr>
          <p:cNvPr id="42007" name="TextBox 26"/>
          <p:cNvSpPr txBox="1">
            <a:spLocks noChangeArrowheads="1"/>
          </p:cNvSpPr>
          <p:nvPr/>
        </p:nvSpPr>
        <p:spPr bwMode="auto">
          <a:xfrm>
            <a:off x="3708400" y="3095625"/>
            <a:ext cx="45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42008" name="TextBox 27"/>
          <p:cNvSpPr txBox="1">
            <a:spLocks noChangeArrowheads="1"/>
          </p:cNvSpPr>
          <p:nvPr/>
        </p:nvSpPr>
        <p:spPr bwMode="auto">
          <a:xfrm>
            <a:off x="6619875" y="3219450"/>
            <a:ext cx="48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42009" name="TextBox 28"/>
          <p:cNvSpPr txBox="1">
            <a:spLocks noChangeArrowheads="1"/>
          </p:cNvSpPr>
          <p:nvPr/>
        </p:nvSpPr>
        <p:spPr bwMode="auto">
          <a:xfrm>
            <a:off x="874713" y="5772150"/>
            <a:ext cx="4810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42010" name="TextBox 2047"/>
          <p:cNvSpPr txBox="1">
            <a:spLocks noChangeArrowheads="1"/>
          </p:cNvSpPr>
          <p:nvPr/>
        </p:nvSpPr>
        <p:spPr bwMode="auto">
          <a:xfrm>
            <a:off x="3811588" y="5778500"/>
            <a:ext cx="458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42011" name="TextBox 2048"/>
          <p:cNvSpPr txBox="1">
            <a:spLocks noChangeArrowheads="1"/>
          </p:cNvSpPr>
          <p:nvPr/>
        </p:nvSpPr>
        <p:spPr bwMode="auto">
          <a:xfrm>
            <a:off x="6659563" y="5768975"/>
            <a:ext cx="434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42012" name="TextBox 2065"/>
          <p:cNvSpPr txBox="1">
            <a:spLocks noChangeArrowheads="1"/>
          </p:cNvSpPr>
          <p:nvPr/>
        </p:nvSpPr>
        <p:spPr bwMode="auto">
          <a:xfrm>
            <a:off x="8207375" y="4503738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Gabriola"/>
              </a:rPr>
              <a:t>x</a:t>
            </a:r>
            <a:endParaRPr lang="ru-RU" sz="3600">
              <a:solidFill>
                <a:schemeClr val="bg1"/>
              </a:solidFill>
              <a:latin typeface="Gabriola"/>
            </a:endParaRPr>
          </a:p>
        </p:txBody>
      </p:sp>
      <p:pic>
        <p:nvPicPr>
          <p:cNvPr id="4201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38" y="4348163"/>
            <a:ext cx="7254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0975" y="1798638"/>
            <a:ext cx="7254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7513" y="1827213"/>
            <a:ext cx="7254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1827213"/>
            <a:ext cx="7254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348163"/>
            <a:ext cx="7254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8" name="TextBox 2072"/>
          <p:cNvSpPr txBox="1">
            <a:spLocks noChangeArrowheads="1"/>
          </p:cNvSpPr>
          <p:nvPr/>
        </p:nvSpPr>
        <p:spPr bwMode="auto">
          <a:xfrm>
            <a:off x="1474788" y="11604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42019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2275" y="3887788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0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0813" y="3849688"/>
            <a:ext cx="517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1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6238" y="1122363"/>
            <a:ext cx="517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2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8950" y="1122363"/>
            <a:ext cx="517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3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4338" y="3960813"/>
            <a:ext cx="517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4" name="TextBox 2078"/>
          <p:cNvSpPr txBox="1">
            <a:spLocks noChangeArrowheads="1"/>
          </p:cNvSpPr>
          <p:nvPr/>
        </p:nvSpPr>
        <p:spPr bwMode="auto">
          <a:xfrm>
            <a:off x="1487488" y="249237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0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2025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0738" y="2384425"/>
            <a:ext cx="6223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6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1963" y="5086350"/>
            <a:ext cx="6223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7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1375" y="5021263"/>
            <a:ext cx="6223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8" name="Picture 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5033963"/>
            <a:ext cx="6223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9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788" y="2386013"/>
            <a:ext cx="6223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2257425" y="3213100"/>
            <a:ext cx="192088" cy="6985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8713" y="3228975"/>
            <a:ext cx="2555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3322638"/>
            <a:ext cx="255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C:\Users\1\Desktop\t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557338"/>
            <a:ext cx="5473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8" descr="C:\Users\1\Desktop\от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860800"/>
            <a:ext cx="5473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051050" y="2133600"/>
            <a:ext cx="544671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03800" y="1449388"/>
            <a:ext cx="0" cy="48244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51050" y="4437063"/>
            <a:ext cx="54737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60775" y="1651000"/>
            <a:ext cx="1800225" cy="441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541838" y="2079625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950" y="203835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8975" y="4395788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950" y="4395788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78130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8" y="188913"/>
            <a:ext cx="34512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251325" y="344488"/>
            <a:ext cx="46005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Построй производную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539750" y="2708275"/>
            <a:ext cx="302418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4927600"/>
            <a:ext cx="316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71750"/>
            <a:ext cx="3163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927600"/>
            <a:ext cx="316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120900" y="1344613"/>
            <a:ext cx="0" cy="20129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3716338"/>
            <a:ext cx="27463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3663950"/>
            <a:ext cx="27463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1204913"/>
            <a:ext cx="2746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1476375" y="1204913"/>
            <a:ext cx="1312863" cy="1503362"/>
          </a:xfrm>
          <a:custGeom>
            <a:avLst/>
            <a:gdLst>
              <a:gd name="connsiteX0" fmla="*/ 0 w 1179444"/>
              <a:gd name="connsiteY0" fmla="*/ 0 h 1948077"/>
              <a:gd name="connsiteX1" fmla="*/ 569844 w 1179444"/>
              <a:gd name="connsiteY1" fmla="*/ 1948070 h 1948077"/>
              <a:gd name="connsiteX2" fmla="*/ 1179444 w 1179444"/>
              <a:gd name="connsiteY2" fmla="*/ 26504 h 1948077"/>
              <a:gd name="connsiteX3" fmla="*/ 1179444 w 1179444"/>
              <a:gd name="connsiteY3" fmla="*/ 26504 h 19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444" h="1948077">
                <a:moveTo>
                  <a:pt x="0" y="0"/>
                </a:moveTo>
                <a:cubicBezTo>
                  <a:pt x="186635" y="971826"/>
                  <a:pt x="373270" y="1943653"/>
                  <a:pt x="569844" y="1948070"/>
                </a:cubicBezTo>
                <a:cubicBezTo>
                  <a:pt x="766418" y="1952487"/>
                  <a:pt x="1179444" y="26504"/>
                  <a:pt x="1179444" y="26504"/>
                </a:cubicBezTo>
                <a:lnTo>
                  <a:pt x="1179444" y="26504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4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809750"/>
            <a:ext cx="1895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/>
        </p:nvSpPr>
        <p:spPr>
          <a:xfrm>
            <a:off x="484188" y="4522788"/>
            <a:ext cx="3273425" cy="1084262"/>
          </a:xfrm>
          <a:custGeom>
            <a:avLst/>
            <a:gdLst>
              <a:gd name="connsiteX0" fmla="*/ 0 w 3273287"/>
              <a:gd name="connsiteY0" fmla="*/ 355582 h 1085400"/>
              <a:gd name="connsiteX1" fmla="*/ 569844 w 3273287"/>
              <a:gd name="connsiteY1" fmla="*/ 329078 h 1085400"/>
              <a:gd name="connsiteX2" fmla="*/ 1192696 w 3273287"/>
              <a:gd name="connsiteY2" fmla="*/ 24278 h 1085400"/>
              <a:gd name="connsiteX3" fmla="*/ 2133600 w 3273287"/>
              <a:gd name="connsiteY3" fmla="*/ 1057947 h 1085400"/>
              <a:gd name="connsiteX4" fmla="*/ 2835966 w 3273287"/>
              <a:gd name="connsiteY4" fmla="*/ 779652 h 1085400"/>
              <a:gd name="connsiteX5" fmla="*/ 3273287 w 3273287"/>
              <a:gd name="connsiteY5" fmla="*/ 700139 h 1085400"/>
              <a:gd name="connsiteX6" fmla="*/ 3273287 w 3273287"/>
              <a:gd name="connsiteY6" fmla="*/ 700139 h 1085400"/>
              <a:gd name="connsiteX7" fmla="*/ 3273287 w 3273287"/>
              <a:gd name="connsiteY7" fmla="*/ 700139 h 10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3287" h="1085400">
                <a:moveTo>
                  <a:pt x="0" y="355582"/>
                </a:moveTo>
                <a:cubicBezTo>
                  <a:pt x="185530" y="369938"/>
                  <a:pt x="371061" y="384295"/>
                  <a:pt x="569844" y="329078"/>
                </a:cubicBezTo>
                <a:cubicBezTo>
                  <a:pt x="768627" y="273861"/>
                  <a:pt x="932070" y="-97200"/>
                  <a:pt x="1192696" y="24278"/>
                </a:cubicBezTo>
                <a:cubicBezTo>
                  <a:pt x="1453322" y="145756"/>
                  <a:pt x="1859722" y="932051"/>
                  <a:pt x="2133600" y="1057947"/>
                </a:cubicBezTo>
                <a:cubicBezTo>
                  <a:pt x="2407478" y="1183843"/>
                  <a:pt x="2646018" y="839287"/>
                  <a:pt x="2835966" y="779652"/>
                </a:cubicBezTo>
                <a:cubicBezTo>
                  <a:pt x="3025914" y="720017"/>
                  <a:pt x="3273287" y="700139"/>
                  <a:pt x="3273287" y="700139"/>
                </a:cubicBezTo>
                <a:lnTo>
                  <a:pt x="3273287" y="700139"/>
                </a:lnTo>
                <a:lnTo>
                  <a:pt x="3273287" y="700139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473700" y="4306888"/>
            <a:ext cx="2463800" cy="1457325"/>
          </a:xfrm>
          <a:custGeom>
            <a:avLst/>
            <a:gdLst>
              <a:gd name="connsiteX0" fmla="*/ 0 w 2464904"/>
              <a:gd name="connsiteY0" fmla="*/ 0 h 1457739"/>
              <a:gd name="connsiteX1" fmla="*/ 622852 w 2464904"/>
              <a:gd name="connsiteY1" fmla="*/ 1391478 h 1457739"/>
              <a:gd name="connsiteX2" fmla="*/ 1524000 w 2464904"/>
              <a:gd name="connsiteY2" fmla="*/ 251791 h 1457739"/>
              <a:gd name="connsiteX3" fmla="*/ 2464904 w 2464904"/>
              <a:gd name="connsiteY3" fmla="*/ 1457739 h 1457739"/>
              <a:gd name="connsiteX4" fmla="*/ 2464904 w 2464904"/>
              <a:gd name="connsiteY4" fmla="*/ 1457739 h 14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904" h="1457739">
                <a:moveTo>
                  <a:pt x="0" y="0"/>
                </a:moveTo>
                <a:cubicBezTo>
                  <a:pt x="184426" y="674756"/>
                  <a:pt x="368852" y="1349513"/>
                  <a:pt x="622852" y="1391478"/>
                </a:cubicBezTo>
                <a:cubicBezTo>
                  <a:pt x="876852" y="1433443"/>
                  <a:pt x="1216991" y="240748"/>
                  <a:pt x="1524000" y="251791"/>
                </a:cubicBezTo>
                <a:cubicBezTo>
                  <a:pt x="1831009" y="262835"/>
                  <a:pt x="2464904" y="1457739"/>
                  <a:pt x="2464904" y="1457739"/>
                </a:cubicBezTo>
                <a:lnTo>
                  <a:pt x="2464904" y="1457739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4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663" y="23813"/>
            <a:ext cx="34512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2725" y="4357688"/>
            <a:ext cx="7254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306888"/>
            <a:ext cx="7254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889125"/>
            <a:ext cx="7254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2725" y="1889125"/>
            <a:ext cx="7254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0125" y="3573463"/>
            <a:ext cx="52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7025" y="3573463"/>
            <a:ext cx="52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7025" y="1022350"/>
            <a:ext cx="52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9500" y="1022350"/>
            <a:ext cx="52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5068888"/>
            <a:ext cx="6223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00738" y="2590800"/>
            <a:ext cx="639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3375" y="5068888"/>
            <a:ext cx="6223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3375" y="2687638"/>
            <a:ext cx="622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6837363" y="2638425"/>
            <a:ext cx="128587" cy="141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60" name="Picture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2625725"/>
            <a:ext cx="152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1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36838" y="4986338"/>
            <a:ext cx="152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2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4983163"/>
            <a:ext cx="152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0425" y="65088"/>
            <a:ext cx="43338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WordArt 4"/>
          <p:cNvSpPr>
            <a:spLocks noChangeArrowheads="1" noChangeShapeType="1" noTextEdit="1"/>
          </p:cNvSpPr>
          <p:nvPr/>
        </p:nvSpPr>
        <p:spPr bwMode="auto">
          <a:xfrm>
            <a:off x="571500" y="1143000"/>
            <a:ext cx="7993063" cy="262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8684E"/>
                </a:solidFill>
                <a:latin typeface="Arial"/>
                <a:cs typeface="Arial"/>
              </a:rPr>
              <a:t>Электронная физминутка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8684E"/>
                </a:solidFill>
                <a:latin typeface="Arial"/>
                <a:cs typeface="Arial"/>
              </a:rPr>
              <a:t>для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8684E"/>
                </a:solidFill>
                <a:latin typeface="Arial"/>
                <a:cs typeface="Arial"/>
              </a:rPr>
              <a:t>глаз</a:t>
            </a:r>
          </a:p>
        </p:txBody>
      </p:sp>
      <p:pic>
        <p:nvPicPr>
          <p:cNvPr id="45060" name="Picture 6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>
                <a:lumMod val="0"/>
              </a:srgbClr>
            </a:gs>
            <a:gs pos="96000">
              <a:schemeClr val="tx1">
                <a:lumMod val="0"/>
              </a:schemeClr>
            </a:gs>
            <a:gs pos="98000">
              <a:srgbClr val="5F5F5F"/>
            </a:gs>
            <a:gs pos="100000">
              <a:srgbClr val="FFFFFF"/>
            </a:gs>
            <a:gs pos="100000">
              <a:srgbClr val="B2B2B2">
                <a:lumMod val="0"/>
              </a:srgbClr>
            </a:gs>
            <a:gs pos="100000">
              <a:srgbClr val="292929">
                <a:lumMod val="65000"/>
              </a:srgbClr>
            </a:gs>
            <a:gs pos="100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таблицы\о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928813"/>
            <a:ext cx="6286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025" y="214313"/>
            <a:ext cx="8402638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</a:rPr>
              <a:t>Область определения функции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02138" y="4221163"/>
            <a:ext cx="914400" cy="57626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0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2" name="Rectangle 21"/>
          <p:cNvSpPr>
            <a:spLocks noChangeArrowheads="1"/>
          </p:cNvSpPr>
          <p:nvPr/>
        </p:nvSpPr>
        <p:spPr bwMode="auto">
          <a:xfrm>
            <a:off x="1258888" y="0"/>
            <a:ext cx="122555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22"/>
          <p:cNvSpPr>
            <a:spLocks noChangeArrowheads="1"/>
          </p:cNvSpPr>
          <p:nvPr/>
        </p:nvSpPr>
        <p:spPr bwMode="auto">
          <a:xfrm>
            <a:off x="2484438" y="0"/>
            <a:ext cx="1439862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Rectangle 23"/>
          <p:cNvSpPr>
            <a:spLocks noChangeArrowheads="1"/>
          </p:cNvSpPr>
          <p:nvPr/>
        </p:nvSpPr>
        <p:spPr bwMode="auto">
          <a:xfrm>
            <a:off x="3851275" y="0"/>
            <a:ext cx="1296988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Rectangle 24"/>
          <p:cNvSpPr>
            <a:spLocks noChangeArrowheads="1"/>
          </p:cNvSpPr>
          <p:nvPr/>
        </p:nvSpPr>
        <p:spPr bwMode="auto">
          <a:xfrm>
            <a:off x="5148263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Rectangle 25"/>
          <p:cNvSpPr>
            <a:spLocks noChangeArrowheads="1"/>
          </p:cNvSpPr>
          <p:nvPr/>
        </p:nvSpPr>
        <p:spPr bwMode="auto">
          <a:xfrm>
            <a:off x="6516688" y="0"/>
            <a:ext cx="129540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Rectangle 26"/>
          <p:cNvSpPr>
            <a:spLocks noChangeArrowheads="1"/>
          </p:cNvSpPr>
          <p:nvPr/>
        </p:nvSpPr>
        <p:spPr bwMode="auto">
          <a:xfrm>
            <a:off x="7775575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492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51725" y="40481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27813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30066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524750" y="530066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40481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0200" y="530066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372225" y="27813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547813" y="27082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утбол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208 L 0.01823 -0.34282 L 0.2941 -0.00208 L 0.01823 0.33935 L -0.25712 -0.00208 Z " pathEditMode="relative" rAng="0" ptsTypes="FFFFF">
                                      <p:cBhvr>
                                        <p:cTn id="9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0"/>
            <a:ext cx="31146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chemeClr val="bg1"/>
                </a:solidFill>
                <a:latin typeface="+mj-lt"/>
              </a:rPr>
              <a:t>Рабочий слайд</a:t>
            </a:r>
            <a:endParaRPr lang="ru-RU" sz="36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0" y="928688"/>
            <a:ext cx="3062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800" b="1">
                <a:solidFill>
                  <a:schemeClr val="bg1"/>
                </a:solidFill>
              </a:rPr>
              <a:t>D : ( -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∞ ; + ∞ );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14375" y="5643563"/>
            <a:ext cx="8001000" cy="1587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0" y="1571625"/>
            <a:ext cx="5572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600" b="1">
                <a:solidFill>
                  <a:schemeClr val="bg1"/>
                </a:solidFill>
                <a:latin typeface="Constantia" pitchFamily="18" charset="0"/>
              </a:rPr>
              <a:t>2) 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x = 0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=&gt;      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y = 0.  </a:t>
            </a:r>
          </a:p>
          <a:p>
            <a:pPr marL="342900" indent="-342900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      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y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=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0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     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 =&gt; 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    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x₁ = 0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,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 x₂ = - 3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  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                                   </a:t>
            </a:r>
            <a:endParaRPr lang="en-US" sz="28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2786063"/>
            <a:ext cx="56356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3)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Функция общего пользования.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0" y="3429000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4)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y´ = 3( x + 3 )(x + 1 )</a:t>
            </a:r>
          </a:p>
          <a:p>
            <a:pPr marL="342900" indent="-342900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y´ =0   =&gt;      x₁ = - 1; x₂ = - 3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2500313" y="5572125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786438" y="5572125"/>
            <a:ext cx="133350" cy="14287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57438" y="5715000"/>
            <a:ext cx="785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 -3</a:t>
            </a:r>
          </a:p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86438" y="5786438"/>
            <a:ext cx="544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 -1</a:t>
            </a:r>
          </a:p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>
            <a:off x="-357188" y="4857750"/>
            <a:ext cx="2914651" cy="142875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571750" y="4714875"/>
            <a:ext cx="3286125" cy="1628775"/>
          </a:xfrm>
          <a:prstGeom prst="arc">
            <a:avLst>
              <a:gd name="adj1" fmla="val 10922848"/>
              <a:gd name="adj2" fmla="val 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5786438" y="4786313"/>
            <a:ext cx="2714625" cy="2071687"/>
          </a:xfrm>
          <a:prstGeom prst="arc">
            <a:avLst>
              <a:gd name="adj1" fmla="val 11465922"/>
              <a:gd name="adj2" fmla="val 1642841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57313" y="5072063"/>
            <a:ext cx="39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+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5072063"/>
            <a:ext cx="36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+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00500" y="4929188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-</a:t>
            </a:r>
            <a:endParaRPr lang="ru-RU" sz="3200" b="1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000125" y="5929313"/>
            <a:ext cx="785813" cy="357187"/>
          </a:xfrm>
          <a:prstGeom prst="straightConnector1">
            <a:avLst/>
          </a:prstGeom>
          <a:ln w="825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714750" y="5929313"/>
            <a:ext cx="1000125" cy="357187"/>
          </a:xfrm>
          <a:prstGeom prst="straightConnector1">
            <a:avLst/>
          </a:prstGeom>
          <a:ln w="825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643688" y="5929313"/>
            <a:ext cx="785812" cy="357187"/>
          </a:xfrm>
          <a:prstGeom prst="straightConnector1">
            <a:avLst/>
          </a:prstGeom>
          <a:ln w="825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286000" y="6143625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max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857875" y="6143625"/>
            <a:ext cx="82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min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47127" name="Прямоугольник 24"/>
          <p:cNvSpPr>
            <a:spLocks noChangeArrowheads="1"/>
          </p:cNvSpPr>
          <p:nvPr/>
        </p:nvSpPr>
        <p:spPr bwMode="auto">
          <a:xfrm>
            <a:off x="6072188" y="214313"/>
            <a:ext cx="271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Y =x ( x + 3 )</a:t>
            </a:r>
            <a:r>
              <a:rPr lang="en-US" sz="3200" b="1">
                <a:solidFill>
                  <a:schemeClr val="bg1"/>
                </a:solidFill>
                <a:latin typeface="Constantia" pitchFamily="18" charset="0"/>
              </a:rPr>
              <a:t>²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75" y="0"/>
            <a:ext cx="3071813" cy="9286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786063" y="857250"/>
            <a:ext cx="3500437" cy="4857750"/>
          </a:xfrm>
          <a:custGeom>
            <a:avLst/>
            <a:gdLst>
              <a:gd name="connsiteX0" fmla="*/ 0 w 2358189"/>
              <a:gd name="connsiteY0" fmla="*/ 3978442 h 4588042"/>
              <a:gd name="connsiteX1" fmla="*/ 705852 w 2358189"/>
              <a:gd name="connsiteY1" fmla="*/ 2117558 h 4588042"/>
              <a:gd name="connsiteX2" fmla="*/ 1507958 w 2358189"/>
              <a:gd name="connsiteY2" fmla="*/ 4235116 h 4588042"/>
              <a:gd name="connsiteX3" fmla="*/ 2358189 w 2358189"/>
              <a:gd name="connsiteY3" fmla="*/ 0 h 4588042"/>
              <a:gd name="connsiteX4" fmla="*/ 2358189 w 2358189"/>
              <a:gd name="connsiteY4" fmla="*/ 0 h 4588042"/>
              <a:gd name="connsiteX5" fmla="*/ 2358189 w 2358189"/>
              <a:gd name="connsiteY5" fmla="*/ 64168 h 458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189" h="4588042">
                <a:moveTo>
                  <a:pt x="0" y="3978442"/>
                </a:moveTo>
                <a:cubicBezTo>
                  <a:pt x="227263" y="3026610"/>
                  <a:pt x="454526" y="2074779"/>
                  <a:pt x="705852" y="2117558"/>
                </a:cubicBezTo>
                <a:cubicBezTo>
                  <a:pt x="957178" y="2160337"/>
                  <a:pt x="1232569" y="4588042"/>
                  <a:pt x="1507958" y="4235116"/>
                </a:cubicBezTo>
                <a:cubicBezTo>
                  <a:pt x="1783348" y="3882190"/>
                  <a:pt x="2358189" y="0"/>
                  <a:pt x="2358189" y="0"/>
                </a:cubicBezTo>
                <a:lnTo>
                  <a:pt x="2358189" y="0"/>
                </a:lnTo>
                <a:lnTo>
                  <a:pt x="2358189" y="64168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 flipH="1" flipV="1">
            <a:off x="3179763" y="3178175"/>
            <a:ext cx="5214938" cy="1587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2143125" y="3071813"/>
            <a:ext cx="5214938" cy="1587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215188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x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5357813" y="500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5357813" y="30718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0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857750" y="3000375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 flipH="1" flipV="1">
            <a:off x="3714750" y="3000375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8" name="TextBox 18"/>
          <p:cNvSpPr txBox="1">
            <a:spLocks noChangeArrowheads="1"/>
          </p:cNvSpPr>
          <p:nvPr/>
        </p:nvSpPr>
        <p:spPr bwMode="auto">
          <a:xfrm>
            <a:off x="3214688" y="2571750"/>
            <a:ext cx="45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-3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48139" name="TextBox 19"/>
          <p:cNvSpPr txBox="1">
            <a:spLocks noChangeArrowheads="1"/>
          </p:cNvSpPr>
          <p:nvPr/>
        </p:nvSpPr>
        <p:spPr bwMode="auto">
          <a:xfrm>
            <a:off x="4429125" y="257175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-1</a:t>
            </a:r>
            <a:endParaRPr lang="ru-RU" sz="2400" b="1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894138" y="4249738"/>
            <a:ext cx="2071687" cy="15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29188" y="5357813"/>
            <a:ext cx="857250" cy="1587"/>
          </a:xfrm>
          <a:prstGeom prst="line">
            <a:avLst/>
          </a:prstGeom>
          <a:ln w="349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2" name="TextBox 25"/>
          <p:cNvSpPr txBox="1">
            <a:spLocks noChangeArrowheads="1"/>
          </p:cNvSpPr>
          <p:nvPr/>
        </p:nvSpPr>
        <p:spPr bwMode="auto">
          <a:xfrm>
            <a:off x="5786438" y="5143500"/>
            <a:ext cx="45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-4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786063" y="1000125"/>
            <a:ext cx="271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Y =x ( x + 3 )</a:t>
            </a:r>
            <a:r>
              <a:rPr lang="en-US" sz="3200" b="1">
                <a:solidFill>
                  <a:schemeClr val="bg1"/>
                </a:solidFill>
                <a:latin typeface="Constantia" pitchFamily="18" charset="0"/>
              </a:rPr>
              <a:t>²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8625" y="357188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График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1143000" y="500063"/>
            <a:ext cx="329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>
                <a:solidFill>
                  <a:schemeClr val="bg1"/>
                </a:solidFill>
              </a:rPr>
              <a:t>Рабочий слайд 2.1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57875" y="214313"/>
            <a:ext cx="3071813" cy="9286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6" name="Прямоугольник 3"/>
          <p:cNvSpPr>
            <a:spLocks noChangeArrowheads="1"/>
          </p:cNvSpPr>
          <p:nvPr/>
        </p:nvSpPr>
        <p:spPr bwMode="auto">
          <a:xfrm>
            <a:off x="6215063" y="357188"/>
            <a:ext cx="251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Y=  9x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² ( 1 – x </a:t>
            </a:r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)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428625" y="1500188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1.Область определения функции </a:t>
            </a:r>
            <a:r>
              <a:rPr lang="en-US" sz="2800">
                <a:solidFill>
                  <a:schemeClr val="bg1"/>
                </a:solidFill>
              </a:rPr>
              <a:t>D : ( -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∞ ; +∞ )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9158" name="Прямоугольник 5"/>
          <p:cNvSpPr>
            <a:spLocks noChangeArrowheads="1"/>
          </p:cNvSpPr>
          <p:nvPr/>
        </p:nvSpPr>
        <p:spPr bwMode="auto">
          <a:xfrm>
            <a:off x="428625" y="1928813"/>
            <a:ext cx="85010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onstantia" pitchFamily="18" charset="0"/>
              </a:rPr>
              <a:t>2.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Точки пересечения с осями координат : </a:t>
            </a:r>
          </a:p>
          <a:p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     а)х = 0 , 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y = 0; 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    б)</a:t>
            </a:r>
            <a:r>
              <a:rPr lang="en-US" sz="2400">
                <a:solidFill>
                  <a:schemeClr val="bg1"/>
                </a:solidFill>
              </a:rPr>
              <a:t>y = 0 </a:t>
            </a:r>
            <a:r>
              <a:rPr lang="ru-RU" sz="2400">
                <a:solidFill>
                  <a:schemeClr val="bg1"/>
                </a:solidFill>
              </a:rPr>
              <a:t>=&gt;</a:t>
            </a:r>
            <a:r>
              <a:rPr lang="en-US" sz="2400">
                <a:solidFill>
                  <a:schemeClr val="bg1"/>
                </a:solidFill>
              </a:rPr>
              <a:t> x₁ = 0; x₂=1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9159" name="Прямоугольник 6"/>
          <p:cNvSpPr>
            <a:spLocks noChangeArrowheads="1"/>
          </p:cNvSpPr>
          <p:nvPr/>
        </p:nvSpPr>
        <p:spPr bwMode="auto">
          <a:xfrm>
            <a:off x="428625" y="310515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3.Функция общего положения, не периодическая.</a:t>
            </a:r>
          </a:p>
        </p:txBody>
      </p:sp>
      <p:sp>
        <p:nvSpPr>
          <p:cNvPr id="49160" name="Прямоугольник 7"/>
          <p:cNvSpPr>
            <a:spLocks noChangeArrowheads="1"/>
          </p:cNvSpPr>
          <p:nvPr/>
        </p:nvSpPr>
        <p:spPr bwMode="auto">
          <a:xfrm>
            <a:off x="500063" y="3786188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4. </a:t>
            </a:r>
            <a:r>
              <a:rPr lang="en-US" sz="2800">
                <a:solidFill>
                  <a:schemeClr val="bg1"/>
                </a:solidFill>
              </a:rPr>
              <a:t>y´ = 9 (2x (1--- x) + x² (-1))</a:t>
            </a:r>
            <a:r>
              <a:rPr lang="ru-RU" sz="2800">
                <a:solidFill>
                  <a:schemeClr val="bg1"/>
                </a:solidFill>
              </a:rPr>
              <a:t>=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y´= 9x (2 – 3x);   </a:t>
            </a:r>
            <a:endParaRPr lang="ru-RU" sz="2800">
              <a:solidFill>
                <a:schemeClr val="bg1"/>
              </a:solidFill>
            </a:endParaRPr>
          </a:p>
          <a:p>
            <a:r>
              <a:rPr lang="ru-RU" sz="2800">
                <a:solidFill>
                  <a:schemeClr val="bg1"/>
                </a:solidFill>
              </a:rPr>
              <a:t>          </a:t>
            </a:r>
            <a:r>
              <a:rPr lang="en-US" sz="2800">
                <a:solidFill>
                  <a:schemeClr val="bg1"/>
                </a:solidFill>
              </a:rPr>
              <a:t>y´= 0 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=&gt; </a:t>
            </a:r>
            <a:r>
              <a:rPr lang="ru-RU" sz="2800">
                <a:solidFill>
                  <a:schemeClr val="bg1"/>
                </a:solidFill>
              </a:rPr>
              <a:t> х=</a:t>
            </a:r>
            <a:r>
              <a:rPr lang="en-US" sz="2800">
                <a:solidFill>
                  <a:schemeClr val="bg1"/>
                </a:solidFill>
              </a:rPr>
              <a:t> 2/3</a:t>
            </a:r>
            <a:r>
              <a:rPr lang="ru-RU" sz="2800">
                <a:solidFill>
                  <a:schemeClr val="bg1"/>
                </a:solidFill>
              </a:rPr>
              <a:t>;  х=0</a:t>
            </a:r>
            <a:endParaRPr lang="en-US" sz="280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4375" y="5857875"/>
            <a:ext cx="7786688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7188" y="5357813"/>
            <a:ext cx="70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-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∞ </a:t>
            </a:r>
            <a:endParaRPr lang="ru-RU" sz="2800" b="1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072438" y="5357813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+∞ </a:t>
            </a:r>
            <a:endParaRPr lang="ru-RU" sz="2800" b="1"/>
          </a:p>
        </p:txBody>
      </p:sp>
      <p:sp>
        <p:nvSpPr>
          <p:cNvPr id="13" name="Блок-схема: узел 12"/>
          <p:cNvSpPr/>
          <p:nvPr/>
        </p:nvSpPr>
        <p:spPr>
          <a:xfrm>
            <a:off x="3071813" y="57864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643563" y="57864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928938" y="600075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0</a:t>
            </a:r>
            <a:endParaRPr lang="ru-RU" sz="2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00688" y="5929313"/>
            <a:ext cx="684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2/3</a:t>
            </a:r>
            <a:endParaRPr lang="ru-RU" sz="2800"/>
          </a:p>
        </p:txBody>
      </p:sp>
      <p:sp>
        <p:nvSpPr>
          <p:cNvPr id="17" name="Дуга 16"/>
          <p:cNvSpPr/>
          <p:nvPr/>
        </p:nvSpPr>
        <p:spPr>
          <a:xfrm>
            <a:off x="500063" y="5143500"/>
            <a:ext cx="2628900" cy="1200150"/>
          </a:xfrm>
          <a:prstGeom prst="arc">
            <a:avLst>
              <a:gd name="adj1" fmla="val 15742071"/>
              <a:gd name="adj2" fmla="val 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3143250" y="5143500"/>
            <a:ext cx="2557463" cy="1200150"/>
          </a:xfrm>
          <a:prstGeom prst="arc">
            <a:avLst>
              <a:gd name="adj1" fmla="val 10550308"/>
              <a:gd name="adj2" fmla="val 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5715000" y="5214938"/>
            <a:ext cx="2286000" cy="1343025"/>
          </a:xfrm>
          <a:prstGeom prst="arc">
            <a:avLst>
              <a:gd name="adj1" fmla="val 11206360"/>
              <a:gd name="adj2" fmla="val 1693304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00188" y="514350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00813" y="514350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86250" y="521493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+</a:t>
            </a:r>
            <a:endParaRPr lang="ru-RU" sz="320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357313" y="6000750"/>
            <a:ext cx="1071562" cy="5715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714750" y="6072188"/>
            <a:ext cx="1214438" cy="5000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00813" y="6072188"/>
            <a:ext cx="1143000" cy="50006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tx1">
                <a:lumMod val="14000"/>
              </a:schemeClr>
            </a:gs>
            <a:gs pos="4000">
              <a:srgbClr val="5F5F5F"/>
            </a:gs>
            <a:gs pos="8000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99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214313" y="142875"/>
            <a:ext cx="3297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>
                <a:solidFill>
                  <a:schemeClr val="bg1"/>
                </a:solidFill>
              </a:rPr>
              <a:t>Рабочий слайд 2.2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25" y="1214438"/>
            <a:ext cx="6000750" cy="44291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4" descr="C:\Documents and Settings\Администратор\Мои документы\гр3.bmp"/>
          <p:cNvPicPr>
            <a:picLocks noChangeAspect="1" noChangeArrowheads="1"/>
          </p:cNvPicPr>
          <p:nvPr/>
        </p:nvPicPr>
        <p:blipFill>
          <a:blip r:embed="rId2"/>
          <a:srcRect r="38907"/>
          <a:stretch>
            <a:fillRect/>
          </a:stretch>
        </p:blipFill>
        <p:spPr bwMode="auto">
          <a:xfrm>
            <a:off x="1571625" y="1285875"/>
            <a:ext cx="5786438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1" name="Прямоугольник 8"/>
          <p:cNvSpPr>
            <a:spLocks noChangeArrowheads="1"/>
          </p:cNvSpPr>
          <p:nvPr/>
        </p:nvSpPr>
        <p:spPr bwMode="auto">
          <a:xfrm>
            <a:off x="4572000" y="1836738"/>
            <a:ext cx="255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Y=  9x</a:t>
            </a:r>
            <a:r>
              <a:rPr lang="en-US" sz="2800" b="1">
                <a:latin typeface="Constantia" pitchFamily="18" charset="0"/>
              </a:rPr>
              <a:t>² ( 1 – x )</a:t>
            </a:r>
            <a:endParaRPr lang="ru-RU" sz="2800" b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929732" y="2928144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857500" y="2214563"/>
            <a:ext cx="642938" cy="15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143250" y="3571875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2/3</a:t>
            </a:r>
            <a:endParaRPr lang="ru-RU" sz="2400" b="1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735263" y="18192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4/3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7001">
              <a:srgbClr val="E6E6E6"/>
            </a:gs>
            <a:gs pos="32001">
              <a:srgbClr val="7D8496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358063" y="5500688"/>
            <a:ext cx="1692275" cy="135731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75" y="5810250"/>
            <a:ext cx="3071813" cy="7143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7500938" y="5929313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74.exe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313" y="1643063"/>
            <a:ext cx="6357937" cy="314325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bg1"/>
                </a:solidFill>
              </a:rPr>
              <a:t>1.</a:t>
            </a:r>
            <a:r>
              <a:rPr lang="ru-RU" sz="4000" dirty="0">
                <a:solidFill>
                  <a:schemeClr val="bg1"/>
                </a:solidFill>
              </a:rPr>
              <a:t>Исследование функции </a:t>
            </a:r>
          </a:p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</a:rPr>
              <a:t> с помощью производной.</a:t>
            </a:r>
          </a:p>
        </p:txBody>
      </p:sp>
      <p:sp>
        <p:nvSpPr>
          <p:cNvPr id="51206" name="Прямоугольник 4"/>
          <p:cNvSpPr>
            <a:spLocks noChangeArrowheads="1"/>
          </p:cNvSpPr>
          <p:nvPr/>
        </p:nvSpPr>
        <p:spPr bwMode="auto">
          <a:xfrm>
            <a:off x="2628900" y="5872163"/>
            <a:ext cx="292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Попробуй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chemeClr val="bg1"/>
                </a:solidFill>
              </a:rPr>
              <a:t> сам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40425" y="5822950"/>
            <a:ext cx="1150938" cy="7016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ЭУМ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9000">
              <a:schemeClr val="tx1">
                <a:lumMod val="0"/>
              </a:schemeClr>
            </a:gs>
            <a:gs pos="63000">
              <a:srgbClr val="D4DEFF"/>
            </a:gs>
            <a:gs pos="100000">
              <a:srgbClr val="D4DEFF"/>
            </a:gs>
            <a:gs pos="73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428625" y="3571875"/>
            <a:ext cx="657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 </a:t>
            </a:r>
            <a:r>
              <a:rPr lang="ru-RU" sz="2400" b="1" i="1"/>
              <a:t>       </a:t>
            </a:r>
            <a:r>
              <a:rPr lang="ru-RU" sz="2400" b="1" i="1">
                <a:latin typeface="Constantia" pitchFamily="18" charset="0"/>
              </a:rPr>
              <a:t> </a:t>
            </a:r>
            <a:endParaRPr lang="en-US" sz="2400" b="1" i="1">
              <a:latin typeface="Constantia" pitchFamily="18" charset="0"/>
            </a:endParaRPr>
          </a:p>
          <a:p>
            <a:endParaRPr lang="ru-RU" sz="2400" b="1" i="1">
              <a:latin typeface="Constantia" pitchFamily="18" charset="0"/>
            </a:endParaRPr>
          </a:p>
          <a:p>
            <a:endParaRPr lang="ru-RU" sz="2400" b="1" i="1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2428875" y="260350"/>
            <a:ext cx="4217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В примерах 1-10 :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6715125" y="47863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31" name="Rectangle 12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232" name="TextBox 24"/>
          <p:cNvSpPr txBox="1">
            <a:spLocks noChangeArrowheads="1"/>
          </p:cNvSpPr>
          <p:nvPr/>
        </p:nvSpPr>
        <p:spPr bwMode="auto">
          <a:xfrm>
            <a:off x="7072313" y="5357813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/>
              <a:t> </a:t>
            </a:r>
            <a:endParaRPr lang="ru-RU" b="1" i="1" u="sng"/>
          </a:p>
        </p:txBody>
      </p:sp>
      <p:sp>
        <p:nvSpPr>
          <p:cNvPr id="14" name="Развернутая стрелка 13">
            <a:hlinkClick r:id="rId2" action="ppaction://hlinksldjump"/>
          </p:cNvPr>
          <p:cNvSpPr/>
          <p:nvPr/>
        </p:nvSpPr>
        <p:spPr>
          <a:xfrm>
            <a:off x="8497888" y="5922963"/>
            <a:ext cx="642937" cy="928687"/>
          </a:xfrm>
          <a:prstGeom prst="uturnArrow">
            <a:avLst>
              <a:gd name="adj1" fmla="val 25000"/>
              <a:gd name="adj2" fmla="val 25000"/>
              <a:gd name="adj3" fmla="val 75000"/>
              <a:gd name="adj4" fmla="val 43750"/>
              <a:gd name="adj5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358900" y="1116013"/>
            <a:ext cx="6357938" cy="4643437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137160" tIns="91440" rIns="137160" bIns="91440" anchor="ctr"/>
          <a:lstStyle/>
          <a:p>
            <a:pPr lvl="1" algn="ctr">
              <a:buFont typeface="Cambria" pitchFamily="18" charset="0"/>
              <a:buChar char="1"/>
            </a:pPr>
            <a:r>
              <a:rPr lang="ru-RU" sz="2800" b="1" i="1">
                <a:latin typeface="Cambria" pitchFamily="18" charset="0"/>
              </a:rPr>
              <a:t>)найти область определения функции, точки пересечения с осями координат; </a:t>
            </a:r>
            <a:endParaRPr lang="ru-RU" sz="2800" i="1">
              <a:latin typeface="Times New Roman" pitchFamily="18" charset="0"/>
            </a:endParaRPr>
          </a:p>
          <a:p>
            <a:pPr algn="ctr"/>
            <a:r>
              <a:rPr lang="ru-RU" sz="2800" b="1" i="1">
                <a:latin typeface="Cambria" pitchFamily="18" charset="0"/>
              </a:rPr>
              <a:t>2) исследовать функцию на четность или нечетность и на периодичность; </a:t>
            </a:r>
            <a:endParaRPr lang="ru-RU" sz="2800" i="1">
              <a:latin typeface="Times New Roman" pitchFamily="18" charset="0"/>
            </a:endParaRPr>
          </a:p>
          <a:p>
            <a:pPr algn="ctr"/>
            <a:r>
              <a:rPr lang="ru-RU" sz="2800" b="1" i="1">
                <a:latin typeface="Cambria" pitchFamily="18" charset="0"/>
              </a:rPr>
              <a:t>3) найти интервалы возрастания и убывания функции и точки экстремума; </a:t>
            </a:r>
            <a:endParaRPr lang="ru-RU" sz="2800" i="1">
              <a:latin typeface="Times New Roman" pitchFamily="18" charset="0"/>
            </a:endParaRPr>
          </a:p>
          <a:p>
            <a:pPr algn="ctr"/>
            <a:r>
              <a:rPr lang="ru-RU" sz="2800" b="1" i="1">
                <a:latin typeface="Cambria" pitchFamily="18" charset="0"/>
              </a:rPr>
              <a:t>4) построить график функции.</a:t>
            </a:r>
            <a:endParaRPr lang="ru-RU" sz="2800" i="1">
              <a:latin typeface="Times New Roman" pitchFamily="18" charset="0"/>
            </a:endParaRP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1000">
              <a:schemeClr val="tx1">
                <a:lumMod val="0"/>
              </a:schemeClr>
            </a:gs>
            <a:gs pos="0">
              <a:schemeClr val="tx1"/>
            </a:gs>
            <a:gs pos="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7250" y="500063"/>
            <a:ext cx="3357563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2" action="ppaction://hlinksldjump"/>
              </a:rPr>
              <a:t>y = 0,25x⁴ - 2x²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1714500"/>
            <a:ext cx="3357563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3" action="ppaction://hlinksldjump"/>
              </a:rPr>
              <a:t>y = 1/3x³ - x²</a:t>
            </a:r>
            <a:r>
              <a:rPr lang="ru-RU" sz="3200" b="1" i="1" dirty="0">
                <a:solidFill>
                  <a:srgbClr val="FFFF00"/>
                </a:solidFill>
                <a:hlinkClick r:id="rId3" action="ppaction://hlinksldjump"/>
              </a:rPr>
              <a:t>-3х</a:t>
            </a:r>
            <a:r>
              <a:rPr lang="en-US" sz="3200" b="1" i="1" dirty="0">
                <a:solidFill>
                  <a:srgbClr val="FFFF00"/>
                </a:solidFill>
                <a:hlinkClick r:id="rId3" action="ppaction://hlinksldjump"/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0" y="3000375"/>
            <a:ext cx="3357563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4" action="ppaction://hlinksldjump"/>
              </a:rPr>
              <a:t>y =x²(x-2)²</a:t>
            </a:r>
            <a:r>
              <a:rPr lang="ru-RU" sz="3200" b="1" i="1" dirty="0">
                <a:solidFill>
                  <a:srgbClr val="FFFF00"/>
                </a:solidFill>
                <a:hlinkClick r:id="rId4" action="ppaction://hlinksldjump"/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88" y="4286250"/>
            <a:ext cx="3357562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5" action="ppaction://hlinksldjump"/>
              </a:rPr>
              <a:t>y =5 + 3x – x³</a:t>
            </a:r>
            <a:r>
              <a:rPr lang="ru-RU" sz="3200" b="1" i="1" dirty="0">
                <a:solidFill>
                  <a:srgbClr val="FFFF00"/>
                </a:solidFill>
                <a:hlinkClick r:id="rId5" action="ppaction://hlinksldjump"/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5572125"/>
            <a:ext cx="3357562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6" action="ppaction://hlinksldjump"/>
              </a:rPr>
              <a:t>y = 3x⁵ - 5x⁴ + 4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3" y="5500688"/>
            <a:ext cx="3357562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7" action="ppaction://hlinksldjump"/>
              </a:rPr>
              <a:t>y = </a:t>
            </a:r>
            <a:r>
              <a:rPr lang="en-US" sz="3200" b="1" i="1" dirty="0" err="1">
                <a:solidFill>
                  <a:srgbClr val="FFFF00"/>
                </a:solidFill>
                <a:hlinkClick r:id="rId7" action="ppaction://hlinksldjump"/>
              </a:rPr>
              <a:t>ln</a:t>
            </a:r>
            <a:r>
              <a:rPr lang="en-US" sz="3200" b="1" i="1" dirty="0">
                <a:solidFill>
                  <a:srgbClr val="FFFF00"/>
                </a:solidFill>
                <a:hlinkClick r:id="rId7" action="ppaction://hlinksldjump"/>
              </a:rPr>
              <a:t> (4- x² )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62538" y="4286250"/>
            <a:ext cx="3357562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7" action="ppaction://hlinksldjump"/>
              </a:rPr>
              <a:t>y = x – 1 – </a:t>
            </a:r>
            <a:r>
              <a:rPr lang="en-US" sz="3200" b="1" i="1" dirty="0" err="1">
                <a:solidFill>
                  <a:srgbClr val="FFFF00"/>
                </a:solidFill>
                <a:hlinkClick r:id="rId7" action="ppaction://hlinksldjump"/>
              </a:rPr>
              <a:t>ln</a:t>
            </a:r>
            <a:r>
              <a:rPr lang="en-US" sz="3200" b="1" i="1" dirty="0">
                <a:solidFill>
                  <a:srgbClr val="FFFF00"/>
                </a:solidFill>
                <a:hlinkClick r:id="rId7" action="ppaction://hlinksldjump"/>
              </a:rPr>
              <a:t> x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3071813"/>
            <a:ext cx="3357562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hlinkClick r:id="rId7" action="ppaction://hlinksldjump"/>
              </a:rPr>
              <a:t>y = sin²x – </a:t>
            </a:r>
            <a:r>
              <a:rPr lang="en-US" sz="3200" b="1" i="1" dirty="0" err="1">
                <a:solidFill>
                  <a:srgbClr val="FFFF00"/>
                </a:solidFill>
                <a:hlinkClick r:id="rId7" action="ppaction://hlinksldjump"/>
              </a:rPr>
              <a:t>cos</a:t>
            </a:r>
            <a:r>
              <a:rPr lang="en-US" sz="3200" b="1" i="1" dirty="0">
                <a:solidFill>
                  <a:srgbClr val="FFFF00"/>
                </a:solidFill>
                <a:hlinkClick r:id="rId7" action="ppaction://hlinksldjump"/>
              </a:rPr>
              <a:t> x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5" y="1785938"/>
            <a:ext cx="3357563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hlinkClick r:id="rId8" action="ppaction://hlinksldjump"/>
              </a:rPr>
              <a:t>y = 2sinx + cos2x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5" y="500063"/>
            <a:ext cx="3357563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FF00"/>
                </a:solidFill>
                <a:hlinkClick r:id="rId9" action="ppaction://hlinksldjump"/>
              </a:rPr>
              <a:t>y = 0,75x⁴ - 2x³ -</a:t>
            </a:r>
            <a:endParaRPr lang="ru-RU" sz="2800" b="1" i="1" dirty="0">
              <a:solidFill>
                <a:srgbClr val="FFFF00"/>
              </a:solidFill>
              <a:hlinkClick r:id="rId9" action="ppaction://hlinksldjump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FFFF00"/>
                </a:solidFill>
                <a:hlinkClick r:id="rId9" action="ppaction://hlinksldjump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hlinkClick r:id="rId9" action="ppaction://hlinksldjump"/>
              </a:rPr>
              <a:t>-</a:t>
            </a:r>
            <a:r>
              <a:rPr lang="en-US" sz="2800" b="1" i="1" dirty="0">
                <a:solidFill>
                  <a:srgbClr val="FFFF00"/>
                </a:solidFill>
                <a:hlinkClick r:id="rId9" action="ppaction://hlinksldjump"/>
              </a:rPr>
              <a:t>1,5x² + 6x – 1.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uhf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420938"/>
            <a:ext cx="65897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96988" y="5876925"/>
            <a:ext cx="6443662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026" idx="2"/>
          </p:cNvCxnSpPr>
          <p:nvPr/>
        </p:nvCxnSpPr>
        <p:spPr>
          <a:xfrm>
            <a:off x="4519613" y="2636838"/>
            <a:ext cx="0" cy="3600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7100" y="2781300"/>
            <a:ext cx="554355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63750" y="2997200"/>
            <a:ext cx="554355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95500" y="3716338"/>
            <a:ext cx="554513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97100" y="2595563"/>
            <a:ext cx="554355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95500" y="4941888"/>
            <a:ext cx="554513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96988" y="1677988"/>
            <a:ext cx="6516687" cy="1746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443663" y="1630363"/>
            <a:ext cx="107950" cy="9683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87625" y="1630363"/>
            <a:ext cx="107950" cy="9683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619250" y="5516563"/>
            <a:ext cx="554513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481513" y="1630363"/>
            <a:ext cx="107950" cy="9683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66975" y="1203325"/>
            <a:ext cx="45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76963" y="1216025"/>
            <a:ext cx="534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89438" y="116840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1025" name="Прямая со стрелкой 1024"/>
          <p:cNvCxnSpPr/>
          <p:nvPr/>
        </p:nvCxnSpPr>
        <p:spPr>
          <a:xfrm flipV="1">
            <a:off x="1243013" y="1811338"/>
            <a:ext cx="1008062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916488" y="1854200"/>
            <a:ext cx="100965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132138" y="1797050"/>
            <a:ext cx="1008062" cy="3587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659563" y="1854200"/>
            <a:ext cx="1008062" cy="2889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>
            <a:spLocks noChangeArrowheads="1"/>
          </p:cNvSpPr>
          <p:nvPr/>
        </p:nvSpPr>
        <p:spPr bwMode="auto">
          <a:xfrm>
            <a:off x="2451100" y="1797050"/>
            <a:ext cx="38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37" name="Прямоугольник 1036"/>
          <p:cNvSpPr>
            <a:spLocks noChangeArrowheads="1"/>
          </p:cNvSpPr>
          <p:nvPr/>
        </p:nvSpPr>
        <p:spPr bwMode="auto">
          <a:xfrm>
            <a:off x="6176963" y="1831975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38" name="Прямоугольник 1037"/>
          <p:cNvSpPr>
            <a:spLocks noChangeArrowheads="1"/>
          </p:cNvSpPr>
          <p:nvPr/>
        </p:nvSpPr>
        <p:spPr bwMode="auto">
          <a:xfrm>
            <a:off x="4327525" y="1820863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323850" y="188913"/>
            <a:ext cx="2786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Рабочий слайд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350" y="1146175"/>
            <a:ext cx="72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-∞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1725" y="922338"/>
            <a:ext cx="85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+∞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363" y="250825"/>
            <a:ext cx="49037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Выясни количество корней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3" grpId="0"/>
      <p:bldP spid="24" grpId="0"/>
      <p:bldP spid="29" grpId="0"/>
      <p:bldP spid="1035" grpId="0"/>
      <p:bldP spid="1037" grpId="0"/>
      <p:bldP spid="1038" grpId="0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88" y="928688"/>
          <a:ext cx="7429500" cy="537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1485910"/>
                <a:gridCol w="1485910"/>
                <a:gridCol w="1485910"/>
                <a:gridCol w="1485910"/>
              </a:tblGrid>
              <a:tr h="13018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/>
                    </a:p>
                    <a:p>
                      <a:endParaRPr lang="ru-RU" sz="4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149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sin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800" b="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2cos x</a:t>
                      </a: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453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42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x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⁵</a:t>
                      </a:r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¯⁴</a:t>
                      </a:r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2cosx </a:t>
                      </a: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4532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20x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¯⁶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sinx</a:t>
                      </a:r>
                      <a:endParaRPr kumimoji="0"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57750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3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0" y="578643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19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435768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14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38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9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15250" y="578643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86688" y="4357688"/>
            <a:ext cx="50006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15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6688" y="2928938"/>
            <a:ext cx="571500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</a:t>
            </a:r>
            <a:r>
              <a:rPr lang="ru-RU" sz="2800" b="1" dirty="0"/>
              <a:t>0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8668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5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3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63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75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5786438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18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435768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13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0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57563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7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125" y="435768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12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7563" y="57864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17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38" y="5786438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16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57375" y="435768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11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7375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6</a:t>
            </a:r>
            <a:endParaRPr lang="ru-RU" sz="2800" b="1" dirty="0"/>
          </a:p>
        </p:txBody>
      </p:sp>
      <p:sp>
        <p:nvSpPr>
          <p:cNvPr id="55350" name="TextBox 26"/>
          <p:cNvSpPr txBox="1">
            <a:spLocks noChangeArrowheads="1"/>
          </p:cNvSpPr>
          <p:nvPr/>
        </p:nvSpPr>
        <p:spPr bwMode="auto">
          <a:xfrm>
            <a:off x="1143000" y="928688"/>
            <a:ext cx="649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x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⁷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55351" name="TextBox 27"/>
          <p:cNvSpPr txBox="1">
            <a:spLocks noChangeArrowheads="1"/>
          </p:cNvSpPr>
          <p:nvPr/>
        </p:nvSpPr>
        <p:spPr bwMode="auto">
          <a:xfrm>
            <a:off x="2643188" y="1000125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7</a:t>
            </a:r>
            <a:r>
              <a:rPr lang="en-US" sz="3600">
                <a:solidFill>
                  <a:schemeClr val="bg1"/>
                </a:solidFill>
              </a:rPr>
              <a:t>x</a:t>
            </a:r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⁶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375" y="1000125"/>
            <a:ext cx="573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5353" name="TextBox 30"/>
          <p:cNvSpPr txBox="1">
            <a:spLocks noChangeArrowheads="1"/>
          </p:cNvSpPr>
          <p:nvPr/>
        </p:nvSpPr>
        <p:spPr bwMode="auto">
          <a:xfrm>
            <a:off x="6929438" y="10001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-</a:t>
            </a:r>
            <a:r>
              <a:rPr lang="ru-RU" sz="3600">
                <a:solidFill>
                  <a:schemeClr val="bg1"/>
                </a:solidFill>
              </a:rPr>
              <a:t>4</a:t>
            </a:r>
            <a:r>
              <a:rPr lang="en-US" sz="3600">
                <a:solidFill>
                  <a:schemeClr val="bg1"/>
                </a:solidFill>
              </a:rPr>
              <a:t>x</a:t>
            </a:r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¯⁵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2286000"/>
            <a:ext cx="4191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0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35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56" name="Rectangle 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58" name="Rectangle 10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5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0" name="Rectangle 13"/>
          <p:cNvSpPr>
            <a:spLocks noChangeArrowheads="1"/>
          </p:cNvSpPr>
          <p:nvPr/>
        </p:nvSpPr>
        <p:spPr bwMode="auto">
          <a:xfrm>
            <a:off x="0" y="1400175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8715375" y="5857875"/>
            <a:ext cx="269875" cy="76358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62" name="TextBox 48"/>
          <p:cNvSpPr txBox="1">
            <a:spLocks noChangeArrowheads="1"/>
          </p:cNvSpPr>
          <p:nvPr/>
        </p:nvSpPr>
        <p:spPr bwMode="auto">
          <a:xfrm>
            <a:off x="5643563" y="2214563"/>
            <a:ext cx="75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-3x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553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4" name="Rectangle 16"/>
          <p:cNvSpPr>
            <a:spLocks noChangeArrowheads="1"/>
          </p:cNvSpPr>
          <p:nvPr/>
        </p:nvSpPr>
        <p:spPr bwMode="auto">
          <a:xfrm>
            <a:off x="0" y="1357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6" name="Rectangle 19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8" name="Rectangle 22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69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70" name="Rectangle 25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71" name="TextBox 61"/>
          <p:cNvSpPr txBox="1">
            <a:spLocks noChangeArrowheads="1"/>
          </p:cNvSpPr>
          <p:nvPr/>
        </p:nvSpPr>
        <p:spPr bwMode="auto">
          <a:xfrm>
            <a:off x="7643813" y="6488113"/>
            <a:ext cx="92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hlinkClick r:id="rId2" action="ppaction://hlinksldjump"/>
              </a:rPr>
              <a:t>ответы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553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53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572125" y="1071563"/>
            <a:ext cx="609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53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285875" y="3571875"/>
            <a:ext cx="257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7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53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500688" y="3500438"/>
            <a:ext cx="695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7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53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715000" y="5072063"/>
            <a:ext cx="342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538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571750" y="5000625"/>
            <a:ext cx="781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857250" y="0"/>
            <a:ext cx="74945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chemeClr val="bg1"/>
                </a:solidFill>
                <a:latin typeface="+mj-lt"/>
              </a:rPr>
              <a:t>Рабочий слайд.            «Составь пару»</a:t>
            </a:r>
            <a:endParaRPr lang="ru-RU" sz="3600" u="sng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Мои документы\таблицы\зна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714500"/>
            <a:ext cx="5429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180975"/>
            <a:ext cx="75565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</a:rPr>
              <a:t>Множество значений функции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97375" y="4437063"/>
            <a:ext cx="914400" cy="57626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827088" y="2781300"/>
            <a:ext cx="78724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FF00"/>
                </a:solidFill>
                <a:latin typeface="Segoe Script"/>
              </a:rPr>
              <a:t>Урок окончен</a:t>
            </a:r>
          </a:p>
        </p:txBody>
      </p:sp>
      <p:pic>
        <p:nvPicPr>
          <p:cNvPr id="5632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805488"/>
            <a:ext cx="731838" cy="785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6000">
              <a:schemeClr val="tx1">
                <a:lumMod val="50000"/>
                <a:lumOff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f1.bmp"/>
          <p:cNvPicPr>
            <a:picLocks noChangeAspect="1" noChangeArrowheads="1"/>
          </p:cNvPicPr>
          <p:nvPr/>
        </p:nvPicPr>
        <p:blipFill>
          <a:blip r:embed="rId2"/>
          <a:srcRect l="50023"/>
          <a:stretch>
            <a:fillRect/>
          </a:stretch>
        </p:blipFill>
        <p:spPr bwMode="auto">
          <a:xfrm>
            <a:off x="2143125" y="1000125"/>
            <a:ext cx="5016500" cy="4833938"/>
          </a:xfrm>
          <a:prstGeom prst="rect">
            <a:avLst/>
          </a:prstGeom>
          <a:noFill/>
          <a:ln w="133350">
            <a:solidFill>
              <a:schemeClr val="bg1">
                <a:lumMod val="50000"/>
              </a:schemeClr>
            </a:solidFill>
          </a:ln>
        </p:spPr>
      </p:pic>
      <p:sp>
        <p:nvSpPr>
          <p:cNvPr id="57347" name="Прямоугольник 2"/>
          <p:cNvSpPr>
            <a:spLocks noChangeArrowheads="1"/>
          </p:cNvSpPr>
          <p:nvPr/>
        </p:nvSpPr>
        <p:spPr bwMode="auto">
          <a:xfrm>
            <a:off x="1571625" y="10715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</a:t>
            </a:r>
            <a:endParaRPr lang="ru-RU" sz="3200"/>
          </a:p>
        </p:txBody>
      </p:sp>
      <p:pic>
        <p:nvPicPr>
          <p:cNvPr id="5734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300" y="6265863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6E6E6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73000">
              <a:srgbClr val="FFFFFF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f2.bmp"/>
          <p:cNvPicPr>
            <a:picLocks noChangeAspect="1" noChangeArrowheads="1"/>
          </p:cNvPicPr>
          <p:nvPr/>
        </p:nvPicPr>
        <p:blipFill>
          <a:blip r:embed="rId2"/>
          <a:srcRect l="55581"/>
          <a:stretch>
            <a:fillRect/>
          </a:stretch>
        </p:blipFill>
        <p:spPr bwMode="auto">
          <a:xfrm>
            <a:off x="1928813" y="1085850"/>
            <a:ext cx="5429250" cy="4735513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</p:pic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1357313" y="10715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2</a:t>
            </a:r>
            <a:endParaRPr lang="ru-RU" sz="3200"/>
          </a:p>
        </p:txBody>
      </p:sp>
      <p:pic>
        <p:nvPicPr>
          <p:cNvPr id="5837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300" y="6265863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5000">
              <a:schemeClr val="tx1">
                <a:lumMod val="50000"/>
                <a:lumOff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Администратор\Рабочий стол\f3.bmp"/>
          <p:cNvPicPr>
            <a:picLocks noChangeAspect="1" noChangeArrowheads="1"/>
          </p:cNvPicPr>
          <p:nvPr/>
        </p:nvPicPr>
        <p:blipFill>
          <a:blip r:embed="rId2"/>
          <a:srcRect l="61139"/>
          <a:stretch>
            <a:fillRect/>
          </a:stretch>
        </p:blipFill>
        <p:spPr bwMode="auto">
          <a:xfrm>
            <a:off x="1785938" y="857250"/>
            <a:ext cx="5214937" cy="5214938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</p:pic>
      <p:sp>
        <p:nvSpPr>
          <p:cNvPr id="59395" name="Прямоугольник 2"/>
          <p:cNvSpPr>
            <a:spLocks noChangeArrowheads="1"/>
          </p:cNvSpPr>
          <p:nvPr/>
        </p:nvSpPr>
        <p:spPr bwMode="auto">
          <a:xfrm>
            <a:off x="1143000" y="9286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3</a:t>
            </a:r>
            <a:endParaRPr lang="ru-RU" sz="3200"/>
          </a:p>
        </p:txBody>
      </p:sp>
      <p:pic>
        <p:nvPicPr>
          <p:cNvPr id="5939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300" y="6265863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6E6E6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66000">
              <a:srgbClr val="FFFFFF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C:\Documents and Settings\Администратор\Рабочий стол\f4.bmp"/>
          <p:cNvPicPr>
            <a:picLocks noChangeAspect="1" noChangeArrowheads="1"/>
          </p:cNvPicPr>
          <p:nvPr/>
        </p:nvPicPr>
        <p:blipFill>
          <a:blip r:embed="rId2"/>
          <a:srcRect l="58757"/>
          <a:stretch>
            <a:fillRect/>
          </a:stretch>
        </p:blipFill>
        <p:spPr bwMode="auto">
          <a:xfrm>
            <a:off x="2071688" y="1143000"/>
            <a:ext cx="4929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1571625" y="10715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4</a:t>
            </a:r>
            <a:endParaRPr lang="ru-RU" sz="3200"/>
          </a:p>
        </p:txBody>
      </p:sp>
      <p:pic>
        <p:nvPicPr>
          <p:cNvPr id="6042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6588" y="6265863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6E6E6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69000">
              <a:srgbClr val="FFFFFF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:\Documents and Settings\Администратор\Рабочий стол\f5.bmp"/>
          <p:cNvPicPr>
            <a:picLocks noChangeAspect="1" noChangeArrowheads="1"/>
          </p:cNvPicPr>
          <p:nvPr/>
        </p:nvPicPr>
        <p:blipFill>
          <a:blip r:embed="rId2"/>
          <a:srcRect l="58757"/>
          <a:stretch>
            <a:fillRect/>
          </a:stretch>
        </p:blipFill>
        <p:spPr bwMode="auto">
          <a:xfrm>
            <a:off x="2428875" y="1214438"/>
            <a:ext cx="4286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Прямоугольник 2"/>
          <p:cNvSpPr>
            <a:spLocks noChangeArrowheads="1"/>
          </p:cNvSpPr>
          <p:nvPr/>
        </p:nvSpPr>
        <p:spPr bwMode="auto">
          <a:xfrm>
            <a:off x="1500188" y="121443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</a:t>
            </a:r>
            <a:endParaRPr lang="ru-RU" sz="3200"/>
          </a:p>
        </p:txBody>
      </p:sp>
      <p:pic>
        <p:nvPicPr>
          <p:cNvPr id="6144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75" y="6273800"/>
            <a:ext cx="9017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tx1">
                <a:lumMod val="50000"/>
                <a:lumOff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C:\Documents and Settings\Администратор\Рабочий стол\f6bmp.bmp"/>
          <p:cNvPicPr>
            <a:picLocks noChangeAspect="1" noChangeArrowheads="1"/>
          </p:cNvPicPr>
          <p:nvPr/>
        </p:nvPicPr>
        <p:blipFill>
          <a:blip r:embed="rId2"/>
          <a:srcRect l="57964"/>
          <a:stretch>
            <a:fillRect/>
          </a:stretch>
        </p:blipFill>
        <p:spPr bwMode="auto">
          <a:xfrm>
            <a:off x="2000250" y="1096963"/>
            <a:ext cx="521493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428750" y="11430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6</a:t>
            </a:r>
            <a:endParaRPr lang="ru-RU" sz="3200"/>
          </a:p>
        </p:txBody>
      </p:sp>
      <p:pic>
        <p:nvPicPr>
          <p:cNvPr id="6246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300" y="6313488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chemeClr val="tx1">
                <a:lumMod val="50000"/>
                <a:lumOff val="50000"/>
                <a:alpha val="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C:\Documents and Settings\Администратор\Рабочий стол\7.bmp"/>
          <p:cNvPicPr>
            <a:picLocks noChangeAspect="1" noChangeArrowheads="1"/>
          </p:cNvPicPr>
          <p:nvPr/>
        </p:nvPicPr>
        <p:blipFill>
          <a:blip r:embed="rId2"/>
          <a:srcRect l="7146"/>
          <a:stretch>
            <a:fillRect/>
          </a:stretch>
        </p:blipFill>
        <p:spPr bwMode="auto">
          <a:xfrm>
            <a:off x="1411288" y="1857375"/>
            <a:ext cx="6189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1428750" y="10715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7</a:t>
            </a:r>
          </a:p>
        </p:txBody>
      </p:sp>
      <p:pic>
        <p:nvPicPr>
          <p:cNvPr id="6349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9288" y="6265863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3000">
              <a:schemeClr val="tx1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88" y="928688"/>
          <a:ext cx="7429500" cy="499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1485910"/>
                <a:gridCol w="1485910"/>
                <a:gridCol w="1485910"/>
                <a:gridCol w="1485910"/>
              </a:tblGrid>
              <a:tr h="13573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/>
                    </a:p>
                    <a:p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13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sin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-</a:t>
                      </a:r>
                      <a:r>
                        <a:rPr kumimoji="0" lang="en-US" sz="4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40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⁻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⁴ </a:t>
                      </a:r>
                      <a:endParaRPr lang="ru-RU" sz="2800" dirty="0" smtClean="0">
                        <a:latin typeface="+mj-lt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213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-3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-sin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ru-RU" sz="3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  ax</a:t>
                      </a:r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21347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rgbClr val="002060"/>
                          </a:solidFill>
                        </a:rPr>
                        <a:t>cos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 x</a:t>
                      </a:r>
                      <a:endParaRPr lang="ru-RU" sz="3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⁻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⁵</a:t>
                      </a:r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57750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3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0" y="5357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19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4214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14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38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9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86688" y="5357813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86688" y="4214813"/>
            <a:ext cx="50006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15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6688" y="2928938"/>
            <a:ext cx="571500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</a:t>
            </a:r>
            <a:r>
              <a:rPr lang="ru-RU" sz="2800" b="1" dirty="0"/>
              <a:t>0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8668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5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3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63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75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5" y="5357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18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0" y="4214813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13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0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7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125" y="4214813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12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7563" y="5357813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17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38" y="5357813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16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57375" y="4214813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11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7375" y="29289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6</a:t>
            </a:r>
            <a:endParaRPr lang="ru-RU" sz="2800" b="1" dirty="0"/>
          </a:p>
        </p:txBody>
      </p:sp>
      <p:sp>
        <p:nvSpPr>
          <p:cNvPr id="64566" name="TextBox 26"/>
          <p:cNvSpPr txBox="1">
            <a:spLocks noChangeArrowheads="1"/>
          </p:cNvSpPr>
          <p:nvPr/>
        </p:nvSpPr>
        <p:spPr bwMode="auto">
          <a:xfrm>
            <a:off x="1143000" y="1000125"/>
            <a:ext cx="625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x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⁵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64567" name="TextBox 27"/>
          <p:cNvSpPr txBox="1">
            <a:spLocks noChangeArrowheads="1"/>
          </p:cNvSpPr>
          <p:nvPr/>
        </p:nvSpPr>
        <p:spPr bwMode="auto">
          <a:xfrm>
            <a:off x="2643188" y="100012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x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64568" name="TextBox 28"/>
          <p:cNvSpPr txBox="1">
            <a:spLocks noChangeArrowheads="1"/>
          </p:cNvSpPr>
          <p:nvPr/>
        </p:nvSpPr>
        <p:spPr bwMode="auto">
          <a:xfrm>
            <a:off x="4071938" y="1071563"/>
            <a:ext cx="72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2x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64569" name="TextBox 29"/>
          <p:cNvSpPr txBox="1">
            <a:spLocks noChangeArrowheads="1"/>
          </p:cNvSpPr>
          <p:nvPr/>
        </p:nvSpPr>
        <p:spPr bwMode="auto">
          <a:xfrm>
            <a:off x="5572125" y="10715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64570" name="TextBox 30"/>
          <p:cNvSpPr txBox="1">
            <a:spLocks noChangeArrowheads="1"/>
          </p:cNvSpPr>
          <p:nvPr/>
        </p:nvSpPr>
        <p:spPr bwMode="auto">
          <a:xfrm>
            <a:off x="7000875" y="10715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64571" name="TextBox 31"/>
          <p:cNvSpPr txBox="1">
            <a:spLocks noChangeArrowheads="1"/>
          </p:cNvSpPr>
          <p:nvPr/>
        </p:nvSpPr>
        <p:spPr bwMode="auto">
          <a:xfrm>
            <a:off x="1071563" y="2428875"/>
            <a:ext cx="855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X</a:t>
            </a: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⁻³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6457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571750" y="2357438"/>
            <a:ext cx="6445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74" name="Rectangle 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7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76" name="Rectangle 10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7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7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00500" y="4786313"/>
            <a:ext cx="628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79" name="TextBox 48"/>
          <p:cNvSpPr txBox="1">
            <a:spLocks noChangeArrowheads="1"/>
          </p:cNvSpPr>
          <p:nvPr/>
        </p:nvSpPr>
        <p:spPr bwMode="auto">
          <a:xfrm>
            <a:off x="5643563" y="2214563"/>
            <a:ext cx="935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5x</a:t>
            </a:r>
            <a:r>
              <a:rPr lang="en-US" sz="4000">
                <a:solidFill>
                  <a:schemeClr val="bg1"/>
                </a:solidFill>
                <a:latin typeface="Constantia" pitchFamily="18" charset="0"/>
              </a:rPr>
              <a:t>⁴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6458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8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8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3571876"/>
            <a:ext cx="547688" cy="1114425"/>
          </a:xfrm>
          <a:prstGeom prst="rect">
            <a:avLst/>
          </a:prstGeom>
          <a:noFill/>
        </p:spPr>
      </p:pic>
      <p:sp>
        <p:nvSpPr>
          <p:cNvPr id="64584" name="Rectangle 19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86380" y="3500438"/>
            <a:ext cx="895350" cy="1114425"/>
          </a:xfrm>
          <a:prstGeom prst="rect">
            <a:avLst/>
          </a:prstGeom>
          <a:noFill/>
        </p:spPr>
      </p:pic>
      <p:sp>
        <p:nvSpPr>
          <p:cNvPr id="64587" name="Rectangle 22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8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57250" y="0"/>
            <a:ext cx="73898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chemeClr val="bg1"/>
                </a:solidFill>
                <a:latin typeface="+mj-lt"/>
              </a:rPr>
              <a:t>Рабочий слайд . «Составь пару»         </a:t>
            </a:r>
            <a:endParaRPr lang="ru-RU" sz="36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590" name="TextBox 49"/>
          <p:cNvSpPr txBox="1">
            <a:spLocks noChangeArrowheads="1"/>
          </p:cNvSpPr>
          <p:nvPr/>
        </p:nvSpPr>
        <p:spPr bwMode="auto">
          <a:xfrm>
            <a:off x="7000875" y="500063"/>
            <a:ext cx="1974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Вариант ответов</a:t>
            </a:r>
          </a:p>
        </p:txBody>
      </p:sp>
      <p:sp>
        <p:nvSpPr>
          <p:cNvPr id="4" name="Развернутая стрелка 3">
            <a:hlinkClick r:id="rId6" action="ppaction://hlinksldjump"/>
          </p:cNvPr>
          <p:cNvSpPr/>
          <p:nvPr/>
        </p:nvSpPr>
        <p:spPr>
          <a:xfrm rot="16200000">
            <a:off x="8428038" y="6135688"/>
            <a:ext cx="566737" cy="87788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88" y="928688"/>
          <a:ext cx="7429500" cy="537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1485910"/>
                <a:gridCol w="1485910"/>
                <a:gridCol w="1485910"/>
                <a:gridCol w="1485910"/>
              </a:tblGrid>
              <a:tr h="13018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/>
                    </a:p>
                    <a:p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49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sin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800" b="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2cos x</a:t>
                      </a: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53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Constantia"/>
                        </a:rPr>
                        <a:t>⁵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¯⁴</a:t>
                      </a:r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2cosx </a:t>
                      </a: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4532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20x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Constantia"/>
                        </a:rPr>
                        <a:t>¯⁶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sinx</a:t>
                      </a:r>
                      <a:endParaRPr kumimoji="0"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ru-RU" sz="3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3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57750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3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0" y="578643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19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435768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14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38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9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15250" y="578643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86688" y="4357688"/>
            <a:ext cx="50006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15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6688" y="2928938"/>
            <a:ext cx="571500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</a:t>
            </a:r>
            <a:r>
              <a:rPr lang="ru-RU" sz="2800" b="1" dirty="0"/>
              <a:t>0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8668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5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38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63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75" y="1714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5786438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18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435768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13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0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57563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7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125" y="4357688"/>
            <a:ext cx="557213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12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7563" y="578643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17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38" y="5786438"/>
            <a:ext cx="557212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16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57375" y="4357688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11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7375" y="2857500"/>
            <a:ext cx="485775" cy="485775"/>
          </a:xfrm>
          <a:prstGeom prst="rect">
            <a:avLst/>
          </a:prstGeom>
          <a:solidFill>
            <a:schemeClr val="tx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6</a:t>
            </a:r>
            <a:endParaRPr lang="ru-RU" sz="2800" b="1" dirty="0"/>
          </a:p>
        </p:txBody>
      </p:sp>
      <p:sp>
        <p:nvSpPr>
          <p:cNvPr id="65590" name="TextBox 26"/>
          <p:cNvSpPr txBox="1">
            <a:spLocks noChangeArrowheads="1"/>
          </p:cNvSpPr>
          <p:nvPr/>
        </p:nvSpPr>
        <p:spPr bwMode="auto">
          <a:xfrm>
            <a:off x="1143000" y="928688"/>
            <a:ext cx="649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x</a:t>
            </a:r>
            <a:r>
              <a:rPr lang="en-US" sz="4000">
                <a:latin typeface="Constantia" pitchFamily="18" charset="0"/>
              </a:rPr>
              <a:t>⁷</a:t>
            </a:r>
            <a:endParaRPr lang="ru-RU" sz="4000"/>
          </a:p>
        </p:txBody>
      </p:sp>
      <p:sp>
        <p:nvSpPr>
          <p:cNvPr id="65591" name="TextBox 27"/>
          <p:cNvSpPr txBox="1">
            <a:spLocks noChangeArrowheads="1"/>
          </p:cNvSpPr>
          <p:nvPr/>
        </p:nvSpPr>
        <p:spPr bwMode="auto">
          <a:xfrm>
            <a:off x="2643188" y="1000125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7</a:t>
            </a:r>
            <a:r>
              <a:rPr lang="en-US" sz="3600"/>
              <a:t>x</a:t>
            </a:r>
            <a:r>
              <a:rPr lang="en-US" sz="3600">
                <a:latin typeface="Constantia" pitchFamily="18" charset="0"/>
              </a:rPr>
              <a:t>⁶</a:t>
            </a:r>
            <a:endParaRPr lang="ru-RU" sz="3600"/>
          </a:p>
        </p:txBody>
      </p:sp>
      <p:sp>
        <p:nvSpPr>
          <p:cNvPr id="29" name="TextBox 28"/>
          <p:cNvSpPr txBox="1"/>
          <p:nvPr/>
        </p:nvSpPr>
        <p:spPr>
          <a:xfrm>
            <a:off x="4143375" y="1000125"/>
            <a:ext cx="573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5593" name="TextBox 30"/>
          <p:cNvSpPr txBox="1">
            <a:spLocks noChangeArrowheads="1"/>
          </p:cNvSpPr>
          <p:nvPr/>
        </p:nvSpPr>
        <p:spPr bwMode="auto">
          <a:xfrm>
            <a:off x="6929438" y="10001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-</a:t>
            </a:r>
            <a:r>
              <a:rPr lang="ru-RU" sz="3600">
                <a:solidFill>
                  <a:schemeClr val="bg1"/>
                </a:solidFill>
              </a:rPr>
              <a:t>4</a:t>
            </a:r>
            <a:r>
              <a:rPr lang="en-US" sz="3600">
                <a:solidFill>
                  <a:schemeClr val="bg1"/>
                </a:solidFill>
              </a:rPr>
              <a:t>x</a:t>
            </a:r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¯⁵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2286000"/>
            <a:ext cx="4191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0</a:t>
            </a:r>
            <a:endParaRPr lang="ru-RU" sz="3600" dirty="0">
              <a:latin typeface="+mj-lt"/>
            </a:endParaRPr>
          </a:p>
        </p:txBody>
      </p:sp>
      <p:sp>
        <p:nvSpPr>
          <p:cNvPr id="6559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96" name="Rectangle 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98" name="Rectangle 10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9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0" name="Rectangle 13"/>
          <p:cNvSpPr>
            <a:spLocks noChangeArrowheads="1"/>
          </p:cNvSpPr>
          <p:nvPr/>
        </p:nvSpPr>
        <p:spPr bwMode="auto">
          <a:xfrm>
            <a:off x="0" y="1400175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5601" name="TextBox 48"/>
          <p:cNvSpPr txBox="1">
            <a:spLocks noChangeArrowheads="1"/>
          </p:cNvSpPr>
          <p:nvPr/>
        </p:nvSpPr>
        <p:spPr bwMode="auto">
          <a:xfrm>
            <a:off x="5643563" y="2214563"/>
            <a:ext cx="75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-3x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656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3" name="Rectangle 16"/>
          <p:cNvSpPr>
            <a:spLocks noChangeArrowheads="1"/>
          </p:cNvSpPr>
          <p:nvPr/>
        </p:nvSpPr>
        <p:spPr bwMode="auto">
          <a:xfrm>
            <a:off x="0" y="1357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5" name="Rectangle 19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6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7" name="Rectangle 22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09" name="Rectangle 25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10" name="TextBox 61"/>
          <p:cNvSpPr txBox="1">
            <a:spLocks noChangeArrowheads="1"/>
          </p:cNvSpPr>
          <p:nvPr/>
        </p:nvSpPr>
        <p:spPr bwMode="auto">
          <a:xfrm>
            <a:off x="7000875" y="500063"/>
            <a:ext cx="1974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Вариант ответов</a:t>
            </a:r>
          </a:p>
        </p:txBody>
      </p:sp>
      <p:sp>
        <p:nvSpPr>
          <p:cNvPr id="656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56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572125" y="1071563"/>
            <a:ext cx="609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3571876"/>
            <a:ext cx="257175" cy="1114425"/>
          </a:xfrm>
          <a:prstGeom prst="rect">
            <a:avLst/>
          </a:prstGeom>
          <a:noFill/>
        </p:spPr>
      </p:pic>
      <p:sp>
        <p:nvSpPr>
          <p:cNvPr id="656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0694" y="3500438"/>
            <a:ext cx="695325" cy="1285884"/>
          </a:xfrm>
          <a:prstGeom prst="rect">
            <a:avLst/>
          </a:prstGeom>
          <a:noFill/>
        </p:spPr>
      </p:pic>
      <p:sp>
        <p:nvSpPr>
          <p:cNvPr id="6561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561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715000" y="5072063"/>
            <a:ext cx="342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1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562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571750" y="5000625"/>
            <a:ext cx="781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Развернутая стрелка 54">
            <a:hlinkClick r:id="rId7" action="ppaction://hlinksldjump"/>
          </p:cNvPr>
          <p:cNvSpPr/>
          <p:nvPr/>
        </p:nvSpPr>
        <p:spPr>
          <a:xfrm>
            <a:off x="8501063" y="5980113"/>
            <a:ext cx="642937" cy="877887"/>
          </a:xfrm>
          <a:prstGeom prst="utur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813" y="0"/>
            <a:ext cx="62944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chemeClr val="bg1"/>
                </a:solidFill>
                <a:latin typeface="+mj-lt"/>
              </a:rPr>
              <a:t>Рабочий слайд. «Составь пару»</a:t>
            </a:r>
            <a:endParaRPr lang="ru-RU" sz="3600" u="sng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8000">
              <a:schemeClr val="tx1"/>
            </a:gs>
            <a:gs pos="100000">
              <a:srgbClr val="FFFFFF"/>
            </a:gs>
            <a:gs pos="100000">
              <a:srgbClr val="B2B2B2"/>
            </a:gs>
            <a:gs pos="99000">
              <a:srgbClr val="292929">
                <a:lumMod val="0"/>
              </a:srgbClr>
            </a:gs>
            <a:gs pos="100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Администратор\Мои документы\четный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571625"/>
            <a:ext cx="5715000" cy="3786188"/>
          </a:xfrm>
        </p:spPr>
      </p:pic>
      <p:sp>
        <p:nvSpPr>
          <p:cNvPr id="11" name="Скругленный прямоугольник 10"/>
          <p:cNvSpPr/>
          <p:nvPr/>
        </p:nvSpPr>
        <p:spPr>
          <a:xfrm>
            <a:off x="5929313" y="5786438"/>
            <a:ext cx="2214562" cy="8572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f (-x ) = f ( x )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63" y="5786438"/>
            <a:ext cx="2214562" cy="9286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</a:rPr>
              <a:t>Y= f(x</a:t>
            </a:r>
            <a:r>
              <a:rPr lang="en-US" sz="2400" b="1" dirty="0">
                <a:latin typeface="Arial Narrow" pitchFamily="34" charset="0"/>
              </a:rPr>
              <a:t>)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- </a:t>
            </a:r>
            <a:r>
              <a:rPr lang="ru-RU" sz="2400" b="1" dirty="0">
                <a:latin typeface="Arial Narrow" pitchFamily="34" charset="0"/>
              </a:rPr>
              <a:t>четная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000500" y="6000750"/>
            <a:ext cx="1216025" cy="627063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/>
              <a:t>опр</a:t>
            </a:r>
            <a:endParaRPr lang="ru-RU" sz="20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3929063" y="3429000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3536157" y="3893344"/>
            <a:ext cx="78581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0500" y="4286250"/>
            <a:ext cx="642938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4215607" y="3856831"/>
            <a:ext cx="857250" cy="15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43313" y="4071938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f(-x)</a:t>
            </a:r>
            <a:endParaRPr 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00563" y="4071938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f(x)</a:t>
            </a: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9125" y="31432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14750" y="314325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-x</a:t>
            </a:r>
            <a:endParaRPr lang="ru-RU"/>
          </a:p>
        </p:txBody>
      </p:sp>
      <p:sp>
        <p:nvSpPr>
          <p:cNvPr id="19470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" name="Заголовок 8"/>
          <p:cNvSpPr txBox="1">
            <a:spLocks/>
          </p:cNvSpPr>
          <p:nvPr/>
        </p:nvSpPr>
        <p:spPr bwMode="auto">
          <a:xfrm>
            <a:off x="2286000" y="0"/>
            <a:ext cx="4929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Четные функции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88" y="5254625"/>
            <a:ext cx="9285287" cy="522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График четной функции симметричен относительно оси 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OY</a:t>
            </a:r>
            <a:endParaRPr lang="ru-RU" sz="28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  <p:bldP spid="46" grpId="0"/>
      <p:bldP spid="47" grpId="0"/>
      <p:bldP spid="13" grpId="0"/>
      <p:bldP spid="14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6000">
              <a:schemeClr val="tx1">
                <a:lumMod val="50000"/>
                <a:lumOff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Администратор\Рабочий стол\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14438"/>
            <a:ext cx="4533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C:\Documents and Settings\Администратор\Рабочий стол\9.bmp"/>
          <p:cNvPicPr>
            <a:picLocks noChangeAspect="1" noChangeArrowheads="1"/>
          </p:cNvPicPr>
          <p:nvPr/>
        </p:nvPicPr>
        <p:blipFill>
          <a:blip r:embed="rId3"/>
          <a:srcRect l="30968"/>
          <a:stretch>
            <a:fillRect/>
          </a:stretch>
        </p:blipFill>
        <p:spPr bwMode="auto">
          <a:xfrm>
            <a:off x="5429250" y="1214438"/>
            <a:ext cx="3130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C:\Documents and Settings\Администратор\Рабочий стол\10.bmp"/>
          <p:cNvPicPr>
            <a:picLocks noChangeAspect="1" noChangeArrowheads="1"/>
          </p:cNvPicPr>
          <p:nvPr/>
        </p:nvPicPr>
        <p:blipFill>
          <a:blip r:embed="rId4"/>
          <a:srcRect l="55582"/>
          <a:stretch>
            <a:fillRect/>
          </a:stretch>
        </p:blipFill>
        <p:spPr bwMode="auto">
          <a:xfrm>
            <a:off x="785813" y="3643313"/>
            <a:ext cx="22145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C:\Documents and Settings\Администратор\Рабочий стол\1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643313"/>
            <a:ext cx="47482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1785938" y="14287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5857875" y="12144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2143125" y="39290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66569" name="TextBox 8"/>
          <p:cNvSpPr txBox="1">
            <a:spLocks noChangeArrowheads="1"/>
          </p:cNvSpPr>
          <p:nvPr/>
        </p:nvSpPr>
        <p:spPr bwMode="auto">
          <a:xfrm>
            <a:off x="4643438" y="3929063"/>
            <a:ext cx="42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11</a:t>
            </a:r>
          </a:p>
        </p:txBody>
      </p:sp>
      <p:sp>
        <p:nvSpPr>
          <p:cNvPr id="66570" name="TextBox 9"/>
          <p:cNvSpPr txBox="1">
            <a:spLocks noChangeArrowheads="1"/>
          </p:cNvSpPr>
          <p:nvPr/>
        </p:nvSpPr>
        <p:spPr bwMode="auto">
          <a:xfrm>
            <a:off x="3286125" y="500063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продолжение</a:t>
            </a:r>
          </a:p>
        </p:txBody>
      </p:sp>
      <p:pic>
        <p:nvPicPr>
          <p:cNvPr id="66571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2300" y="6265863"/>
            <a:ext cx="9017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193675" y="6021388"/>
            <a:ext cx="706438" cy="765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BCBCB"/>
            </a:gs>
            <a:gs pos="13000">
              <a:srgbClr val="5F5F5F"/>
            </a:gs>
            <a:gs pos="23000">
              <a:schemeClr val="tx1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98000">
              <a:srgbClr val="777777">
                <a:lumMod val="8000"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C:\Documents and Settings\Администратор\Мои документы\нечетныйbmp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704" r="9528"/>
          <a:stretch>
            <a:fillRect/>
          </a:stretch>
        </p:blipFill>
        <p:spPr>
          <a:xfrm>
            <a:off x="1785938" y="1500188"/>
            <a:ext cx="5665787" cy="3616325"/>
          </a:xfrm>
        </p:spPr>
      </p:pic>
      <p:sp>
        <p:nvSpPr>
          <p:cNvPr id="13" name="Скругленный прямоугольник 12"/>
          <p:cNvSpPr/>
          <p:nvPr/>
        </p:nvSpPr>
        <p:spPr>
          <a:xfrm>
            <a:off x="928688" y="5786438"/>
            <a:ext cx="2571750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</a:rPr>
              <a:t>Y = f ( x )-</a:t>
            </a:r>
            <a:r>
              <a:rPr lang="ru-RU" sz="2400" b="1" dirty="0">
                <a:latin typeface="Arial Narrow" pitchFamily="34" charset="0"/>
              </a:rPr>
              <a:t>нечетная</a:t>
            </a:r>
            <a:r>
              <a:rPr lang="en-US" sz="2400" b="1" dirty="0">
                <a:latin typeface="Arial Narrow" pitchFamily="34" charset="0"/>
              </a:rPr>
              <a:t>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25" y="5786438"/>
            <a:ext cx="2714625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</a:rPr>
              <a:t> f ( -x ) =</a:t>
            </a:r>
            <a:r>
              <a:rPr lang="ru-RU" sz="2400" b="1" dirty="0">
                <a:latin typeface="Arial Narrow" pitchFamily="34" charset="0"/>
              </a:rPr>
              <a:t>-</a:t>
            </a:r>
            <a:r>
              <a:rPr lang="en-US" sz="2400" b="1" dirty="0">
                <a:latin typeface="Arial Narrow" pitchFamily="34" charset="0"/>
              </a:rPr>
              <a:t> f ( x )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929063" y="6000750"/>
            <a:ext cx="1216025" cy="571500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latin typeface="Arial Narrow" pitchFamily="34" charset="0"/>
              </a:rPr>
              <a:t>опр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23574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f(-x)</a:t>
            </a:r>
            <a:endParaRPr lang="ru-RU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125" y="3714750"/>
            <a:ext cx="54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f(x)</a:t>
            </a:r>
            <a:endParaRPr lang="ru-RU" b="1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123656" y="3591719"/>
            <a:ext cx="612775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4429125" y="4000500"/>
            <a:ext cx="1000125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251200" y="3035300"/>
            <a:ext cx="642938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3643313" y="3000375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3500438" y="2643188"/>
            <a:ext cx="1000125" cy="15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14938" y="29289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endParaRPr lang="ru-RU" b="1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00438" y="2928938"/>
            <a:ext cx="447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-x</a:t>
            </a:r>
            <a:endParaRPr lang="ru-RU" b="1"/>
          </a:p>
        </p:txBody>
      </p:sp>
      <p:sp>
        <p:nvSpPr>
          <p:cNvPr id="25" name="TextBox 24"/>
          <p:cNvSpPr txBox="1"/>
          <p:nvPr/>
        </p:nvSpPr>
        <p:spPr>
          <a:xfrm>
            <a:off x="2000250" y="0"/>
            <a:ext cx="5164138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bg1"/>
                </a:solidFill>
                <a:latin typeface="+mj-lt"/>
              </a:rPr>
              <a:t>Нечетные функции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" y="5295900"/>
            <a:ext cx="8890000" cy="4619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latin typeface="+mj-lt"/>
              </a:rPr>
              <a:t>График нечетной функции симметричен </a:t>
            </a:r>
            <a:r>
              <a:rPr lang="ru-RU" sz="2400" dirty="0" err="1">
                <a:solidFill>
                  <a:srgbClr val="FFFF00"/>
                </a:solidFill>
                <a:latin typeface="+mj-lt"/>
              </a:rPr>
              <a:t>отн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-но начала координат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/>
      <p:bldP spid="11" grpId="0"/>
      <p:bldP spid="27" grpId="0"/>
      <p:bldP spid="3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500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90000">
              <a:srgbClr val="777777">
                <a:lumMod val="0"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bg1"/>
                </a:solidFill>
              </a:rPr>
              <a:t>Периодические функции</a:t>
            </a:r>
          </a:p>
        </p:txBody>
      </p:sp>
      <p:pic>
        <p:nvPicPr>
          <p:cNvPr id="12294" name="Picture 3" descr="C:\Documents and Settings\Администратор\Мои документы\sin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98" r="12704"/>
          <a:stretch>
            <a:fillRect/>
          </a:stretch>
        </p:blipFill>
        <p:spPr>
          <a:xfrm>
            <a:off x="1714500" y="1571625"/>
            <a:ext cx="5799138" cy="3929063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642938" y="5786438"/>
            <a:ext cx="2786062" cy="700087"/>
          </a:xfrm>
          <a:prstGeom prst="roundRect">
            <a:avLst>
              <a:gd name="adj" fmla="val 181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Y = f ( x ) - </a:t>
            </a:r>
            <a:r>
              <a:rPr lang="ru-RU" sz="2400" b="1" dirty="0"/>
              <a:t>периодическая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0" y="5786438"/>
            <a:ext cx="3286125" cy="7000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f ( x + T)= f (x</a:t>
            </a:r>
            <a:r>
              <a:rPr lang="en-US" sz="2400" b="1" dirty="0"/>
              <a:t>),</a:t>
            </a:r>
            <a:endParaRPr lang="ru-RU" sz="2400" b="1" dirty="0"/>
          </a:p>
          <a:p>
            <a:pPr algn="ctr">
              <a:defRPr/>
            </a:pPr>
            <a:r>
              <a:rPr lang="en-US" sz="2400" b="1" dirty="0"/>
              <a:t> </a:t>
            </a:r>
            <a:r>
              <a:rPr lang="en-US" sz="2400" b="1" dirty="0"/>
              <a:t>T - </a:t>
            </a:r>
            <a:r>
              <a:rPr lang="ru-RU" sz="2400" b="1" dirty="0"/>
              <a:t>период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857625" y="5929313"/>
            <a:ext cx="1216025" cy="484187"/>
          </a:xfrm>
          <a:prstGeom prst="left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/>
              <a:t>опр</a:t>
            </a:r>
            <a:endParaRPr lang="ru-RU" sz="24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571750" y="4429125"/>
            <a:ext cx="3857625" cy="1588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25"/>
          <p:cNvSpPr txBox="1">
            <a:spLocks noChangeArrowheads="1"/>
          </p:cNvSpPr>
          <p:nvPr/>
        </p:nvSpPr>
        <p:spPr bwMode="auto">
          <a:xfrm>
            <a:off x="4071938" y="4500563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 flipH="1">
            <a:off x="6429375" y="1928813"/>
            <a:ext cx="428625" cy="1285875"/>
            <a:chOff x="3797" y="754"/>
            <a:chExt cx="852" cy="1931"/>
          </a:xfrm>
        </p:grpSpPr>
        <p:sp>
          <p:nvSpPr>
            <p:cNvPr id="21516" name="Freeform 3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 rot="78698">
              <a:off x="4428" y="2313"/>
              <a:ext cx="215" cy="372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8" name="Freeform 3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3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rot="5400000">
            <a:off x="5787231" y="3785394"/>
            <a:ext cx="1285875" cy="158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034381" y="3821907"/>
            <a:ext cx="1216025" cy="158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62 0.00601 C -0.40885 0.01341 -0.40625 0.01664 -0.39757 0.01896 C -0.39444 0.02173 -0.39045 0.02312 -0.38837 0.02751 C -0.3875 0.02959 -0.38698 0.03237 -0.38541 0.03398 C -0.38107 0.03907 -0.3743 0.03722 -0.36857 0.03838 C -0.36562 0.03977 -0.3625 0.04115 -0.35972 0.04254 C -0.35816 0.04323 -0.35503 0.04485 -0.35503 0.04508 C -0.32778 0.04416 -0.30017 0.04393 -0.27257 0.04254 C -0.25937 0.04185 -0.25069 0.01734 -0.24062 0.0104 C -0.23073 0.00323 -0.22118 -0.00833 -0.21024 -0.01318 C -0.19826 -0.02474 -0.18368 -0.03075 -0.16909 -0.03469 C -0.13767 -0.03399 -0.10625 -0.03376 -0.07465 -0.0326 C -0.06857 -0.03237 -0.05642 -0.02613 -0.05642 -0.0259 C -0.0533 -0.02289 -0.05087 -0.01804 -0.04739 -0.01526 C -0.03975 -0.00902 -0.025 -0.00833 -0.01684 -0.00671 C -0.01146 -0.00555 -0.00937 -0.00486 -0.00468 -0.00255 C -0.0033 -0.00185 -2.5E-6 -0.00023 -2.5E-6 3.52601E-6 " pathEditMode="relative" rAng="0" ptsTypes="ffffffffffffffffA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3300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100000">
              <a:schemeClr val="tx1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571500"/>
          </a:xfrm>
        </p:spPr>
        <p:txBody>
          <a:bodyPr/>
          <a:lstStyle/>
          <a:p>
            <a:pPr algn="ctr"/>
            <a:r>
              <a:rPr lang="ru-RU" sz="4400" u="sng" smtClean="0">
                <a:solidFill>
                  <a:schemeClr val="bg1"/>
                </a:solidFill>
              </a:rPr>
              <a:t>Промежутки знакопостоянства</a:t>
            </a:r>
          </a:p>
        </p:txBody>
      </p:sp>
      <p:pic>
        <p:nvPicPr>
          <p:cNvPr id="2050" name="Picture 2" descr="C:\Documents and Settings\Администратор\Мои документы\таблицы\зн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500188"/>
            <a:ext cx="5643562" cy="3857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9000">
              <a:schemeClr val="tx1">
                <a:lumMod val="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93000">
              <a:schemeClr val="tx1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581025"/>
          </a:xfrm>
        </p:spPr>
        <p:txBody>
          <a:bodyPr/>
          <a:lstStyle/>
          <a:p>
            <a:pPr algn="ctr"/>
            <a:r>
              <a:rPr lang="ru-RU" sz="4400" u="sng" smtClean="0">
                <a:solidFill>
                  <a:schemeClr val="bg1"/>
                </a:solidFill>
                <a:cs typeface="Arial" charset="0"/>
              </a:rPr>
              <a:t>Возрастание </a:t>
            </a:r>
            <a:r>
              <a:rPr lang="ru-RU" sz="4400" smtClean="0">
                <a:solidFill>
                  <a:schemeClr val="bg1"/>
                </a:solidFill>
                <a:cs typeface="Arial" charset="0"/>
              </a:rPr>
              <a:t>и убывание функции</a:t>
            </a:r>
          </a:p>
        </p:txBody>
      </p:sp>
      <p:sp>
        <p:nvSpPr>
          <p:cNvPr id="23555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5900738" cy="14303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6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13541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7" name="Picture 3" descr="C:\Documents and Settings\Администратор\Мои документы\nm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785938"/>
            <a:ext cx="6000750" cy="309880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152400" y="5786438"/>
            <a:ext cx="2714625" cy="10001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Y=f(x) </a:t>
            </a:r>
            <a:r>
              <a:rPr lang="ru-RU" sz="2400" b="1" dirty="0">
                <a:solidFill>
                  <a:srgbClr val="FFFFFF"/>
                </a:solidFill>
                <a:latin typeface="Arial Narrow" pitchFamily="34" charset="0"/>
              </a:rPr>
              <a:t>возрастает на интервале (а;</a:t>
            </a:r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b)</a:t>
            </a:r>
            <a:endParaRPr lang="ru-RU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857625" y="5857875"/>
            <a:ext cx="1500188" cy="785813"/>
          </a:xfrm>
          <a:prstGeom prst="left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endParaRPr lang="ru-RU" dirty="0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63" y="5751513"/>
            <a:ext cx="2714625" cy="10001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=&gt;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)&lt;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baseline="-30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6" name="Rectangle 9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715169" y="3499644"/>
            <a:ext cx="2714625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43000" y="4857750"/>
            <a:ext cx="714375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2071688" y="2571750"/>
            <a:ext cx="5349875" cy="1843088"/>
          </a:xfrm>
          <a:custGeom>
            <a:avLst/>
            <a:gdLst>
              <a:gd name="connsiteX0" fmla="*/ 0 w 5349923"/>
              <a:gd name="connsiteY0" fmla="*/ 1842448 h 1842448"/>
              <a:gd name="connsiteX1" fmla="*/ 1009935 w 5349923"/>
              <a:gd name="connsiteY1" fmla="*/ 1146412 h 1842448"/>
              <a:gd name="connsiteX2" fmla="*/ 2101755 w 5349923"/>
              <a:gd name="connsiteY2" fmla="*/ 723331 h 1842448"/>
              <a:gd name="connsiteX3" fmla="*/ 3575714 w 5349923"/>
              <a:gd name="connsiteY3" fmla="*/ 300251 h 1842448"/>
              <a:gd name="connsiteX4" fmla="*/ 5349923 w 5349923"/>
              <a:gd name="connsiteY4" fmla="*/ 0 h 1842448"/>
              <a:gd name="connsiteX5" fmla="*/ 5349923 w 5349923"/>
              <a:gd name="connsiteY5" fmla="*/ 0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923" h="1842448">
                <a:moveTo>
                  <a:pt x="0" y="1842448"/>
                </a:moveTo>
                <a:cubicBezTo>
                  <a:pt x="329821" y="1587690"/>
                  <a:pt x="659643" y="1332932"/>
                  <a:pt x="1009935" y="1146412"/>
                </a:cubicBezTo>
                <a:cubicBezTo>
                  <a:pt x="1360228" y="959893"/>
                  <a:pt x="1674125" y="864358"/>
                  <a:pt x="2101755" y="723331"/>
                </a:cubicBezTo>
                <a:cubicBezTo>
                  <a:pt x="2529385" y="582304"/>
                  <a:pt x="3034353" y="420806"/>
                  <a:pt x="3575714" y="300251"/>
                </a:cubicBezTo>
                <a:cubicBezTo>
                  <a:pt x="4117075" y="179696"/>
                  <a:pt x="5349923" y="0"/>
                  <a:pt x="5349923" y="0"/>
                </a:cubicBezTo>
                <a:lnTo>
                  <a:pt x="5349923" y="0"/>
                </a:ln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429669" y="4356894"/>
            <a:ext cx="1000125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322219" y="3679032"/>
            <a:ext cx="2359025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429794" y="4071144"/>
            <a:ext cx="1571625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037138" y="3821113"/>
            <a:ext cx="2071687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TextBox 48"/>
          <p:cNvSpPr txBox="1">
            <a:spLocks noChangeArrowheads="1"/>
          </p:cNvSpPr>
          <p:nvPr/>
        </p:nvSpPr>
        <p:spPr bwMode="auto">
          <a:xfrm>
            <a:off x="4357688" y="6000750"/>
            <a:ext cx="714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опр</a:t>
            </a:r>
          </a:p>
          <a:p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0800000">
            <a:off x="2071688" y="2786063"/>
            <a:ext cx="3929062" cy="1587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2000250" y="3286125"/>
            <a:ext cx="2143125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7" name="TextBox 53"/>
          <p:cNvSpPr txBox="1">
            <a:spLocks noChangeArrowheads="1"/>
          </p:cNvSpPr>
          <p:nvPr/>
        </p:nvSpPr>
        <p:spPr bwMode="auto">
          <a:xfrm>
            <a:off x="4071938" y="4929188"/>
            <a:ext cx="42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ru-RU" b="1" baseline="-25000"/>
              <a:t>1</a:t>
            </a:r>
            <a:endParaRPr lang="ru-RU" b="1"/>
          </a:p>
        </p:txBody>
      </p:sp>
      <p:sp>
        <p:nvSpPr>
          <p:cNvPr id="23578" name="TextBox 54"/>
          <p:cNvSpPr txBox="1">
            <a:spLocks noChangeArrowheads="1"/>
          </p:cNvSpPr>
          <p:nvPr/>
        </p:nvSpPr>
        <p:spPr bwMode="auto">
          <a:xfrm>
            <a:off x="5929313" y="485775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x</a:t>
            </a:r>
            <a:r>
              <a:rPr lang="ru-RU" sz="2400" b="1" baseline="-25000"/>
              <a:t>2</a:t>
            </a:r>
            <a:endParaRPr lang="ru-RU" sz="2400" b="1"/>
          </a:p>
        </p:txBody>
      </p:sp>
      <p:sp>
        <p:nvSpPr>
          <p:cNvPr id="23579" name="TextBox 55"/>
          <p:cNvSpPr txBox="1">
            <a:spLocks noChangeArrowheads="1"/>
          </p:cNvSpPr>
          <p:nvPr/>
        </p:nvSpPr>
        <p:spPr bwMode="auto">
          <a:xfrm>
            <a:off x="1428750" y="2500313"/>
            <a:ext cx="676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</a:t>
            </a:r>
            <a:r>
              <a:rPr lang="ru-RU" sz="2000" b="1"/>
              <a:t>(</a:t>
            </a:r>
            <a:r>
              <a:rPr lang="en-US" sz="2000" b="1"/>
              <a:t>x</a:t>
            </a:r>
            <a:r>
              <a:rPr lang="ru-RU" sz="2000" b="1" baseline="-25000"/>
              <a:t>2</a:t>
            </a:r>
            <a:r>
              <a:rPr lang="ru-RU" sz="2000" b="1"/>
              <a:t>) </a:t>
            </a:r>
          </a:p>
        </p:txBody>
      </p:sp>
      <p:sp>
        <p:nvSpPr>
          <p:cNvPr id="23580" name="TextBox 56"/>
          <p:cNvSpPr txBox="1">
            <a:spLocks noChangeArrowheads="1"/>
          </p:cNvSpPr>
          <p:nvPr/>
        </p:nvSpPr>
        <p:spPr bwMode="auto">
          <a:xfrm>
            <a:off x="1357313" y="3071813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</a:t>
            </a:r>
            <a:r>
              <a:rPr lang="ru-RU" sz="2000" b="1" i="1"/>
              <a:t>(</a:t>
            </a:r>
            <a:r>
              <a:rPr lang="en-US" sz="2000" b="1" i="1"/>
              <a:t>x</a:t>
            </a:r>
            <a:r>
              <a:rPr lang="ru-RU" sz="2000" b="1" i="1" baseline="-25000"/>
              <a:t>1</a:t>
            </a:r>
            <a:r>
              <a:rPr lang="ru-RU" sz="2000" b="1" i="1"/>
              <a:t>) </a:t>
            </a:r>
            <a:endParaRPr lang="ru-RU" sz="2000" b="1"/>
          </a:p>
        </p:txBody>
      </p:sp>
      <p:sp>
        <p:nvSpPr>
          <p:cNvPr id="23581" name="TextBox 57"/>
          <p:cNvSpPr txBox="1">
            <a:spLocks noChangeArrowheads="1"/>
          </p:cNvSpPr>
          <p:nvPr/>
        </p:nvSpPr>
        <p:spPr bwMode="auto">
          <a:xfrm>
            <a:off x="2786063" y="49291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а</a:t>
            </a:r>
          </a:p>
        </p:txBody>
      </p:sp>
      <p:sp>
        <p:nvSpPr>
          <p:cNvPr id="23582" name="TextBox 58"/>
          <p:cNvSpPr txBox="1">
            <a:spLocks noChangeArrowheads="1"/>
          </p:cNvSpPr>
          <p:nvPr/>
        </p:nvSpPr>
        <p:spPr bwMode="auto">
          <a:xfrm>
            <a:off x="7286625" y="4929188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  <a:endParaRPr lang="ru-RU" sz="2000" b="1"/>
          </a:p>
        </p:txBody>
      </p:sp>
      <p:sp>
        <p:nvSpPr>
          <p:cNvPr id="23583" name="TextBox 59"/>
          <p:cNvSpPr txBox="1">
            <a:spLocks noChangeArrowheads="1"/>
          </p:cNvSpPr>
          <p:nvPr/>
        </p:nvSpPr>
        <p:spPr bwMode="auto">
          <a:xfrm>
            <a:off x="7858125" y="43576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x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23584" name="TextBox 61"/>
          <p:cNvSpPr txBox="1">
            <a:spLocks noChangeArrowheads="1"/>
          </p:cNvSpPr>
          <p:nvPr/>
        </p:nvSpPr>
        <p:spPr bwMode="auto">
          <a:xfrm>
            <a:off x="2000250" y="49291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endParaRPr lang="ru-RU"/>
          </a:p>
        </p:txBody>
      </p:sp>
      <p:grpSp>
        <p:nvGrpSpPr>
          <p:cNvPr id="63" name="Group 32"/>
          <p:cNvGrpSpPr>
            <a:grpSpLocks/>
          </p:cNvGrpSpPr>
          <p:nvPr/>
        </p:nvGrpSpPr>
        <p:grpSpPr bwMode="auto">
          <a:xfrm flipH="1">
            <a:off x="7072313" y="1500188"/>
            <a:ext cx="508000" cy="655637"/>
            <a:chOff x="3797" y="754"/>
            <a:chExt cx="852" cy="1931"/>
          </a:xfrm>
        </p:grpSpPr>
        <p:sp>
          <p:nvSpPr>
            <p:cNvPr id="23600" name="Freeform 3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 rot="78698">
              <a:off x="4428" y="2311"/>
              <a:ext cx="216" cy="374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2" name="Freeform 3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Freeform 3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8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8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9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9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9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96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747000" y="6286500"/>
            <a:ext cx="25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98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455 0.3408 C -0.57552 0.32323 -0.55434 0.30312 -0.53923 0.29364 C -0.52951 0.28023 -0.5151 0.27791 -0.50382 0.26774 C -0.50052 0.25364 -0.50521 0.26728 -0.49739 0.25919 C -0.49583 0.25757 -0.49566 0.25433 -0.49409 0.25271 C -0.49218 0.25063 -0.48975 0.25017 -0.48767 0.24832 C -0.46996 0.2326 -0.4809 0.23861 -0.46996 0.23329 C -0.46319 0.22474 -0.45538 0.22127 -0.44739 0.21618 C -0.44566 0.21502 -0.44427 0.21294 -0.44253 0.21202 C -0.43941 0.21017 -0.43281 0.20763 -0.43281 0.20786 C -0.42309 0.19884 -0.41093 0.1963 -0.40069 0.1882 C -0.38906 0.17872 -0.37847 0.16693 -0.36666 0.15791 C -0.35347 0.14797 -0.33784 0.14173 -0.32326 0.13641 C -0.30781 0.12323 -0.28437 0.12346 -0.26666 0.11722 C -0.25538 0.11329 -0.24427 0.10728 -0.23281 0.10427 C -0.23142 0.10404 -0.21007 0.09988 -0.20382 0.0978 C -0.19722 0.09572 -0.18958 0.09179 -0.18281 0.09133 C -0.15816 0.08994 -0.13333 0.08994 -0.10868 0.08924 C -0.08125 0.08046 -0.06337 0.07791 -0.03281 0.0763 C -0.00121 0.07884 -0.01354 0.07861 0.00417 0.0786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295 0.34104 C -0.54896 0.32462 -0.5309 0.31329 -0.51962 0.30589 C -0.51771 0.30474 -0.51632 0.30242 -0.51441 0.30127 C -0.51093 0.29919 -0.50382 0.29664 -0.50382 0.29687 C -0.49566 0.28531 -0.50573 0.2978 -0.49514 0.28948 C -0.48524 0.28161 -0.47812 0.26867 -0.46701 0.26381 C -0.45955 0.25387 -0.45087 0.24485 -0.44062 0.24046 C -0.42899 0.23005 -0.41909 0.21803 -0.40729 0.20786 C -0.4059 0.2067 -0.40538 0.20393 -0.40382 0.203 C -0.40173 0.20161 -0.39913 0.20185 -0.39687 0.20069 C -0.39444 0.19953 -0.39201 0.19768 -0.38975 0.19607 C -0.37986 0.18867 -0.36909 0.17965 -0.35816 0.17502 C -0.34948 0.16739 -0.35434 0.17248 -0.34427 0.15861 C -0.34166 0.15514 -0.33715 0.1556 -0.33368 0.15398 C -0.32882 0.1519 -0.32621 0.14404 -0.32135 0.14242 C -0.31909 0.14173 -0.31666 0.1408 -0.31441 0.14011 C -0.30642 0.13479 -0.3 0.12739 -0.29149 0.1237 C -0.2842 0.11722 -0.27639 0.11699 -0.26875 0.1119 C -0.24774 0.09803 -0.2217 0.09965 -0.19861 0.09803 C -0.16892 0.09017 -0.13767 0.07745 -0.10729 0.07699 C -0.05937 0.0763 -0.01146 0.07699 0.03646 0.07699 " pathEditMode="relative" rAng="0" ptsTypes="ffffffffffffffffffffA"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4662</TotalTime>
  <Words>793</Words>
  <Application>Microsoft Office PowerPoint</Application>
  <PresentationFormat>Экран (4:3)</PresentationFormat>
  <Paragraphs>407</Paragraphs>
  <Slides>50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50</vt:i4>
      </vt:variant>
    </vt:vector>
  </HeadingPairs>
  <TitlesOfParts>
    <vt:vector size="73" baseType="lpstr">
      <vt:lpstr>Arial</vt:lpstr>
      <vt:lpstr>Calibri</vt:lpstr>
      <vt:lpstr>Constantia</vt:lpstr>
      <vt:lpstr>Wingdings 2</vt:lpstr>
      <vt:lpstr>Monotype Corsiva</vt:lpstr>
      <vt:lpstr>Times New Roman</vt:lpstr>
      <vt:lpstr>Arial Narrow</vt:lpstr>
      <vt:lpstr>Arial Black</vt:lpstr>
      <vt:lpstr>Gabriola</vt:lpstr>
      <vt:lpstr>Cambria</vt:lpstr>
      <vt:lpstr>Segoe Script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Периодические функции</vt:lpstr>
      <vt:lpstr>Промежутки знакопостоянства</vt:lpstr>
      <vt:lpstr>Возрастание и убывание функции</vt:lpstr>
      <vt:lpstr>Возрастание и убывание функции</vt:lpstr>
      <vt:lpstr>Промежутки возрастания и убывания функции</vt:lpstr>
      <vt:lpstr>Максимум и минимум функции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графиков функции с применением производной</dc:title>
  <dc:creator>Andrei</dc:creator>
  <cp:lastModifiedBy>User</cp:lastModifiedBy>
  <cp:revision>513</cp:revision>
  <cp:lastPrinted>2011-01-13T17:10:26Z</cp:lastPrinted>
  <dcterms:created xsi:type="dcterms:W3CDTF">2009-10-01T15:10:14Z</dcterms:created>
  <dcterms:modified xsi:type="dcterms:W3CDTF">2011-03-17T08:38:21Z</dcterms:modified>
</cp:coreProperties>
</file>