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300" r:id="rId5"/>
    <p:sldId id="325" r:id="rId6"/>
    <p:sldId id="313" r:id="rId7"/>
    <p:sldId id="288" r:id="rId8"/>
    <p:sldId id="301" r:id="rId9"/>
    <p:sldId id="290" r:id="rId10"/>
    <p:sldId id="315" r:id="rId11"/>
    <p:sldId id="302" r:id="rId12"/>
    <p:sldId id="303" r:id="rId13"/>
    <p:sldId id="316" r:id="rId14"/>
    <p:sldId id="317" r:id="rId15"/>
    <p:sldId id="304" r:id="rId16"/>
    <p:sldId id="318" r:id="rId17"/>
    <p:sldId id="305" r:id="rId18"/>
    <p:sldId id="306" r:id="rId19"/>
    <p:sldId id="314" r:id="rId20"/>
    <p:sldId id="274" r:id="rId21"/>
    <p:sldId id="319" r:id="rId22"/>
    <p:sldId id="320" r:id="rId23"/>
    <p:sldId id="266" r:id="rId24"/>
    <p:sldId id="295" r:id="rId25"/>
    <p:sldId id="273" r:id="rId26"/>
    <p:sldId id="292" r:id="rId27"/>
    <p:sldId id="307" r:id="rId28"/>
    <p:sldId id="321" r:id="rId29"/>
    <p:sldId id="322" r:id="rId30"/>
    <p:sldId id="323" r:id="rId31"/>
    <p:sldId id="324" r:id="rId32"/>
    <p:sldId id="308" r:id="rId33"/>
    <p:sldId id="296" r:id="rId34"/>
    <p:sldId id="312" r:id="rId35"/>
    <p:sldId id="310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6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7EE8A-2423-4FDB-9484-D309A66574A1}" type="datetimeFigureOut">
              <a:rPr lang="ru-RU" smtClean="0"/>
              <a:pPr/>
              <a:t>15.12.2010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3AE90-B896-4BAF-947F-92852DE7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2286015"/>
          </a:xfrm>
        </p:spPr>
        <p:txBody>
          <a:bodyPr/>
          <a:lstStyle/>
          <a:p>
            <a:r>
              <a:rPr lang="ru-RU" b="1" dirty="0" smtClean="0"/>
              <a:t>Успешный ученик – успешное будущее страны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3306" y="3886200"/>
            <a:ext cx="4129094" cy="17526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 smtClean="0"/>
              <a:t>Таланты создавать нельзя, но можно создать почву, на которой растут и процветают таланты</a:t>
            </a:r>
          </a:p>
          <a:p>
            <a:pPr algn="r"/>
            <a:r>
              <a:rPr lang="ru-RU" b="1" dirty="0" err="1" smtClean="0"/>
              <a:t>Г.Найгауз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55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71480"/>
            <a:ext cx="4186238" cy="5554683"/>
          </a:xfrm>
        </p:spPr>
        <p:txBody>
          <a:bodyPr>
            <a:normAutofit lnSpcReduction="10000"/>
          </a:bodyPr>
          <a:lstStyle/>
          <a:p>
            <a:r>
              <a:rPr lang="ru-RU" sz="1800" i="1" dirty="0" smtClean="0"/>
              <a:t>   Пробуждая интерес к своему предмету, я не просто осуществляю передачу опыта, но и укрепляю веру в свои силы у каждого ребенка независимо от его способностей. Стараюсь развивать творческие возможности у слабых учеников, не дать остановиться в своем развитии более способным детям, учить всех воспитывать у себя силу воли, твердый характер и целеустремленность при решении сложных заданий. Но для создания глубокого интереса учащихся к предмету необходим поиск дополнительных средств, стимулирующих развитие общей активности, самостоятельности, личной инициативы и творчества учащихся разного возраста.</a:t>
            </a:r>
          </a:p>
          <a:p>
            <a:r>
              <a:rPr lang="ru-RU" sz="1800" i="1" dirty="0" smtClean="0"/>
              <a:t>   Стремиться к успеху!</a:t>
            </a:r>
            <a:endParaRPr lang="ru-RU" sz="1800" i="1" dirty="0"/>
          </a:p>
        </p:txBody>
      </p:sp>
      <p:pic>
        <p:nvPicPr>
          <p:cNvPr id="7" name="Содержимое 6" descr="фото 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643050"/>
            <a:ext cx="4543428" cy="340783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698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фото 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1934" y="928670"/>
            <a:ext cx="4614866" cy="42862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14356"/>
            <a:ext cx="3008313" cy="5411807"/>
          </a:xfrm>
        </p:spPr>
        <p:txBody>
          <a:bodyPr>
            <a:normAutofit lnSpcReduction="10000"/>
          </a:bodyPr>
          <a:lstStyle/>
          <a:p>
            <a:r>
              <a:rPr lang="ru-RU" sz="1800" b="1" i="1" dirty="0" smtClean="0"/>
              <a:t>   Кто может вырастить успешного ученика? </a:t>
            </a:r>
          </a:p>
          <a:p>
            <a:r>
              <a:rPr lang="ru-RU" sz="1800" b="1" i="1" dirty="0" smtClean="0"/>
              <a:t>     </a:t>
            </a:r>
            <a:r>
              <a:rPr lang="ru-RU" sz="1800" i="1" dirty="0" smtClean="0"/>
              <a:t>Только учитель, который собственным примером активной деятельности вовлекает учащихся в процесс познания воспитывает не послушного«Исполнителя», а </a:t>
            </a:r>
            <a:r>
              <a:rPr lang="ru-RU" sz="1800" b="1" i="1" dirty="0" smtClean="0"/>
              <a:t>«Решателя» </a:t>
            </a:r>
            <a:r>
              <a:rPr lang="ru-RU" sz="1800" i="1" dirty="0" smtClean="0"/>
              <a:t>конкретных жизненных проблем, может воспитать </a:t>
            </a:r>
            <a:r>
              <a:rPr lang="ru-RU" sz="1800" i="1" dirty="0" err="1" smtClean="0"/>
              <a:t>конкурентноспособную</a:t>
            </a:r>
            <a:r>
              <a:rPr lang="ru-RU" sz="1800" i="1" dirty="0" smtClean="0"/>
              <a:t>, компетентную личность</a:t>
            </a:r>
            <a:r>
              <a:rPr lang="ru-RU" sz="1800" b="1" i="1" dirty="0" smtClean="0"/>
              <a:t>. </a:t>
            </a:r>
          </a:p>
          <a:p>
            <a:r>
              <a:rPr lang="ru-RU" sz="1800" i="1" dirty="0" smtClean="0"/>
              <a:t>     И поэтому, работая много лет в школе, я стараюсь ориентироваться на </a:t>
            </a:r>
            <a:r>
              <a:rPr lang="ru-RU" sz="1800" b="1" i="1" dirty="0" smtClean="0"/>
              <a:t>достижение, развитие, саморазвитие.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928670"/>
            <a:ext cx="3008313" cy="5197493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  Следуя современным идеям развития школьного образования с 2005 по 2008 учебные годы я и мои ученики участвовали  в </a:t>
            </a:r>
            <a:r>
              <a:rPr lang="ru-RU" sz="1600" b="1" dirty="0" smtClean="0"/>
              <a:t>Федеральном эксперименте «Школа 21 века»</a:t>
            </a:r>
            <a:r>
              <a:rPr lang="ru-RU" sz="1600" dirty="0" smtClean="0"/>
              <a:t>. </a:t>
            </a:r>
          </a:p>
          <a:p>
            <a:r>
              <a:rPr lang="ru-RU" sz="1600" dirty="0" smtClean="0"/>
              <a:t>   Три года я принимала участие в экспериментальной работе в составе творческой группы по освоению и апробации современных развивающих образовательных технологий. </a:t>
            </a:r>
          </a:p>
          <a:p>
            <a:r>
              <a:rPr lang="ru-RU" sz="1600" dirty="0" smtClean="0"/>
              <a:t>   Учащиеся на протяжении трех лет участвовали в мониторингах по материалам Регионального центра Федерального эксперимента, показывали: </a:t>
            </a:r>
            <a:r>
              <a:rPr lang="ru-RU" sz="1600" b="1" dirty="0" smtClean="0"/>
              <a:t>уровень </a:t>
            </a:r>
            <a:r>
              <a:rPr lang="ru-RU" sz="1600" b="1" dirty="0" err="1" smtClean="0"/>
              <a:t>обученности</a:t>
            </a:r>
            <a:r>
              <a:rPr lang="ru-RU" sz="1600" b="1" dirty="0" smtClean="0"/>
              <a:t> – 100%, качество </a:t>
            </a:r>
            <a:r>
              <a:rPr lang="ru-RU" sz="1600" b="1" dirty="0" err="1" smtClean="0"/>
              <a:t>обученности</a:t>
            </a:r>
            <a:r>
              <a:rPr lang="ru-RU" sz="1600" b="1" dirty="0" smtClean="0"/>
              <a:t> – 70 %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5" name="Содержимое 4" descr="img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688287"/>
            <a:ext cx="5111750" cy="502263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грамота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206930">
            <a:off x="1109379" y="1600200"/>
            <a:ext cx="2734242" cy="4525963"/>
          </a:xfrm>
        </p:spPr>
      </p:pic>
      <p:pic>
        <p:nvPicPr>
          <p:cNvPr id="6" name="Содержимое 5" descr="грамота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5736">
            <a:off x="5285051" y="1600200"/>
            <a:ext cx="2764898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183436">
            <a:off x="713122" y="1422511"/>
            <a:ext cx="3209875" cy="4525963"/>
          </a:xfrm>
        </p:spPr>
      </p:pic>
      <p:pic>
        <p:nvPicPr>
          <p:cNvPr id="6" name="Содержимое 5" descr="грамота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824398">
            <a:off x="5117448" y="1600200"/>
            <a:ext cx="3100103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984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1_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785794"/>
            <a:ext cx="4544251" cy="464347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14356"/>
            <a:ext cx="4043362" cy="5411807"/>
          </a:xfrm>
        </p:spPr>
        <p:txBody>
          <a:bodyPr>
            <a:normAutofit/>
          </a:bodyPr>
          <a:lstStyle/>
          <a:p>
            <a:r>
              <a:rPr lang="ru-RU" dirty="0" smtClean="0"/>
              <a:t>    С 2008 г принимаю участие в </a:t>
            </a:r>
            <a:r>
              <a:rPr lang="ru-RU" b="1" dirty="0" smtClean="0"/>
              <a:t>экспериментальной инновационной сетевой площадке по </a:t>
            </a:r>
            <a:r>
              <a:rPr lang="ru-RU" b="1" dirty="0" err="1" smtClean="0"/>
              <a:t>мыследеятельностной</a:t>
            </a:r>
            <a:r>
              <a:rPr lang="ru-RU" b="1" dirty="0" smtClean="0"/>
              <a:t> педагогике при НИИ ИСРО по направлению: «Задачная форма организации учебного процесса».</a:t>
            </a:r>
          </a:p>
          <a:p>
            <a:r>
              <a:rPr lang="ru-RU" b="1" dirty="0" smtClean="0"/>
              <a:t>    </a:t>
            </a:r>
            <a:r>
              <a:rPr lang="ru-RU" dirty="0" smtClean="0"/>
              <a:t>Суть технологии задачной формы организации учебного процесса состоит в том, что учащимся предлагается задание, внешне похожее на предыдущее, но требующее другого способа решения.</a:t>
            </a:r>
          </a:p>
          <a:p>
            <a:r>
              <a:rPr lang="ru-RU" dirty="0" smtClean="0"/>
              <a:t>    Детей приходится ставить  перед необходимостью </a:t>
            </a:r>
            <a:r>
              <a:rPr lang="ru-RU" b="1" dirty="0" smtClean="0"/>
              <a:t>самостоятельно искать пути решения задачи, </a:t>
            </a:r>
            <a:r>
              <a:rPr lang="ru-RU" dirty="0" smtClean="0"/>
              <a:t>для которой они </a:t>
            </a:r>
            <a:r>
              <a:rPr lang="ru-RU" b="1" dirty="0" smtClean="0"/>
              <a:t>не имеют готового, заранее рассказанного  способа, но в тоже время имеют достаточно знаний</a:t>
            </a:r>
            <a:r>
              <a:rPr lang="ru-RU" dirty="0" smtClean="0"/>
              <a:t>, применяя которые в нестандартных ситуациях или по-новому их комбинируя,  способны прийти к правильным выводам.</a:t>
            </a:r>
          </a:p>
          <a:p>
            <a:r>
              <a:rPr lang="ru-RU" dirty="0" smtClean="0"/>
              <a:t>    При этом детям приходится осваивать </a:t>
            </a:r>
            <a:r>
              <a:rPr lang="ru-RU" b="1" dirty="0" smtClean="0"/>
              <a:t>мыслительные техники </a:t>
            </a:r>
            <a:r>
              <a:rPr lang="ru-RU" dirty="0" smtClean="0"/>
              <a:t>по построению нового способа в новой ситуации.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70103">
            <a:off x="5276367" y="557269"/>
            <a:ext cx="3334797" cy="46800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Мной созданы </a:t>
            </a:r>
            <a:r>
              <a:rPr lang="ru-RU" dirty="0" err="1" smtClean="0"/>
              <a:t>снарии</a:t>
            </a:r>
            <a:endParaRPr lang="ru-RU" dirty="0"/>
          </a:p>
        </p:txBody>
      </p:sp>
      <p:pic>
        <p:nvPicPr>
          <p:cNvPr id="3074" name="Picture 2" descr="G:\прочее\грамоты\грамота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68809">
            <a:off x="693447" y="791468"/>
            <a:ext cx="3302322" cy="4554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984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14356"/>
            <a:ext cx="3008313" cy="541180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Урок </a:t>
            </a:r>
            <a:r>
              <a:rPr lang="ru-RU" b="1" dirty="0" smtClean="0"/>
              <a:t>«Умножение рациональных чисел».</a:t>
            </a:r>
          </a:p>
          <a:p>
            <a:r>
              <a:rPr lang="ru-RU" dirty="0" smtClean="0"/>
              <a:t>         Дети получают задание, </a:t>
            </a:r>
            <a:r>
              <a:rPr lang="ru-RU" b="1" dirty="0" smtClean="0"/>
              <a:t>создающее ситуацию успеха: </a:t>
            </a:r>
            <a:r>
              <a:rPr lang="ru-RU" dirty="0" smtClean="0"/>
              <a:t>2*3=6.</a:t>
            </a:r>
          </a:p>
          <a:p>
            <a:r>
              <a:rPr lang="ru-RU" dirty="0" smtClean="0"/>
              <a:t>         Доказывают.</a:t>
            </a:r>
          </a:p>
          <a:p>
            <a:r>
              <a:rPr lang="ru-RU" dirty="0" smtClean="0"/>
              <a:t>         Далее я им предлагаю </a:t>
            </a:r>
            <a:r>
              <a:rPr lang="ru-RU" b="1" dirty="0" smtClean="0"/>
              <a:t>задания -ловушки, создающие ситуации сбоя </a:t>
            </a:r>
            <a:r>
              <a:rPr lang="ru-RU" dirty="0" smtClean="0"/>
              <a:t>:</a:t>
            </a:r>
          </a:p>
          <a:p>
            <a:r>
              <a:rPr lang="ru-RU" dirty="0" smtClean="0"/>
              <a:t>     -2*3 и -2*(-3).</a:t>
            </a:r>
          </a:p>
          <a:p>
            <a:r>
              <a:rPr lang="ru-RU" dirty="0" smtClean="0"/>
              <a:t>          Дети предполагают в ответе: либо число 6, либо -6.</a:t>
            </a:r>
          </a:p>
          <a:p>
            <a:r>
              <a:rPr lang="ru-RU" dirty="0" smtClean="0"/>
              <a:t>          Далее работая в группах, </a:t>
            </a:r>
            <a:r>
              <a:rPr lang="ru-RU" b="1" dirty="0" smtClean="0"/>
              <a:t>«изобретают» </a:t>
            </a:r>
            <a:r>
              <a:rPr lang="ru-RU" dirty="0" smtClean="0"/>
              <a:t>нужное правило с помощью практических задач (о доходах и расходах, изменении температуры), используют раннее приобретенные предметные знания: умение выполнять арифметические действия над натуральными числами, а также знают свойства этих действий, среди которых основными являются переместительный, сочетательный и распределительный законы сложения и умножения.</a:t>
            </a:r>
          </a:p>
          <a:p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5" name="Picture 4" descr="F:\конкурс 3\Фото доски\IMG_0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85728"/>
            <a:ext cx="4214842" cy="2500330"/>
          </a:xfrm>
          <a:prstGeom prst="rect">
            <a:avLst/>
          </a:prstGeom>
          <a:noFill/>
        </p:spPr>
      </p:pic>
      <p:pic>
        <p:nvPicPr>
          <p:cNvPr id="6" name="Picture 5" descr="F:\конкурс 3\Фото доски\IMG_01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143248"/>
            <a:ext cx="421484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       При подведении итогов урока выведенные правила они еще истолковывают и таким образом:</a:t>
            </a:r>
          </a:p>
          <a:p>
            <a:endParaRPr lang="ru-RU" sz="1600" dirty="0" smtClean="0"/>
          </a:p>
          <a:p>
            <a:r>
              <a:rPr lang="ru-RU" sz="1600" b="1" dirty="0" smtClean="0"/>
              <a:t>     «Друг моего друга – мой друг»:   +*+=+</a:t>
            </a:r>
          </a:p>
          <a:p>
            <a:r>
              <a:rPr lang="ru-RU" sz="1600" b="1" dirty="0" smtClean="0"/>
              <a:t>     «Враг моего врага – мой друг»:    -*-= +</a:t>
            </a:r>
          </a:p>
          <a:p>
            <a:r>
              <a:rPr lang="ru-RU" sz="1600" b="1" dirty="0" smtClean="0"/>
              <a:t>     «Друг моего врага – мой враг»:   +*-= -            </a:t>
            </a:r>
          </a:p>
          <a:p>
            <a:r>
              <a:rPr lang="ru-RU" sz="1600" b="1" dirty="0" smtClean="0"/>
              <a:t>     «Враг моего друга – мой враг»:    -*+=-</a:t>
            </a:r>
          </a:p>
          <a:p>
            <a:endParaRPr lang="ru-RU" sz="1600" dirty="0"/>
          </a:p>
        </p:txBody>
      </p:sp>
      <p:pic>
        <p:nvPicPr>
          <p:cNvPr id="5" name="Picture 2" descr="F:\конкурс 3\Фото доски\IMG_01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428736"/>
            <a:ext cx="5111750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_1fc6e_792da17e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876" y="1410899"/>
            <a:ext cx="4214812" cy="35182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4257676" cy="5483245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2000" i="1" dirty="0" smtClean="0"/>
              <a:t>- «Основы предпринимательства (менеджмент, маркетинг, делопроизводство)»;</a:t>
            </a:r>
          </a:p>
          <a:p>
            <a:r>
              <a:rPr lang="ru-RU" sz="2000" i="1" dirty="0" smtClean="0"/>
              <a:t> - «Интернет – технологии для учителя предметника»;</a:t>
            </a:r>
          </a:p>
          <a:p>
            <a:r>
              <a:rPr lang="ru-RU" sz="2000" i="1" dirty="0" smtClean="0"/>
              <a:t> - «Профессиональная образовательная программа повышения квалификации»;</a:t>
            </a:r>
          </a:p>
          <a:p>
            <a:r>
              <a:rPr lang="ru-RU" sz="2000" i="1" dirty="0" smtClean="0"/>
              <a:t> - «Реализация </a:t>
            </a:r>
            <a:r>
              <a:rPr lang="ru-RU" sz="2000" i="1" dirty="0" err="1" smtClean="0"/>
              <a:t>деятельностного</a:t>
            </a:r>
            <a:r>
              <a:rPr lang="ru-RU" sz="2000" i="1" dirty="0" smtClean="0"/>
              <a:t> подхода на уроках по математике»;</a:t>
            </a:r>
          </a:p>
          <a:p>
            <a:r>
              <a:rPr lang="ru-RU" sz="2000" i="1" dirty="0" smtClean="0"/>
              <a:t> - «</a:t>
            </a:r>
            <a:r>
              <a:rPr lang="ru-RU" sz="2000" i="1" dirty="0" err="1" smtClean="0"/>
              <a:t>Мыследеятельностная</a:t>
            </a:r>
            <a:r>
              <a:rPr lang="ru-RU" sz="2000" i="1" dirty="0" smtClean="0"/>
              <a:t> педагогика – эксперимент и инновация в образовании»;</a:t>
            </a:r>
          </a:p>
          <a:p>
            <a:r>
              <a:rPr lang="ru-RU" sz="2000" i="1" dirty="0" smtClean="0"/>
              <a:t> - «Интерактивные комплексы в учебном процессе»;</a:t>
            </a:r>
          </a:p>
          <a:p>
            <a:r>
              <a:rPr lang="ru-RU" sz="2000" i="1" dirty="0" smtClean="0"/>
              <a:t> - «Информационные технологии в проектной деятельности».</a:t>
            </a:r>
            <a:endParaRPr lang="ru-RU" sz="20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5126055"/>
          </a:xfrm>
        </p:spPr>
        <p:txBody>
          <a:bodyPr/>
          <a:lstStyle/>
          <a:p>
            <a:pPr lvl="8">
              <a:buNone/>
            </a:pPr>
            <a:r>
              <a:rPr lang="ru-RU" sz="4000" dirty="0" smtClean="0"/>
              <a:t>  Автор работы – учитель математики ГОУ СОШ № 597</a:t>
            </a:r>
          </a:p>
          <a:p>
            <a:pPr algn="r">
              <a:buNone/>
            </a:pPr>
            <a:endParaRPr lang="ru-RU" sz="4000" b="1" i="1" dirty="0" smtClean="0"/>
          </a:p>
          <a:p>
            <a:pPr algn="ctr">
              <a:buNone/>
            </a:pPr>
            <a:r>
              <a:rPr lang="ru-RU" sz="4400" b="1" i="1" dirty="0" smtClean="0"/>
              <a:t>                  Пичугина</a:t>
            </a:r>
            <a:r>
              <a:rPr lang="ru-RU" sz="4400" b="1" dirty="0" smtClean="0"/>
              <a:t> </a:t>
            </a:r>
          </a:p>
          <a:p>
            <a:pPr algn="r">
              <a:buNone/>
            </a:pPr>
            <a:r>
              <a:rPr lang="ru-RU" sz="4400" b="1" i="1" dirty="0" smtClean="0"/>
              <a:t>Ирина Анатольевна</a:t>
            </a:r>
            <a:endParaRPr lang="ru-RU" sz="4400" b="1" i="1" dirty="0"/>
          </a:p>
        </p:txBody>
      </p:sp>
      <p:pic>
        <p:nvPicPr>
          <p:cNvPr id="4" name="Рисунок 3" descr="LIZAMatema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643050"/>
            <a:ext cx="3714776" cy="33084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1571668" y="0"/>
          <a:ext cx="11001452" cy="698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5790956"/>
                <a:gridCol w="1031373"/>
                <a:gridCol w="2750363"/>
              </a:tblGrid>
              <a:tr h="42860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форма участия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00891">
                <a:tc>
                  <a:txBody>
                    <a:bodyPr/>
                    <a:lstStyle/>
                    <a:p>
                      <a:r>
                        <a:rPr lang="ru-RU" dirty="0" smtClean="0"/>
                        <a:t>30.09.2009 </a:t>
                      </a:r>
                    </a:p>
                    <a:p>
                      <a:r>
                        <a:rPr lang="ru-RU" dirty="0" smtClean="0"/>
                        <a:t>   </a:t>
                      </a:r>
                    </a:p>
                    <a:p>
                      <a:r>
                        <a:rPr lang="ru-RU" dirty="0" smtClean="0"/>
                        <a:t>16.12.2009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Семинар</a:t>
                      </a:r>
                      <a:r>
                        <a:rPr lang="ru-RU" baseline="0" dirty="0" smtClean="0"/>
                        <a:t> «Организация научной и проектно-исследовательской деятельности учащихся» </a:t>
                      </a:r>
                    </a:p>
                    <a:p>
                      <a:r>
                        <a:rPr lang="ru-RU" baseline="0" dirty="0" smtClean="0"/>
                        <a:t>Творческий конкурс «Развитие личности ребенка – первоочередная задача математического образования»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Окружной</a:t>
                      </a:r>
                    </a:p>
                    <a:p>
                      <a:r>
                        <a:rPr lang="ru-RU" dirty="0" smtClean="0"/>
                        <a:t>Окружной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Круглый стол.</a:t>
                      </a:r>
                      <a:r>
                        <a:rPr lang="ru-RU" baseline="0" dirty="0" smtClean="0"/>
                        <a:t> Обмен </a:t>
                      </a:r>
                      <a:r>
                        <a:rPr lang="ru-RU" baseline="0" dirty="0" err="1" smtClean="0"/>
                        <a:t>мнениями.Слушатель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endParaRPr lang="ru-RU" baseline="0" dirty="0" smtClean="0"/>
                    </a:p>
                    <a:p>
                      <a:r>
                        <a:rPr lang="ru-RU" baseline="0" dirty="0" smtClean="0"/>
                        <a:t>Участник</a:t>
                      </a:r>
                      <a:endParaRPr lang="ru-RU" dirty="0"/>
                    </a:p>
                  </a:txBody>
                  <a:tcPr/>
                </a:tc>
              </a:tr>
              <a:tr h="1593581">
                <a:tc>
                  <a:txBody>
                    <a:bodyPr/>
                    <a:lstStyle/>
                    <a:p>
                      <a:r>
                        <a:rPr lang="ru-RU" dirty="0" smtClean="0"/>
                        <a:t>10.01.2010 </a:t>
                      </a:r>
                    </a:p>
                    <a:p>
                      <a:endParaRPr lang="ru-RU" dirty="0" smtClean="0"/>
                    </a:p>
                    <a:p>
                      <a:endParaRPr lang="ru-RU" smtClean="0"/>
                    </a:p>
                    <a:p>
                      <a:r>
                        <a:rPr lang="ru-RU" smtClean="0"/>
                        <a:t>20.03.2010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Городской конкурс ЦИДО: «От разовых акций к непрерывному обновлению содержания образования» 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Фестиваль</a:t>
                      </a:r>
                      <a:r>
                        <a:rPr lang="ru-RU" baseline="0" dirty="0" smtClean="0"/>
                        <a:t> педагогический идей «Открытый урок»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Городской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Всероссийский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Грамота участника.</a:t>
                      </a:r>
                    </a:p>
                    <a:p>
                      <a:r>
                        <a:rPr lang="ru-RU" dirty="0" smtClean="0"/>
                        <a:t>Круглый стол 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Диплом участника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741225">
                <a:tc>
                  <a:txBody>
                    <a:bodyPr/>
                    <a:lstStyle/>
                    <a:p>
                      <a:r>
                        <a:rPr lang="ru-RU" dirty="0" smtClean="0"/>
                        <a:t>04.04.2010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«Девятый</a:t>
                      </a:r>
                      <a:r>
                        <a:rPr lang="ru-RU" baseline="0" dirty="0" smtClean="0"/>
                        <a:t> московский педагогический марафон предметов»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Сертификат участника.</a:t>
                      </a:r>
                    </a:p>
                    <a:p>
                      <a:r>
                        <a:rPr lang="ru-RU" dirty="0" smtClean="0"/>
                        <a:t>Круглый</a:t>
                      </a:r>
                      <a:r>
                        <a:rPr lang="ru-RU" baseline="0" dirty="0" smtClean="0"/>
                        <a:t> стол</a:t>
                      </a:r>
                      <a:endParaRPr lang="ru-RU" dirty="0"/>
                    </a:p>
                  </a:txBody>
                  <a:tcPr/>
                </a:tc>
              </a:tr>
              <a:tr h="700309">
                <a:tc>
                  <a:txBody>
                    <a:bodyPr/>
                    <a:lstStyle/>
                    <a:p>
                      <a:r>
                        <a:rPr lang="ru-RU" dirty="0" smtClean="0"/>
                        <a:t>14.05.2010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Конференция «Инновационный потенциал </a:t>
                      </a:r>
                      <a:r>
                        <a:rPr lang="ru-RU" dirty="0" err="1" smtClean="0"/>
                        <a:t>мыследеятельностной</a:t>
                      </a:r>
                      <a:r>
                        <a:rPr lang="ru-RU" baseline="0" dirty="0" smtClean="0"/>
                        <a:t> педагогики»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Слушатель</a:t>
                      </a:r>
                      <a:endParaRPr lang="ru-RU" dirty="0"/>
                    </a:p>
                  </a:txBody>
                  <a:tcPr/>
                </a:tc>
              </a:tr>
              <a:tr h="697192">
                <a:tc>
                  <a:txBody>
                    <a:bodyPr/>
                    <a:lstStyle/>
                    <a:p>
                      <a:r>
                        <a:rPr lang="ru-RU" dirty="0" smtClean="0"/>
                        <a:t>06.06.2010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Фестиваль увлекательной</a:t>
                      </a:r>
                      <a:r>
                        <a:rPr lang="ru-RU" baseline="0" dirty="0" smtClean="0"/>
                        <a:t> науки в ГОУ СОШ № 179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</a:t>
                      </a:r>
                      <a:endParaRPr lang="ru-RU" dirty="0"/>
                    </a:p>
                  </a:txBody>
                  <a:tcPr/>
                </a:tc>
              </a:tr>
              <a:tr h="703426">
                <a:tc>
                  <a:txBody>
                    <a:bodyPr/>
                    <a:lstStyle/>
                    <a:p>
                      <a:r>
                        <a:rPr lang="ru-RU" dirty="0" smtClean="0"/>
                        <a:t>25.11.2010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Мастер класс победителей конкурса «Учитель года – 2010»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Городской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Слушатель</a:t>
                      </a:r>
                      <a:endParaRPr lang="ru-RU" dirty="0"/>
                    </a:p>
                  </a:txBody>
                  <a:tcPr/>
                </a:tc>
              </a:tr>
              <a:tr h="715801">
                <a:tc>
                  <a:txBody>
                    <a:bodyPr/>
                    <a:lstStyle/>
                    <a:p>
                      <a:r>
                        <a:rPr lang="ru-RU" dirty="0" smtClean="0"/>
                        <a:t>08.12.2010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«Работа с одаренными детьми»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Слушатель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988217">
            <a:off x="840956" y="1600200"/>
            <a:ext cx="3271088" cy="4525963"/>
          </a:xfrm>
        </p:spPr>
      </p:pic>
      <p:pic>
        <p:nvPicPr>
          <p:cNvPr id="6" name="Содержимое 5" descr="грамота0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9142">
            <a:off x="5172329" y="1566311"/>
            <a:ext cx="2990342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644170">
            <a:off x="702602" y="1566081"/>
            <a:ext cx="3195723" cy="4525963"/>
          </a:xfrm>
        </p:spPr>
      </p:pic>
      <p:pic>
        <p:nvPicPr>
          <p:cNvPr id="6" name="Содержимое 5" descr="грамота0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763157">
            <a:off x="5245164" y="1440964"/>
            <a:ext cx="3211203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85750"/>
            <a:ext cx="8229600" cy="58404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    </a:t>
            </a:r>
            <a:r>
              <a:rPr lang="ru-RU" sz="2000" dirty="0" smtClean="0"/>
              <a:t>Одним из условий </a:t>
            </a:r>
            <a:r>
              <a:rPr lang="ru-RU" sz="2000" b="1" i="1" dirty="0" smtClean="0"/>
              <a:t>развития успешности </a:t>
            </a:r>
            <a:r>
              <a:rPr lang="ru-RU" sz="2000" dirty="0" smtClean="0"/>
              <a:t>является вовлечение учащихся в </a:t>
            </a:r>
            <a:r>
              <a:rPr lang="ru-RU" sz="2000" b="1" dirty="0" smtClean="0"/>
              <a:t>олимпиадную, </a:t>
            </a:r>
            <a:r>
              <a:rPr lang="ru-RU" sz="2000" b="1" dirty="0" err="1" smtClean="0"/>
              <a:t>фестивально-конкурсную</a:t>
            </a:r>
            <a:r>
              <a:rPr lang="ru-RU" sz="2000" b="1" dirty="0" smtClean="0"/>
              <a:t>, проектно-исследовательскую деятельность</a:t>
            </a:r>
            <a:r>
              <a:rPr lang="ru-RU" sz="2000" dirty="0" smtClean="0"/>
              <a:t>, ориентированную на свободный выбор, творчество, представляющую безграничные возможности для самореализации.</a:t>
            </a:r>
          </a:p>
          <a:p>
            <a:pPr>
              <a:buNone/>
            </a:pPr>
            <a:r>
              <a:rPr lang="ru-RU" sz="2000" dirty="0" smtClean="0"/>
              <a:t>        Участие в </a:t>
            </a:r>
            <a:r>
              <a:rPr lang="ru-RU" sz="2000" b="1" dirty="0" smtClean="0"/>
              <a:t>олимпиадах, конкурсах и фестивалях </a:t>
            </a:r>
            <a:r>
              <a:rPr lang="ru-RU" sz="2000" dirty="0" smtClean="0"/>
              <a:t>необходимое условие </a:t>
            </a:r>
            <a:r>
              <a:rPr lang="ru-RU" sz="2000" b="1" dirty="0" smtClean="0"/>
              <a:t>для раскрытия и самореализации личности</a:t>
            </a:r>
            <a:r>
              <a:rPr lang="ru-RU" sz="2000" dirty="0" smtClean="0"/>
              <a:t>, т.к. в основе исследовательской и творческой деятельности человека лежит важнейшая потребность в новой информации, новых впечатлениях и знаниях, в новых результатах деятельности.</a:t>
            </a:r>
          </a:p>
          <a:p>
            <a:pPr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  <p:pic>
        <p:nvPicPr>
          <p:cNvPr id="4" name="Содержимое 3" descr="C:\Documents and Settings\Мишакова\Рабочий стол\портреты 10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714751"/>
            <a:ext cx="5786478" cy="314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698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SN152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071545"/>
            <a:ext cx="5452534" cy="457203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857232"/>
            <a:ext cx="3543296" cy="5268931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    </a:t>
            </a:r>
            <a:r>
              <a:rPr lang="ru-RU" sz="2000" i="1" dirty="0" smtClean="0"/>
              <a:t>Участники любых соревнований более </a:t>
            </a:r>
            <a:r>
              <a:rPr lang="ru-RU" sz="2000" b="1" i="1" dirty="0" smtClean="0"/>
              <a:t>самостоятельны, инициативны, предприимчивы, </a:t>
            </a:r>
            <a:r>
              <a:rPr lang="ru-RU" sz="2000" i="1" dirty="0" smtClean="0"/>
              <a:t>по сравнению со сверстниками, не стремящимися к самовыражению и самореализации. Люди, ориентированные на </a:t>
            </a:r>
            <a:r>
              <a:rPr lang="ru-RU" sz="2000" b="1" i="1" dirty="0" smtClean="0"/>
              <a:t>достижение успехов</a:t>
            </a:r>
            <a:r>
              <a:rPr lang="ru-RU" sz="2000" i="1" dirty="0" smtClean="0"/>
              <a:t>, способны правильнее воспринимать ситуацию и лучше оценивать свои шансы на успех, чем  люди, ориентированные на избегание неудач.</a:t>
            </a:r>
            <a:endParaRPr lang="ru-RU" sz="2000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14313"/>
            <a:ext cx="8229600" cy="59118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/>
              <a:t>          </a:t>
            </a:r>
            <a:r>
              <a:rPr lang="ru-RU" sz="2000" dirty="0" smtClean="0"/>
              <a:t>Основная особенность исследования в образовательном процессе – </a:t>
            </a:r>
            <a:r>
              <a:rPr lang="ru-RU" sz="2000" b="1" dirty="0" smtClean="0"/>
              <a:t>развитие личности, </a:t>
            </a:r>
            <a:r>
              <a:rPr lang="ru-RU" sz="2000" dirty="0" smtClean="0"/>
              <a:t>а не получение объективно нового результата, как в «большой» науке. Если в науке главной целью является получение новых знаний, то в образовании цель исследовательской деятельности – в приобретении учащимися функционального навыка исследования как универсального способа освоения действительности, развития способности к исследовательскому типу мышления, активизации </a:t>
            </a:r>
            <a:r>
              <a:rPr lang="ru-RU" sz="2000" b="1" dirty="0" smtClean="0"/>
              <a:t>личностной позиции </a:t>
            </a:r>
            <a:r>
              <a:rPr lang="ru-RU" sz="2000" dirty="0" smtClean="0"/>
              <a:t>учащегося в образовательном процессе на основе приобретения субъективно новых знаний (т.е. самостоятельно получаемых знаний, являющихся новыми и </a:t>
            </a:r>
            <a:r>
              <a:rPr lang="ru-RU" sz="2000" b="1" dirty="0" smtClean="0"/>
              <a:t>личностно значимыми </a:t>
            </a:r>
            <a:r>
              <a:rPr lang="ru-RU" sz="2000" dirty="0" smtClean="0"/>
              <a:t>для конкретного учащегося).</a:t>
            </a:r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  <p:pic>
        <p:nvPicPr>
          <p:cNvPr id="5122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857628"/>
            <a:ext cx="2609850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642919"/>
          <a:ext cx="822960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728790"/>
                <a:gridCol w="3757610"/>
              </a:tblGrid>
              <a:tr h="285751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1.Всероссийская олимпиада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2008 -1 победитель, 2 призера</a:t>
                      </a:r>
                    </a:p>
                    <a:p>
                      <a:r>
                        <a:rPr lang="ru-RU" dirty="0" smtClean="0"/>
                        <a:t>2009-1</a:t>
                      </a:r>
                      <a:r>
                        <a:rPr lang="ru-RU" baseline="0" dirty="0" smtClean="0"/>
                        <a:t> победитель, 4 призера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2.Заочная олимпиада</a:t>
                      </a:r>
                      <a:r>
                        <a:rPr lang="ru-RU" baseline="0" dirty="0" smtClean="0"/>
                        <a:t> им. А.А. </a:t>
                      </a:r>
                      <a:r>
                        <a:rPr lang="ru-RU" baseline="0" dirty="0" err="1" smtClean="0"/>
                        <a:t>Леманского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2009-1 этап 1 победитель, 4 призера</a:t>
                      </a:r>
                    </a:p>
                    <a:p>
                      <a:r>
                        <a:rPr lang="ru-RU" dirty="0" smtClean="0"/>
                        <a:t>2010-2</a:t>
                      </a:r>
                      <a:r>
                        <a:rPr lang="ru-RU" baseline="0" dirty="0" smtClean="0"/>
                        <a:t> этап 4 победителя, 1 призер</a:t>
                      </a:r>
                    </a:p>
                    <a:p>
                      <a:r>
                        <a:rPr lang="ru-RU" baseline="0" dirty="0" smtClean="0"/>
                        <a:t>2010(осень) -1этап 3 победителя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3.Очная олимпиада им.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А.А.Леманского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2010(весна)- 3 этап 2 победителя</a:t>
                      </a:r>
                    </a:p>
                    <a:p>
                      <a:r>
                        <a:rPr lang="ru-RU" dirty="0" smtClean="0"/>
                        <a:t>2010(осень)-2 этап 1 победитель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4.Конкурс «В науке первые шаги»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2009 – 2 призера</a:t>
                      </a:r>
                    </a:p>
                    <a:p>
                      <a:r>
                        <a:rPr lang="ru-RU" dirty="0" smtClean="0"/>
                        <a:t>2010 – 8</a:t>
                      </a:r>
                      <a:r>
                        <a:rPr lang="ru-RU" baseline="0" dirty="0" smtClean="0"/>
                        <a:t> призеров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5.Заочный конкурс по математике при МГУ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– 1 победитель,</a:t>
                      </a:r>
                      <a:r>
                        <a:rPr lang="ru-RU" baseline="0" dirty="0" smtClean="0"/>
                        <a:t> 1 участник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6.Международный конкурс - игра</a:t>
                      </a:r>
                      <a:r>
                        <a:rPr lang="ru-RU" baseline="0" dirty="0" smtClean="0"/>
                        <a:t> «Кенгуру»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Региональный</a:t>
                      </a:r>
                    </a:p>
                    <a:p>
                      <a:r>
                        <a:rPr lang="ru-RU" dirty="0" smtClean="0"/>
                        <a:t>Окружной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– 2 победителя</a:t>
                      </a:r>
                    </a:p>
                    <a:p>
                      <a:r>
                        <a:rPr lang="ru-RU" dirty="0" smtClean="0"/>
                        <a:t>2010</a:t>
                      </a:r>
                      <a:r>
                        <a:rPr lang="ru-RU" baseline="0" dirty="0" smtClean="0"/>
                        <a:t> – 2 победителя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7.Фестиваль научно-исследовательских работ «</a:t>
                      </a:r>
                      <a:r>
                        <a:rPr lang="ru-RU" dirty="0" err="1" smtClean="0"/>
                        <a:t>Портфолио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Всероссийский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2009 – 10 призеров</a:t>
                      </a:r>
                    </a:p>
                    <a:p>
                      <a:r>
                        <a:rPr lang="ru-RU" dirty="0" smtClean="0"/>
                        <a:t>2010 – 10 призеров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269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3757610" cy="5483245"/>
          </a:xfrm>
        </p:spPr>
        <p:txBody>
          <a:bodyPr>
            <a:normAutofit fontScale="92500" lnSpcReduction="10000"/>
          </a:bodyPr>
          <a:lstStyle/>
          <a:p>
            <a:r>
              <a:rPr lang="ru-RU" sz="2000" i="1" dirty="0" smtClean="0"/>
              <a:t>    Любая деятельность требует оценки. </a:t>
            </a:r>
          </a:p>
          <a:p>
            <a:r>
              <a:rPr lang="ru-RU" sz="2000" i="1" dirty="0" smtClean="0"/>
              <a:t>   Победители математических олимпиад, конкурсов, фестивалей награждаются на общешкольной линейке под аплодисменты всех присутствующих. </a:t>
            </a:r>
          </a:p>
          <a:p>
            <a:r>
              <a:rPr lang="ru-RU" sz="2000" i="1" dirty="0" smtClean="0"/>
              <a:t>   Особенно это необходимо детям, имеющим проблемы в учебе. Даже получение обычного сертификата участия помогает почувствовать в себе силы, повышает самооценку, побуждает к дальнейшему творчеству. </a:t>
            </a:r>
          </a:p>
          <a:p>
            <a:r>
              <a:rPr lang="ru-RU" sz="2000" i="1" dirty="0" smtClean="0"/>
              <a:t>   Важно вовремя дать установку </a:t>
            </a:r>
          </a:p>
          <a:p>
            <a:r>
              <a:rPr lang="ru-RU" sz="2000" b="1" i="1" dirty="0" smtClean="0"/>
              <a:t>«Нужно верить и все получится!»</a:t>
            </a:r>
            <a:endParaRPr lang="ru-RU" b="1" dirty="0"/>
          </a:p>
        </p:txBody>
      </p:sp>
      <p:pic>
        <p:nvPicPr>
          <p:cNvPr id="3075" name="Picture 3" descr="C:\Users\asus\Desktop\фото\39e785afe9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928670"/>
            <a:ext cx="4595809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833809">
            <a:off x="601868" y="1312087"/>
            <a:ext cx="3329350" cy="4525963"/>
          </a:xfrm>
        </p:spPr>
      </p:pic>
      <p:pic>
        <p:nvPicPr>
          <p:cNvPr id="6" name="Содержимое 5" descr="грамота0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111387">
            <a:off x="5169503" y="1485192"/>
            <a:ext cx="3342145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0573513">
            <a:off x="381055" y="2153249"/>
            <a:ext cx="3178085" cy="4525963"/>
          </a:xfrm>
        </p:spPr>
      </p:pic>
      <p:pic>
        <p:nvPicPr>
          <p:cNvPr id="12" name="Содержимое 11" descr="грамота01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51817">
            <a:off x="5383757" y="1962458"/>
            <a:ext cx="3151799" cy="4525963"/>
          </a:xfrm>
        </p:spPr>
      </p:pic>
      <p:pic>
        <p:nvPicPr>
          <p:cNvPr id="2050" name="Picture 2" descr="G:\прочее\грамоты\грамота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0"/>
            <a:ext cx="2714644" cy="3762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1428784"/>
            <a:ext cx="3008313" cy="114300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4286280" cy="5905509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sz="2100" b="1" dirty="0" smtClean="0"/>
              <a:t>          </a:t>
            </a:r>
            <a:r>
              <a:rPr lang="ru-RU" sz="2100" dirty="0" smtClean="0"/>
              <a:t>Первоочередная задача приоритетного национального проекта «Образование»: </a:t>
            </a:r>
          </a:p>
          <a:p>
            <a:r>
              <a:rPr lang="ru-RU" sz="2100" b="1" i="1" dirty="0" smtClean="0"/>
              <a:t>   дать системе образования стимул к движению вперед.</a:t>
            </a:r>
          </a:p>
          <a:p>
            <a:r>
              <a:rPr lang="ru-RU" sz="2100" dirty="0" smtClean="0"/>
              <a:t>           Историческая миссия образования: </a:t>
            </a:r>
          </a:p>
          <a:p>
            <a:r>
              <a:rPr lang="ru-RU" sz="2100" b="1" i="1" dirty="0" smtClean="0"/>
              <a:t>   «От просвещенной России – к процветающей России»</a:t>
            </a:r>
            <a:r>
              <a:rPr lang="ru-RU" sz="2100" i="1" dirty="0" smtClean="0"/>
              <a:t>.   </a:t>
            </a:r>
          </a:p>
          <a:p>
            <a:r>
              <a:rPr lang="ru-RU" sz="2100" i="1" dirty="0" smtClean="0"/>
              <a:t>        </a:t>
            </a:r>
            <a:r>
              <a:rPr lang="ru-RU" sz="2100" dirty="0" smtClean="0"/>
              <a:t>Национальный проект – это путь к новому качеству образования, когда важна не только оценка проявленных знаний и умений, но и </a:t>
            </a:r>
            <a:r>
              <a:rPr lang="ru-RU" sz="2100" b="1" i="1" dirty="0" smtClean="0"/>
              <a:t>перспектива социальной успешности  учеников, их </a:t>
            </a:r>
            <a:r>
              <a:rPr lang="ru-RU" sz="2100" b="1" i="1" dirty="0" err="1" smtClean="0"/>
              <a:t>востребованности</a:t>
            </a:r>
            <a:r>
              <a:rPr lang="ru-RU" sz="2100" b="1" i="1" dirty="0" smtClean="0"/>
              <a:t> в обществе. </a:t>
            </a:r>
          </a:p>
          <a:p>
            <a:r>
              <a:rPr lang="ru-RU" sz="2100" b="1" i="1" dirty="0" smtClean="0"/>
              <a:t>   </a:t>
            </a:r>
            <a:r>
              <a:rPr lang="ru-RU" sz="2100" dirty="0" smtClean="0"/>
              <a:t> Нашим детям образование необходимо, чтобы быть востребованными на рынке труда, получать достойную зарплату, иметь возможность для </a:t>
            </a:r>
            <a:r>
              <a:rPr lang="ru-RU" sz="2100" b="1" i="1" dirty="0" smtClean="0"/>
              <a:t>самореализации личности.</a:t>
            </a:r>
          </a:p>
          <a:p>
            <a:endParaRPr lang="ru-RU" sz="2000" dirty="0"/>
          </a:p>
        </p:txBody>
      </p:sp>
      <p:pic>
        <p:nvPicPr>
          <p:cNvPr id="6" name="Содержимое 5" descr="danismanli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8" y="1357298"/>
            <a:ext cx="4357686" cy="35719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грамота02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758259">
            <a:off x="917602" y="1600200"/>
            <a:ext cx="3117796" cy="4525963"/>
          </a:xfrm>
        </p:spPr>
      </p:pic>
      <p:pic>
        <p:nvPicPr>
          <p:cNvPr id="6" name="Содержимое 5" descr="грамота0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036381" y="892917"/>
            <a:ext cx="3168573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0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516731">
            <a:off x="909317" y="1378055"/>
            <a:ext cx="3158041" cy="4525963"/>
          </a:xfrm>
        </p:spPr>
      </p:pic>
      <p:pic>
        <p:nvPicPr>
          <p:cNvPr id="6" name="Содержимое 5" descr="грамота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198232">
            <a:off x="5349316" y="1150297"/>
            <a:ext cx="3115461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984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42918"/>
            <a:ext cx="3008313" cy="5483245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    </a:t>
            </a:r>
            <a:r>
              <a:rPr lang="ru-RU" sz="2000" b="1" i="1" dirty="0" smtClean="0"/>
              <a:t>Получая поощрения за действия, направленные на достижение успехов, ребенок испытывает удовольствие от этих поощрений, и для того чтобы еще раз пережить это удовольствие, он начинает повторять эти действия. </a:t>
            </a:r>
          </a:p>
          <a:p>
            <a:r>
              <a:rPr lang="ru-RU" sz="2000" b="1" i="1" dirty="0" smtClean="0"/>
              <a:t>   Так у него формируется и закрепляется поведение, направленное на достижение успехов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4098" name="Picture 2" descr="C:\Users\asus\Desktop\фото\jump_rev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000108"/>
            <a:ext cx="4878848" cy="4395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14282" y="642918"/>
            <a:ext cx="4572000" cy="53403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/>
              <a:t>           Многих моих выпускников  (</a:t>
            </a:r>
            <a:r>
              <a:rPr lang="ru-RU" sz="2400" b="1" i="1" dirty="0" smtClean="0"/>
              <a:t>среди них 11«золотых» и «серебряных» медалистов</a:t>
            </a:r>
            <a:r>
              <a:rPr lang="ru-RU" sz="2400" i="1" dirty="0" smtClean="0"/>
              <a:t>) отличает сознательная потребность в более глубоких избранных областях знаний, высокая и устойчивая мотивация к обучению, активная жизненная позиция, готовность к самореализации во взрослой жизни.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714356"/>
            <a:ext cx="3714776" cy="549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698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IMG_10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298" y="273050"/>
            <a:ext cx="4387254" cy="58531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714356"/>
            <a:ext cx="3286148" cy="5405443"/>
          </a:xfrm>
        </p:spPr>
        <p:txBody>
          <a:bodyPr/>
          <a:lstStyle/>
          <a:p>
            <a:r>
              <a:rPr lang="ru-RU" sz="2000" i="1" dirty="0" smtClean="0"/>
              <a:t>    Отсюда можно сделать выводы, сходные с выводами, сделанными </a:t>
            </a:r>
            <a:r>
              <a:rPr lang="ru-RU" sz="2000" i="1" dirty="0" err="1" smtClean="0"/>
              <a:t>Д.Макклелландом</a:t>
            </a:r>
            <a:r>
              <a:rPr lang="ru-RU" sz="2000" i="1" dirty="0" smtClean="0"/>
              <a:t>: </a:t>
            </a:r>
            <a:r>
              <a:rPr lang="ru-RU" sz="2800" b="1" i="1" dirty="0" smtClean="0"/>
              <a:t>успешные ученики и в жизни более успешны!</a:t>
            </a:r>
          </a:p>
          <a:p>
            <a:r>
              <a:rPr lang="ru-RU" sz="2000" i="1" dirty="0" smtClean="0"/>
              <a:t>     А результаты анкетирования старшеклассников подтверждают – </a:t>
            </a:r>
            <a:r>
              <a:rPr lang="ru-RU" sz="2800" b="1" i="1" dirty="0" smtClean="0"/>
              <a:t>завтрашний успех начинается сегодня!</a:t>
            </a:r>
            <a:endParaRPr lang="ru-RU" sz="2800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269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pictu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28" y="1142984"/>
            <a:ext cx="3932041" cy="43956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00042"/>
            <a:ext cx="4400552" cy="5626121"/>
          </a:xfrm>
        </p:spPr>
        <p:txBody>
          <a:bodyPr>
            <a:noAutofit/>
          </a:bodyPr>
          <a:lstStyle/>
          <a:p>
            <a:r>
              <a:rPr lang="ru-RU" sz="1800" i="1" dirty="0" smtClean="0"/>
              <a:t>   «Сегодня качество труда педагога измеряется не только количеством хороших и отличных оценок в дневниках, </a:t>
            </a:r>
            <a:r>
              <a:rPr lang="ru-RU" sz="1800" b="1" i="1" dirty="0" smtClean="0"/>
              <a:t>а компетентностью, </a:t>
            </a:r>
            <a:r>
              <a:rPr lang="ru-RU" sz="1800" b="1" i="1" dirty="0" err="1" smtClean="0"/>
              <a:t>конкурентноспособностью</a:t>
            </a:r>
            <a:r>
              <a:rPr lang="ru-RU" sz="1800" b="1" i="1" dirty="0" smtClean="0"/>
              <a:t> и </a:t>
            </a:r>
            <a:r>
              <a:rPr lang="ru-RU" sz="1800" b="1" i="1" dirty="0" err="1" smtClean="0"/>
              <a:t>востребованностью</a:t>
            </a:r>
            <a:r>
              <a:rPr lang="ru-RU" sz="1800" b="1" i="1" dirty="0" smtClean="0"/>
              <a:t> выпускников в жизни, </a:t>
            </a:r>
            <a:r>
              <a:rPr lang="ru-RU" sz="1800" i="1" dirty="0" smtClean="0"/>
              <a:t>и оценки, которые выставляет молодому человеку жизнь, он по праву делит со своими учителями. Это повод и для гордости, и для размышлений. </a:t>
            </a:r>
            <a:endParaRPr lang="ru-RU" sz="1800" b="1" i="1" dirty="0" smtClean="0"/>
          </a:p>
          <a:p>
            <a:r>
              <a:rPr lang="ru-RU" sz="1800" i="1" dirty="0" smtClean="0"/>
              <a:t>Только взаимное доверие и уважение в тандеме «педагог – ученик» сможет обеспечить высокое качество образования, воспитания и успешность подрастающего поколения в жизни, а значит, и </a:t>
            </a:r>
            <a:r>
              <a:rPr lang="ru-RU" sz="1800" b="1" i="1" dirty="0" smtClean="0"/>
              <a:t>успешное развитие государства</a:t>
            </a:r>
            <a:r>
              <a:rPr lang="ru-RU" sz="1800" i="1" dirty="0" smtClean="0"/>
              <a:t>. Новые молодые кадры и есть тот человеческий капитал, который обеспечит переход страны к инновационной экономике». </a:t>
            </a:r>
            <a:r>
              <a:rPr lang="ru-RU" sz="1800" b="1" i="1" dirty="0" err="1" smtClean="0"/>
              <a:t>А.А.Фурсенко</a:t>
            </a:r>
            <a:endParaRPr lang="ru-RU" sz="1800" i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984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14356"/>
            <a:ext cx="4400552" cy="5411807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smtClean="0"/>
              <a:t>    </a:t>
            </a:r>
          </a:p>
          <a:p>
            <a:r>
              <a:rPr lang="ru-RU" sz="1900" i="1" dirty="0" smtClean="0"/>
              <a:t> Вырастить </a:t>
            </a:r>
            <a:r>
              <a:rPr lang="ru-RU" sz="1900" b="1" i="1" dirty="0" smtClean="0"/>
              <a:t>успешного</a:t>
            </a:r>
            <a:r>
              <a:rPr lang="ru-RU" sz="1900" i="1" dirty="0" smtClean="0"/>
              <a:t> в жизни ученика – </a:t>
            </a:r>
            <a:r>
              <a:rPr lang="ru-RU" sz="1900" b="1" i="1" dirty="0" smtClean="0"/>
              <a:t>дорогого стоит</a:t>
            </a:r>
            <a:r>
              <a:rPr lang="ru-RU" sz="1900" i="1" dirty="0" smtClean="0"/>
              <a:t>, и к этому надо </a:t>
            </a:r>
            <a:r>
              <a:rPr lang="ru-RU" sz="1900" b="1" i="1" dirty="0" smtClean="0"/>
              <a:t>стремится</a:t>
            </a:r>
            <a:r>
              <a:rPr lang="ru-RU" sz="1800" i="1" dirty="0" smtClean="0"/>
              <a:t>. </a:t>
            </a:r>
          </a:p>
          <a:p>
            <a:r>
              <a:rPr lang="ru-RU" sz="1800" i="1" dirty="0" smtClean="0"/>
              <a:t>    На выходе из школы  выпускники  должны представлять собой:</a:t>
            </a:r>
          </a:p>
          <a:p>
            <a:r>
              <a:rPr lang="ru-RU" sz="1800" b="1" i="1" dirty="0" smtClean="0"/>
              <a:t>  -успешных людей;</a:t>
            </a:r>
          </a:p>
          <a:p>
            <a:r>
              <a:rPr lang="ru-RU" sz="1800" b="1" i="1" dirty="0" smtClean="0"/>
              <a:t>  -профессионально-определившихся;</a:t>
            </a:r>
          </a:p>
          <a:p>
            <a:r>
              <a:rPr lang="ru-RU" sz="1800" b="1" i="1" dirty="0" smtClean="0"/>
              <a:t>  -коммуникативно-грамотных;</a:t>
            </a:r>
          </a:p>
          <a:p>
            <a:r>
              <a:rPr lang="ru-RU" sz="1800" b="1" i="1" dirty="0" smtClean="0"/>
              <a:t>  -владеющих информационными технологиями;</a:t>
            </a:r>
          </a:p>
          <a:p>
            <a:r>
              <a:rPr lang="ru-RU" sz="1800" b="1" i="1" dirty="0" smtClean="0"/>
              <a:t>  -обладающих навыками исследовательской деятельности;</a:t>
            </a:r>
          </a:p>
          <a:p>
            <a:r>
              <a:rPr lang="ru-RU" sz="1800" b="1" i="1" dirty="0" smtClean="0"/>
              <a:t>  -причастных к русской и мировой культуре;</a:t>
            </a:r>
          </a:p>
          <a:p>
            <a:r>
              <a:rPr lang="ru-RU" sz="1800" b="1" i="1" dirty="0" smtClean="0"/>
              <a:t>  -социально адаптированных;</a:t>
            </a:r>
          </a:p>
          <a:p>
            <a:r>
              <a:rPr lang="ru-RU" sz="1800" b="1" i="1" dirty="0" smtClean="0"/>
              <a:t>  -осознающих свое «я» и свое место в мире;</a:t>
            </a:r>
          </a:p>
          <a:p>
            <a:r>
              <a:rPr lang="ru-RU" sz="1800" b="1" i="1" dirty="0" smtClean="0"/>
              <a:t>  -</a:t>
            </a:r>
            <a:r>
              <a:rPr lang="ru-RU" sz="1800" b="1" i="1" dirty="0" err="1" smtClean="0"/>
              <a:t>креативных</a:t>
            </a:r>
            <a:r>
              <a:rPr lang="ru-RU" sz="1800" b="1" i="1" dirty="0" smtClean="0"/>
              <a:t>;</a:t>
            </a:r>
          </a:p>
          <a:p>
            <a:r>
              <a:rPr lang="ru-RU" sz="1800" b="1" i="1" dirty="0" smtClean="0"/>
              <a:t>  -самостоятельно и критически мыслящих;</a:t>
            </a:r>
          </a:p>
          <a:p>
            <a:r>
              <a:rPr lang="ru-RU" sz="1800" b="1" i="1" dirty="0" smtClean="0"/>
              <a:t>  -способных работать в команде;</a:t>
            </a:r>
          </a:p>
          <a:p>
            <a:r>
              <a:rPr lang="ru-RU" sz="1800" b="1" i="1" dirty="0" smtClean="0"/>
              <a:t>  -обладающих высокой степенью толерантности;</a:t>
            </a:r>
          </a:p>
          <a:p>
            <a:r>
              <a:rPr lang="ru-RU" sz="1800" b="1" i="1" dirty="0" smtClean="0"/>
              <a:t>  -интернационалистов и патриотов. </a:t>
            </a:r>
            <a:endParaRPr lang="ru-RU" sz="1800" i="1" dirty="0"/>
          </a:p>
        </p:txBody>
      </p:sp>
      <p:pic>
        <p:nvPicPr>
          <p:cNvPr id="5" name="Picture 2" descr="Картинка 56 из 11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91456"/>
            <a:ext cx="3697284" cy="4152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ото 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357298"/>
            <a:ext cx="5111750" cy="36433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571480"/>
            <a:ext cx="3008313" cy="5340369"/>
          </a:xfrm>
        </p:spPr>
        <p:txBody>
          <a:bodyPr>
            <a:normAutofit fontScale="92500"/>
          </a:bodyPr>
          <a:lstStyle/>
          <a:p>
            <a:r>
              <a:rPr lang="ru-RU" sz="2000" b="1" dirty="0" smtClean="0"/>
              <a:t> </a:t>
            </a:r>
            <a:r>
              <a:rPr lang="ru-RU" sz="2800" b="1" i="1" dirty="0" smtClean="0"/>
              <a:t>- Создать  условия для подготовки ученика к непрерывному образованию в рыночных условиях, обеспечивая его </a:t>
            </a:r>
            <a:r>
              <a:rPr lang="ru-RU" sz="2800" b="1" i="1" dirty="0" err="1" smtClean="0"/>
              <a:t>конкуренто</a:t>
            </a:r>
            <a:r>
              <a:rPr lang="ru-RU" sz="2800" b="1" i="1" dirty="0" smtClean="0"/>
              <a:t>- </a:t>
            </a:r>
          </a:p>
          <a:p>
            <a:r>
              <a:rPr lang="ru-RU" sz="2800" b="1" i="1" dirty="0" smtClean="0"/>
              <a:t>способность на рынке труда.</a:t>
            </a:r>
          </a:p>
          <a:p>
            <a:endParaRPr lang="ru-RU" sz="1800" i="1" dirty="0" smtClean="0"/>
          </a:p>
          <a:p>
            <a:r>
              <a:rPr lang="ru-RU" sz="1800" b="1" i="1" dirty="0" smtClean="0"/>
              <a:t> </a:t>
            </a:r>
            <a:endParaRPr lang="ru-RU" sz="1800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90_cimg48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306" y="1357298"/>
            <a:ext cx="5111750" cy="404496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000" i="1" dirty="0" smtClean="0"/>
              <a:t>   Родители, отдавая ребенка в школу, очень надеются, что он будет успешен и в учебе, и в отношениях с одноклассниками и учителями. </a:t>
            </a:r>
          </a:p>
          <a:p>
            <a:r>
              <a:rPr lang="ru-RU" sz="2000" i="1" dirty="0" smtClean="0"/>
              <a:t>   Учителя  тоже мечтают о том же: об успехах своих учеников. </a:t>
            </a:r>
          </a:p>
          <a:p>
            <a:r>
              <a:rPr lang="ru-RU" sz="2000" i="1" dirty="0" smtClean="0"/>
              <a:t>   Дети, впервые переступив порог школы, тоже ожидают от новой жизни только хорошего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85794"/>
            <a:ext cx="3328982" cy="534036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378621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400" b="1" i="1" dirty="0" smtClean="0"/>
              <a:t>   </a:t>
            </a:r>
            <a:r>
              <a:rPr lang="ru-RU" sz="2400" i="1" dirty="0" smtClean="0"/>
              <a:t>Мы предполагаем, что если</a:t>
            </a:r>
            <a:r>
              <a:rPr lang="ru-RU" sz="2400" b="1" i="1" dirty="0" smtClean="0"/>
              <a:t> ребенок успешен в школе, то и во взрослой жизни он тоже будет успешен</a:t>
            </a:r>
            <a:r>
              <a:rPr lang="ru-RU" sz="2400" i="1" dirty="0" smtClean="0"/>
              <a:t>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2000" dirty="0" smtClean="0"/>
              <a:t>- Но так ли это? </a:t>
            </a:r>
          </a:p>
          <a:p>
            <a:r>
              <a:rPr lang="ru-RU" sz="2000" dirty="0" smtClean="0"/>
              <a:t> - Что значит быть успешным? </a:t>
            </a:r>
          </a:p>
          <a:p>
            <a:r>
              <a:rPr lang="ru-RU" sz="2000" dirty="0" smtClean="0"/>
              <a:t> -  Как достичь успеха?</a:t>
            </a:r>
          </a:p>
          <a:p>
            <a:endParaRPr lang="ru-RU" sz="2000" dirty="0"/>
          </a:p>
        </p:txBody>
      </p:sp>
      <p:pic>
        <p:nvPicPr>
          <p:cNvPr id="6" name="Содержимое 4" descr="12557559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2125" y="1114774"/>
            <a:ext cx="3657600" cy="416966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997eae9ea9b63a095234f2392e2d5f1c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14876" y="1643050"/>
            <a:ext cx="4214810" cy="31432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85728"/>
            <a:ext cx="4786314" cy="584043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b="1" dirty="0" err="1" smtClean="0"/>
              <a:t>Д.Макклелланд</a:t>
            </a:r>
            <a:r>
              <a:rPr lang="ru-RU" dirty="0" smtClean="0"/>
              <a:t> и его коллеги: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i="1" dirty="0" smtClean="0"/>
              <a:t>            -   Большинство людей, имеющих с детства высокоразвитый мотив достижения успехов, действительно добиваются заметных успехов в своей жизни. </a:t>
            </a:r>
          </a:p>
          <a:p>
            <a:pPr>
              <a:buNone/>
            </a:pPr>
            <a:r>
              <a:rPr lang="ru-RU" b="1" i="1" dirty="0" smtClean="0"/>
              <a:t>          </a:t>
            </a:r>
          </a:p>
          <a:p>
            <a:pPr>
              <a:buNone/>
            </a:pPr>
            <a:r>
              <a:rPr lang="ru-RU" dirty="0" smtClean="0"/>
              <a:t>           В тех странах мира, где средний национальный </a:t>
            </a:r>
            <a:r>
              <a:rPr lang="ru-RU" b="1" dirty="0" smtClean="0"/>
              <a:t>показатель </a:t>
            </a:r>
            <a:r>
              <a:rPr lang="ru-RU" dirty="0" smtClean="0"/>
              <a:t>развитости потребности достижения </a:t>
            </a:r>
            <a:r>
              <a:rPr lang="ru-RU" b="1" dirty="0" smtClean="0"/>
              <a:t>успехов </a:t>
            </a:r>
            <a:r>
              <a:rPr lang="ru-RU" dirty="0" smtClean="0"/>
              <a:t>оказался </a:t>
            </a:r>
            <a:r>
              <a:rPr lang="ru-RU" b="1" dirty="0" smtClean="0"/>
              <a:t>выше, </a:t>
            </a:r>
            <a:r>
              <a:rPr lang="ru-RU" dirty="0" smtClean="0"/>
              <a:t>наблюдались более </a:t>
            </a:r>
            <a:r>
              <a:rPr lang="ru-RU" b="1" dirty="0" smtClean="0"/>
              <a:t>высокие темпы экономического роста</a:t>
            </a:r>
            <a:r>
              <a:rPr lang="ru-RU" dirty="0" smtClean="0"/>
              <a:t>, чем в странах с более низким  </a:t>
            </a:r>
            <a:r>
              <a:rPr lang="ru-RU" dirty="0" err="1" smtClean="0"/>
              <a:t>средненациональным</a:t>
            </a:r>
            <a:r>
              <a:rPr lang="ru-RU" dirty="0" smtClean="0"/>
              <a:t> показателем потребности достижения успехов.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55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фото 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1071546"/>
            <a:ext cx="4471990" cy="442915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357166"/>
            <a:ext cx="3571900" cy="5715040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/>
              <a:t> </a:t>
            </a:r>
          </a:p>
          <a:p>
            <a:r>
              <a:rPr lang="ru-RU" b="1" i="1" dirty="0" smtClean="0"/>
              <a:t>  </a:t>
            </a:r>
            <a:r>
              <a:rPr lang="ru-RU" sz="1600" b="1" i="1" dirty="0" smtClean="0"/>
              <a:t>Успешные дети:</a:t>
            </a:r>
          </a:p>
          <a:p>
            <a:endParaRPr lang="ru-RU" sz="1600" b="1" i="1" dirty="0" smtClean="0"/>
          </a:p>
          <a:p>
            <a:r>
              <a:rPr lang="ru-RU" sz="1600" i="1" dirty="0" smtClean="0"/>
              <a:t>  -</a:t>
            </a:r>
            <a:r>
              <a:rPr lang="ru-RU" sz="1600" b="1" i="1" dirty="0" smtClean="0"/>
              <a:t>с готовностью </a:t>
            </a:r>
            <a:r>
              <a:rPr lang="ru-RU" sz="1600" i="1" dirty="0" smtClean="0"/>
              <a:t>подвергаются различным испытаниям, включая экзамены,</a:t>
            </a:r>
          </a:p>
          <a:p>
            <a:r>
              <a:rPr lang="ru-RU" sz="1600" i="1" dirty="0" smtClean="0"/>
              <a:t>  -</a:t>
            </a:r>
            <a:r>
              <a:rPr lang="ru-RU" sz="1600" b="1" i="1" dirty="0" smtClean="0"/>
              <a:t>с желанием </a:t>
            </a:r>
            <a:r>
              <a:rPr lang="ru-RU" sz="1600" i="1" dirty="0" smtClean="0"/>
              <a:t>включаются в соревнования с другими людьми, причем стараются выиграть эти соревнования, стать первым среди равных,</a:t>
            </a:r>
          </a:p>
          <a:p>
            <a:r>
              <a:rPr lang="ru-RU" sz="1600" i="1" dirty="0" smtClean="0"/>
              <a:t>  -для них </a:t>
            </a:r>
            <a:r>
              <a:rPr lang="ru-RU" sz="1600" b="1" i="1" dirty="0" smtClean="0"/>
              <a:t>очень </a:t>
            </a:r>
            <a:r>
              <a:rPr lang="ru-RU" sz="1600" i="1" dirty="0" smtClean="0"/>
              <a:t>важна оценка их деятельности другими людьми, и он активно стремится к тому, чтобы получить с их стороны наивысшую оценку,</a:t>
            </a:r>
          </a:p>
          <a:p>
            <a:r>
              <a:rPr lang="ru-RU" sz="1600" i="1" dirty="0" smtClean="0"/>
              <a:t>  -если их  постигает неудача, то они не опускают руки, а, напротив, </a:t>
            </a:r>
            <a:r>
              <a:rPr lang="ru-RU" sz="1600" b="1" i="1" dirty="0" smtClean="0"/>
              <a:t>увеличивают прилагаемые усилия </a:t>
            </a:r>
            <a:r>
              <a:rPr lang="ru-RU" sz="1600" i="1" dirty="0" smtClean="0"/>
              <a:t>для того, чтобы во что бы то ни стало добиться успеха,</a:t>
            </a:r>
          </a:p>
          <a:p>
            <a:r>
              <a:rPr lang="ru-RU" sz="1600" i="1" dirty="0" smtClean="0"/>
              <a:t>  -</a:t>
            </a:r>
            <a:r>
              <a:rPr lang="ru-RU" sz="1600" b="1" i="1" dirty="0" smtClean="0"/>
              <a:t>мотивированные на успех</a:t>
            </a:r>
            <a:r>
              <a:rPr lang="ru-RU" sz="1600" i="1" dirty="0" smtClean="0"/>
              <a:t> дети всегда чувствуют себя уверенно, обладают адекватной самооценкой и достаточно высоким уровнем притязаний.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mat25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57813" y="1285875"/>
            <a:ext cx="3786187" cy="43576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0" y="285750"/>
            <a:ext cx="5357818" cy="58404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Как вырастить успешного ученика? 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Только подведя его к ситуации успеха!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Главным направлением своей педагогической деятельности считаю: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создание психологического комфорта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образовательном математическом пространстве;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ориентация на личность ученика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как главной ценности современного общества;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предоставление благоприятных условий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воспитания и обучения школьников (технические, информационные, научно-методические и др.);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внедрение инновационных процессов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на занятиях по математике;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гуманизация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учебно-воспитательной деятельности;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взаимодействие с родительской общественностью;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модернизация контрольно-оценочного компонента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в системе мониторинга качества образовательных услуг.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1994</Words>
  <Application>Microsoft Office PowerPoint</Application>
  <PresentationFormat>Экран (4:3)</PresentationFormat>
  <Paragraphs>197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Успешный ученик – успешное будущее страны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Успешный ученик – успешное будущее страны</dc:title>
  <dc:creator>asus</dc:creator>
  <cp:lastModifiedBy>asus</cp:lastModifiedBy>
  <cp:revision>167</cp:revision>
  <dcterms:created xsi:type="dcterms:W3CDTF">2010-11-28T09:51:07Z</dcterms:created>
  <dcterms:modified xsi:type="dcterms:W3CDTF">2010-12-15T04:28:00Z</dcterms:modified>
</cp:coreProperties>
</file>