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58"/>
  </p:notesMasterIdLst>
  <p:sldIdLst>
    <p:sldId id="258" r:id="rId2"/>
    <p:sldId id="256" r:id="rId3"/>
    <p:sldId id="257" r:id="rId4"/>
    <p:sldId id="260" r:id="rId5"/>
    <p:sldId id="261" r:id="rId6"/>
    <p:sldId id="259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72" r:id="rId15"/>
    <p:sldId id="269" r:id="rId16"/>
    <p:sldId id="270" r:id="rId17"/>
    <p:sldId id="271" r:id="rId18"/>
    <p:sldId id="276" r:id="rId19"/>
    <p:sldId id="273" r:id="rId20"/>
    <p:sldId id="274" r:id="rId21"/>
    <p:sldId id="275" r:id="rId22"/>
    <p:sldId id="287" r:id="rId23"/>
    <p:sldId id="277" r:id="rId24"/>
    <p:sldId id="279" r:id="rId25"/>
    <p:sldId id="280" r:id="rId26"/>
    <p:sldId id="278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90" r:id="rId35"/>
    <p:sldId id="289" r:id="rId36"/>
    <p:sldId id="291" r:id="rId37"/>
    <p:sldId id="292" r:id="rId38"/>
    <p:sldId id="293" r:id="rId39"/>
    <p:sldId id="294" r:id="rId40"/>
    <p:sldId id="297" r:id="rId41"/>
    <p:sldId id="298" r:id="rId42"/>
    <p:sldId id="295" r:id="rId43"/>
    <p:sldId id="299" r:id="rId44"/>
    <p:sldId id="300" r:id="rId45"/>
    <p:sldId id="301" r:id="rId46"/>
    <p:sldId id="296" r:id="rId47"/>
    <p:sldId id="302" r:id="rId48"/>
    <p:sldId id="304" r:id="rId49"/>
    <p:sldId id="305" r:id="rId50"/>
    <p:sldId id="303" r:id="rId51"/>
    <p:sldId id="306" r:id="rId52"/>
    <p:sldId id="307" r:id="rId53"/>
    <p:sldId id="309" r:id="rId54"/>
    <p:sldId id="308" r:id="rId55"/>
    <p:sldId id="310" r:id="rId56"/>
    <p:sldId id="311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800080"/>
    <a:srgbClr val="9900CC"/>
    <a:srgbClr val="990099"/>
    <a:srgbClr val="000000"/>
    <a:srgbClr val="FF3300"/>
    <a:srgbClr val="CC66FF"/>
    <a:srgbClr val="CC3300"/>
    <a:srgbClr val="FF9966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50166-69D8-4B10-B101-42C18B0D4925}" type="datetimeFigureOut">
              <a:rPr lang="ru-RU" smtClean="0"/>
              <a:pPr/>
              <a:t>18.08.2010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2078E-D8DF-465A-9FE1-6A0DF0B03C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32</a:t>
            </a:fld>
            <a:endParaRPr lang="ru-R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33</a:t>
            </a:fld>
            <a:endParaRPr lang="ru-R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34</a:t>
            </a:fld>
            <a:endParaRPr lang="ru-RU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35</a:t>
            </a:fld>
            <a:endParaRPr lang="ru-RU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36</a:t>
            </a:fld>
            <a:endParaRPr lang="ru-RU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37</a:t>
            </a:fld>
            <a:endParaRPr lang="ru-RU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38</a:t>
            </a:fld>
            <a:endParaRPr lang="ru-RU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39</a:t>
            </a:fld>
            <a:endParaRPr lang="ru-RU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40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41</a:t>
            </a:fld>
            <a:endParaRPr lang="ru-RU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42</a:t>
            </a:fld>
            <a:endParaRPr lang="ru-RU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43</a:t>
            </a:fld>
            <a:endParaRPr lang="ru-RU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44</a:t>
            </a:fld>
            <a:endParaRPr lang="ru-RU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45</a:t>
            </a:fld>
            <a:endParaRPr lang="ru-RU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46</a:t>
            </a:fld>
            <a:endParaRPr lang="ru-RU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47</a:t>
            </a:fld>
            <a:endParaRPr lang="ru-RU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48</a:t>
            </a:fld>
            <a:endParaRPr lang="ru-RU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49</a:t>
            </a:fld>
            <a:endParaRPr lang="ru-RU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50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51</a:t>
            </a:fld>
            <a:endParaRPr lang="ru-RU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52</a:t>
            </a:fld>
            <a:endParaRPr lang="ru-RU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53</a:t>
            </a:fld>
            <a:endParaRPr lang="ru-RU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54</a:t>
            </a:fld>
            <a:endParaRPr lang="ru-RU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55</a:t>
            </a:fld>
            <a:endParaRPr lang="ru-RU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56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2078E-D8DF-465A-9FE1-6A0DF0B03C6D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BCDE-2AF8-4DA2-B266-632A08FB25ED}" type="datetimeFigureOut">
              <a:rPr lang="ru-RU" smtClean="0"/>
              <a:pPr/>
              <a:t>18.08.2010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BCDE-2AF8-4DA2-B266-632A08FB25ED}" type="datetimeFigureOut">
              <a:rPr lang="ru-RU" smtClean="0"/>
              <a:pPr/>
              <a:t>18.08.2010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BCDE-2AF8-4DA2-B266-632A08FB25ED}" type="datetimeFigureOut">
              <a:rPr lang="ru-RU" smtClean="0"/>
              <a:pPr/>
              <a:t>18.08.2010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BCDE-2AF8-4DA2-B266-632A08FB25ED}" type="datetimeFigureOut">
              <a:rPr lang="ru-RU" smtClean="0"/>
              <a:pPr/>
              <a:t>18.08.2010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BCDE-2AF8-4DA2-B266-632A08FB25ED}" type="datetimeFigureOut">
              <a:rPr lang="ru-RU" smtClean="0"/>
              <a:pPr/>
              <a:t>18.08.2010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BCDE-2AF8-4DA2-B266-632A08FB25ED}" type="datetimeFigureOut">
              <a:rPr lang="ru-RU" smtClean="0"/>
              <a:pPr/>
              <a:t>18.08.2010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BCDE-2AF8-4DA2-B266-632A08FB25ED}" type="datetimeFigureOut">
              <a:rPr lang="ru-RU" smtClean="0"/>
              <a:pPr/>
              <a:t>18.08.2010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BCDE-2AF8-4DA2-B266-632A08FB25ED}" type="datetimeFigureOut">
              <a:rPr lang="ru-RU" smtClean="0"/>
              <a:pPr/>
              <a:t>18.08.2010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BCDE-2AF8-4DA2-B266-632A08FB25ED}" type="datetimeFigureOut">
              <a:rPr lang="ru-RU" smtClean="0"/>
              <a:pPr/>
              <a:t>18.08.2010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FBCDE-2AF8-4DA2-B266-632A08FB25ED}" type="datetimeFigureOut">
              <a:rPr lang="ru-RU" smtClean="0"/>
              <a:pPr/>
              <a:t>18.08.2010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7C12FD6-1E19-4100-9147-E10C2FA7A9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C0FBCDE-2AF8-4DA2-B266-632A08FB25ED}" type="datetimeFigureOut">
              <a:rPr lang="ru-RU" smtClean="0"/>
              <a:pPr/>
              <a:t>18.08.2010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12FD6-1E19-4100-9147-E10C2FA7A9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C0FBCDE-2AF8-4DA2-B266-632A08FB25ED}" type="datetimeFigureOut">
              <a:rPr lang="ru-RU" smtClean="0"/>
              <a:pPr/>
              <a:t>18.08.2010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7C12FD6-1E19-4100-9147-E10C2FA7A9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23.xml"/><Relationship Id="rId18" Type="http://schemas.openxmlformats.org/officeDocument/2006/relationships/slide" Target="slide50.xml"/><Relationship Id="rId26" Type="http://schemas.openxmlformats.org/officeDocument/2006/relationships/slide" Target="slide32.xml"/><Relationship Id="rId39" Type="http://schemas.openxmlformats.org/officeDocument/2006/relationships/slide" Target="slide29.xml"/><Relationship Id="rId21" Type="http://schemas.openxmlformats.org/officeDocument/2006/relationships/slide" Target="slide37.xml"/><Relationship Id="rId34" Type="http://schemas.openxmlformats.org/officeDocument/2006/relationships/slide" Target="slide34.xml"/><Relationship Id="rId42" Type="http://schemas.openxmlformats.org/officeDocument/2006/relationships/slide" Target="slide7.xml"/><Relationship Id="rId47" Type="http://schemas.openxmlformats.org/officeDocument/2006/relationships/slide" Target="slide4.xml"/><Relationship Id="rId50" Type="http://schemas.openxmlformats.org/officeDocument/2006/relationships/slide" Target="slide20.xml"/><Relationship Id="rId55" Type="http://schemas.openxmlformats.org/officeDocument/2006/relationships/slide" Target="slide19.xml"/><Relationship Id="rId7" Type="http://schemas.openxmlformats.org/officeDocument/2006/relationships/slide" Target="slide14.xml"/><Relationship Id="rId12" Type="http://schemas.openxmlformats.org/officeDocument/2006/relationships/slide" Target="slide15.xml"/><Relationship Id="rId17" Type="http://schemas.openxmlformats.org/officeDocument/2006/relationships/slide" Target="slide47.xml"/><Relationship Id="rId25" Type="http://schemas.openxmlformats.org/officeDocument/2006/relationships/slide" Target="slide9.xml"/><Relationship Id="rId33" Type="http://schemas.openxmlformats.org/officeDocument/2006/relationships/slide" Target="slide22.xml"/><Relationship Id="rId38" Type="http://schemas.openxmlformats.org/officeDocument/2006/relationships/slide" Target="slide35.xml"/><Relationship Id="rId46" Type="http://schemas.openxmlformats.org/officeDocument/2006/relationships/slide" Target="slide24.xml"/><Relationship Id="rId2" Type="http://schemas.openxmlformats.org/officeDocument/2006/relationships/notesSlide" Target="../notesSlides/notesSlide1.xml"/><Relationship Id="rId16" Type="http://schemas.openxmlformats.org/officeDocument/2006/relationships/slide" Target="slide42.xml"/><Relationship Id="rId20" Type="http://schemas.openxmlformats.org/officeDocument/2006/relationships/slide" Target="slide51.xml"/><Relationship Id="rId29" Type="http://schemas.openxmlformats.org/officeDocument/2006/relationships/slide" Target="slide44.xml"/><Relationship Id="rId41" Type="http://schemas.openxmlformats.org/officeDocument/2006/relationships/slide" Target="slide8.xml"/><Relationship Id="rId54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11" Type="http://schemas.openxmlformats.org/officeDocument/2006/relationships/slide" Target="slide16.xml"/><Relationship Id="rId24" Type="http://schemas.openxmlformats.org/officeDocument/2006/relationships/slide" Target="slide45.xml"/><Relationship Id="rId32" Type="http://schemas.openxmlformats.org/officeDocument/2006/relationships/slide" Target="slide33.xml"/><Relationship Id="rId37" Type="http://schemas.openxmlformats.org/officeDocument/2006/relationships/slide" Target="slide31.xml"/><Relationship Id="rId40" Type="http://schemas.openxmlformats.org/officeDocument/2006/relationships/slide" Target="slide5.xml"/><Relationship Id="rId45" Type="http://schemas.openxmlformats.org/officeDocument/2006/relationships/slide" Target="slide26.xml"/><Relationship Id="rId53" Type="http://schemas.openxmlformats.org/officeDocument/2006/relationships/slide" Target="slide6.xml"/><Relationship Id="rId5" Type="http://schemas.openxmlformats.org/officeDocument/2006/relationships/slide" Target="slide56.xml"/><Relationship Id="rId15" Type="http://schemas.openxmlformats.org/officeDocument/2006/relationships/slide" Target="slide39.xml"/><Relationship Id="rId23" Type="http://schemas.openxmlformats.org/officeDocument/2006/relationships/slide" Target="slide46.xml"/><Relationship Id="rId28" Type="http://schemas.openxmlformats.org/officeDocument/2006/relationships/slide" Target="slide40.xml"/><Relationship Id="rId36" Type="http://schemas.openxmlformats.org/officeDocument/2006/relationships/slide" Target="slide41.xml"/><Relationship Id="rId49" Type="http://schemas.openxmlformats.org/officeDocument/2006/relationships/slide" Target="slide28.xml"/><Relationship Id="rId57" Type="http://schemas.openxmlformats.org/officeDocument/2006/relationships/slide" Target="slide27.xml"/><Relationship Id="rId10" Type="http://schemas.openxmlformats.org/officeDocument/2006/relationships/slide" Target="slide12.xml"/><Relationship Id="rId19" Type="http://schemas.openxmlformats.org/officeDocument/2006/relationships/slide" Target="slide48.xml"/><Relationship Id="rId31" Type="http://schemas.openxmlformats.org/officeDocument/2006/relationships/slide" Target="slide54.xml"/><Relationship Id="rId44" Type="http://schemas.openxmlformats.org/officeDocument/2006/relationships/slide" Target="slide21.xml"/><Relationship Id="rId52" Type="http://schemas.openxmlformats.org/officeDocument/2006/relationships/slide" Target="slide25.xml"/><Relationship Id="rId4" Type="http://schemas.openxmlformats.org/officeDocument/2006/relationships/slide" Target="slide55.xml"/><Relationship Id="rId9" Type="http://schemas.openxmlformats.org/officeDocument/2006/relationships/slide" Target="slide10.xml"/><Relationship Id="rId14" Type="http://schemas.openxmlformats.org/officeDocument/2006/relationships/slide" Target="slide38.xml"/><Relationship Id="rId22" Type="http://schemas.openxmlformats.org/officeDocument/2006/relationships/slide" Target="slide36.xml"/><Relationship Id="rId27" Type="http://schemas.openxmlformats.org/officeDocument/2006/relationships/slide" Target="slide52.xml"/><Relationship Id="rId30" Type="http://schemas.openxmlformats.org/officeDocument/2006/relationships/slide" Target="slide53.xml"/><Relationship Id="rId35" Type="http://schemas.openxmlformats.org/officeDocument/2006/relationships/slide" Target="slide43.xml"/><Relationship Id="rId43" Type="http://schemas.openxmlformats.org/officeDocument/2006/relationships/slide" Target="slide18.xml"/><Relationship Id="rId48" Type="http://schemas.openxmlformats.org/officeDocument/2006/relationships/slide" Target="slide11.xml"/><Relationship Id="rId56" Type="http://schemas.openxmlformats.org/officeDocument/2006/relationships/slide" Target="slide17.xml"/><Relationship Id="rId8" Type="http://schemas.openxmlformats.org/officeDocument/2006/relationships/slide" Target="slide3.xml"/><Relationship Id="rId51" Type="http://schemas.openxmlformats.org/officeDocument/2006/relationships/slide" Target="slide49.xml"/><Relationship Id="rId3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3714776"/>
          </a:xfrm>
        </p:spPr>
        <p:txBody>
          <a:bodyPr>
            <a:noAutofit/>
          </a:bodyPr>
          <a:lstStyle/>
          <a:p>
            <a:pPr algn="ctr"/>
            <a:r>
              <a:rPr lang="ru-RU" sz="115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Морской </a:t>
            </a:r>
            <a:br>
              <a:rPr lang="ru-RU" sz="115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15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бой</a:t>
            </a:r>
          </a:p>
        </p:txBody>
      </p:sp>
      <p:pic>
        <p:nvPicPr>
          <p:cNvPr id="7173" name="Picture 5" descr="C:\Program Files\Microsoft Office\MEDIA\CAGCAT10\j029215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357694"/>
            <a:ext cx="1928826" cy="2288691"/>
          </a:xfrm>
          <a:prstGeom prst="rect">
            <a:avLst/>
          </a:prstGeom>
          <a:noFill/>
        </p:spPr>
      </p:pic>
      <p:pic>
        <p:nvPicPr>
          <p:cNvPr id="15" name="Рисунок 14" descr="Корабль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786190"/>
            <a:ext cx="1952627" cy="2567838"/>
          </a:xfrm>
          <a:prstGeom prst="rect">
            <a:avLst/>
          </a:prstGeom>
        </p:spPr>
      </p:pic>
      <p:pic>
        <p:nvPicPr>
          <p:cNvPr id="17" name="Рисунок 16" descr="Корабль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14290"/>
            <a:ext cx="5072098" cy="192882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треугольни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75038"/>
            <a:ext cx="9144000" cy="53079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5786454"/>
            <a:ext cx="2956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треугольник</a:t>
            </a:r>
            <a:endParaRPr lang="ru-RU" sz="36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857232"/>
            <a:ext cx="8501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Если бы вчера был понедельник, то через 72 часа после сегодняшнего полудня был бы день недели, который на самом деле будет после завтра. Из этого следует, что завтра будет..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5429264"/>
            <a:ext cx="1901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Среда</a:t>
            </a:r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285728"/>
            <a:ext cx="8572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 корзины яиц взяли половину всего количества яиц, потом еще половину остатка, затем половину нового остатка и, наконец, половину следующего остатка. В итоге в корзине осталось 10 яиц. Сколько яиц первоначально было в корзине?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5572140"/>
            <a:ext cx="2662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160 яиц</a:t>
            </a:r>
            <a:endParaRPr lang="ru-RU" sz="48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4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4214810" y="1357298"/>
          <a:ext cx="4490554" cy="1960664"/>
        </p:xfrm>
        <a:graphic>
          <a:graphicData uri="http://schemas.openxmlformats.org/presentationml/2006/ole">
            <p:oleObj spid="_x0000_s1026" name="Формула" r:id="rId5" imgW="901440" imgH="393480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2844" y="285728"/>
            <a:ext cx="8715436" cy="234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ru-RU" sz="3200" b="1" dirty="0" smtClean="0">
                <a:latin typeface="Comic Sans MS" pitchFamily="66" charset="0"/>
              </a:rPr>
              <a:t>Расположите в порядке убывания следующие числа:</a:t>
            </a:r>
            <a:endParaRPr lang="ru-RU" sz="3200" b="1" dirty="0">
              <a:latin typeface="Comic Sans MS" pitchFamily="66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85720" y="5286388"/>
          <a:ext cx="2857520" cy="1247649"/>
        </p:xfrm>
        <a:graphic>
          <a:graphicData uri="http://schemas.openxmlformats.org/presentationml/2006/ole">
            <p:oleObj spid="_x0000_s1027" name="Формула" r:id="rId6" imgW="901440" imgH="393480" progId="Equation.3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периметр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25" y="1466250"/>
            <a:ext cx="8460549" cy="3925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5500702"/>
            <a:ext cx="2343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периметр</a:t>
            </a:r>
            <a:endParaRPr lang="ru-RU" sz="36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71604" y="500042"/>
            <a:ext cx="55755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Эврика!</a:t>
            </a:r>
            <a:r>
              <a:rPr lang="ru-RU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000240"/>
            <a:ext cx="77867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Чей это гордый возглас и что он обозначает?</a:t>
            </a:r>
            <a:endParaRPr lang="ru-RU" sz="44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5786454"/>
            <a:ext cx="5785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Архимед: «Я нашел!»</a:t>
            </a:r>
            <a:endParaRPr lang="ru-RU" sz="40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642918"/>
            <a:ext cx="7500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Сколько треугольников на рисунке?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1000100" y="3143248"/>
            <a:ext cx="6786610" cy="1144596"/>
            <a:chOff x="1000100" y="2643182"/>
            <a:chExt cx="6786610" cy="1144596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1785918" y="2643182"/>
              <a:ext cx="5286412" cy="1588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785918" y="3786190"/>
              <a:ext cx="5286412" cy="1588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>
              <a:off x="1214414" y="3214686"/>
              <a:ext cx="1143008" cy="1588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6501620" y="3213892"/>
              <a:ext cx="1143008" cy="1588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785918" y="2643182"/>
              <a:ext cx="1785950" cy="1143008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3571868" y="2643182"/>
              <a:ext cx="1714512" cy="1143008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286380" y="2643182"/>
              <a:ext cx="1785950" cy="1143008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1785918" y="2643182"/>
              <a:ext cx="1714512" cy="1143008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3500430" y="2643182"/>
              <a:ext cx="1857388" cy="1143008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5357818" y="2643182"/>
              <a:ext cx="1714512" cy="1143008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 flipV="1">
              <a:off x="1000100" y="2643182"/>
              <a:ext cx="785818" cy="571504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1000100" y="3214686"/>
              <a:ext cx="785818" cy="571504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7072330" y="2643182"/>
              <a:ext cx="714380" cy="571504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7072330" y="3214686"/>
              <a:ext cx="714380" cy="571504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571472" y="5715016"/>
            <a:ext cx="809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18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000108"/>
            <a:ext cx="78581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Какой год был раньше: 40 год  до н.э. или 40 год н.э.?  На сколько лет раньше? 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5715016"/>
            <a:ext cx="6878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40 год до н.э., на 80 лет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857224" y="1071546"/>
            <a:ext cx="7319992" cy="4361390"/>
            <a:chOff x="1214414" y="1071546"/>
            <a:chExt cx="6962802" cy="4361390"/>
          </a:xfrm>
        </p:grpSpPr>
        <p:pic>
          <p:nvPicPr>
            <p:cNvPr id="4" name="Рисунок 3" descr="Кошка02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2066" y="1571612"/>
              <a:ext cx="3105150" cy="3457575"/>
            </a:xfrm>
            <a:prstGeom prst="rect">
              <a:avLst/>
            </a:prstGeom>
          </p:spPr>
        </p:pic>
        <p:sp>
          <p:nvSpPr>
            <p:cNvPr id="5" name="Овальная выноска 4"/>
            <p:cNvSpPr/>
            <p:nvPr/>
          </p:nvSpPr>
          <p:spPr>
            <a:xfrm>
              <a:off x="4572000" y="1285860"/>
              <a:ext cx="428628" cy="357190"/>
            </a:xfrm>
            <a:prstGeom prst="wedgeEllipseCallout">
              <a:avLst/>
            </a:prstGeom>
            <a:solidFill>
              <a:srgbClr val="CC6600"/>
            </a:solidFill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Овальная выноска 5"/>
            <p:cNvSpPr/>
            <p:nvPr/>
          </p:nvSpPr>
          <p:spPr>
            <a:xfrm>
              <a:off x="5072066" y="1285860"/>
              <a:ext cx="428628" cy="357190"/>
            </a:xfrm>
            <a:prstGeom prst="wedgeEllipseCallout">
              <a:avLst/>
            </a:prstGeom>
            <a:solidFill>
              <a:srgbClr val="CC6600"/>
            </a:solidFill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857356" y="1071546"/>
              <a:ext cx="2398413" cy="37702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bliqueTopRight"/>
                <a:lightRig rig="glow" dir="tl">
                  <a:rot lat="0" lon="0" rev="5400000"/>
                </a:lightRig>
              </a:scene3d>
              <a:sp3d extrusionH="57150" contourW="12700">
                <a:bevelT w="25400" h="25400" prst="relaxedInset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239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Н</a:t>
              </a:r>
              <a:endParaRPr lang="ru-RU" sz="239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214414" y="2786058"/>
              <a:ext cx="2000869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perspectiveRelaxed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16600" b="1" cap="none" spc="0" dirty="0" smtClean="0">
                  <a:ln/>
                  <a:solidFill>
                    <a:schemeClr val="accent3"/>
                  </a:solidFill>
                  <a:effectLst/>
                </a:rPr>
                <a:t>Ф</a:t>
              </a:r>
              <a:endParaRPr lang="ru-RU" sz="16600" b="1" cap="none" spc="0" dirty="0">
                <a:ln/>
                <a:solidFill>
                  <a:schemeClr val="accent3"/>
                </a:solidFill>
                <a:effectLst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571472" y="5643578"/>
            <a:ext cx="1289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фунт</a:t>
            </a:r>
            <a:endParaRPr lang="ru-RU" sz="36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1538" y="785794"/>
            <a:ext cx="6561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Расстановка часовых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571472" y="2285992"/>
            <a:ext cx="3071834" cy="2857520"/>
            <a:chOff x="1071538" y="2285992"/>
            <a:chExt cx="3071834" cy="285752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1071538" y="2285992"/>
              <a:ext cx="3071834" cy="2857520"/>
              <a:chOff x="1071538" y="2285992"/>
              <a:chExt cx="3071834" cy="2857520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1071538" y="2285992"/>
                <a:ext cx="3071834" cy="2857520"/>
              </a:xfrm>
              <a:prstGeom prst="rect">
                <a:avLst/>
              </a:prstGeom>
              <a:ln w="38100">
                <a:solidFill>
                  <a:srgbClr val="80008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1643043" y="2857495"/>
                <a:ext cx="1928826" cy="1643074"/>
              </a:xfrm>
              <a:prstGeom prst="rect">
                <a:avLst/>
              </a:prstGeom>
              <a:ln w="38100">
                <a:solidFill>
                  <a:srgbClr val="80008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357422" y="4572008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2</a:t>
              </a:r>
              <a:endParaRPr lang="ru-RU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43306" y="3357562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2</a:t>
              </a:r>
              <a:endParaRPr lang="ru-RU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28860" y="235743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2</a:t>
              </a:r>
              <a:endParaRPr lang="ru-RU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43306" y="450057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2</a:t>
              </a:r>
              <a:endParaRPr lang="ru-RU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43306" y="235743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2</a:t>
              </a:r>
              <a:endParaRPr lang="ru-RU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42976" y="450057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2</a:t>
              </a:r>
              <a:endParaRPr lang="ru-RU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42976" y="235743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2</a:t>
              </a:r>
              <a:endParaRPr lang="ru-RU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42976" y="342900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2</a:t>
              </a:r>
              <a:endParaRPr lang="ru-RU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143504" y="2285992"/>
            <a:ext cx="3071834" cy="2857520"/>
            <a:chOff x="5072066" y="2643182"/>
            <a:chExt cx="3071834" cy="2857520"/>
          </a:xfrm>
        </p:grpSpPr>
        <p:grpSp>
          <p:nvGrpSpPr>
            <p:cNvPr id="34" name="Группа 23"/>
            <p:cNvGrpSpPr/>
            <p:nvPr/>
          </p:nvGrpSpPr>
          <p:grpSpPr>
            <a:xfrm>
              <a:off x="5072066" y="2643182"/>
              <a:ext cx="3071834" cy="2857520"/>
              <a:chOff x="4643438" y="2786058"/>
              <a:chExt cx="3071834" cy="2857520"/>
            </a:xfrm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4643438" y="2786058"/>
                <a:ext cx="3071834" cy="2857520"/>
              </a:xfrm>
              <a:prstGeom prst="rect">
                <a:avLst/>
              </a:prstGeom>
              <a:ln w="38100">
                <a:solidFill>
                  <a:srgbClr val="80008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5214942" y="3357562"/>
                <a:ext cx="1928826" cy="1643074"/>
              </a:xfrm>
              <a:prstGeom prst="rect">
                <a:avLst/>
              </a:prstGeom>
              <a:ln w="38100">
                <a:solidFill>
                  <a:srgbClr val="80008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5" name="Прямоугольник 34"/>
            <p:cNvSpPr/>
            <p:nvPr/>
          </p:nvSpPr>
          <p:spPr>
            <a:xfrm>
              <a:off x="7643834" y="3786190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1</a:t>
              </a:r>
              <a:endParaRPr lang="ru-RU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143504" y="3714752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1</a:t>
              </a:r>
              <a:endParaRPr lang="ru-RU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429388" y="2714620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1</a:t>
              </a:r>
              <a:endParaRPr lang="ru-RU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29388" y="4929198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1</a:t>
              </a:r>
              <a:endParaRPr lang="ru-RU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715272" y="2714620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3</a:t>
              </a:r>
              <a:endParaRPr lang="ru-RU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143504" y="2714620"/>
              <a:ext cx="43473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3</a:t>
              </a:r>
              <a:endParaRPr lang="ru-RU" sz="32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143504" y="4929198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3</a:t>
              </a:r>
              <a:endParaRPr lang="ru-RU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643834" y="4929198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3</a:t>
              </a:r>
              <a:endParaRPr lang="ru-RU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714612" y="2285992"/>
            <a:ext cx="3071834" cy="2857520"/>
            <a:chOff x="5072066" y="2643182"/>
            <a:chExt cx="3071834" cy="2857520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5072066" y="2643182"/>
              <a:ext cx="3071834" cy="2857520"/>
              <a:chOff x="4643438" y="2786058"/>
              <a:chExt cx="3071834" cy="2857520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4643438" y="2786058"/>
                <a:ext cx="3071834" cy="2857520"/>
              </a:xfrm>
              <a:prstGeom prst="rect">
                <a:avLst/>
              </a:prstGeom>
              <a:ln w="38100">
                <a:solidFill>
                  <a:srgbClr val="80008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214942" y="3357562"/>
                <a:ext cx="1928826" cy="1643074"/>
              </a:xfrm>
              <a:prstGeom prst="rect">
                <a:avLst/>
              </a:prstGeom>
              <a:ln w="38100">
                <a:solidFill>
                  <a:srgbClr val="80008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5" name="Прямоугольник 24"/>
            <p:cNvSpPr/>
            <p:nvPr/>
          </p:nvSpPr>
          <p:spPr>
            <a:xfrm>
              <a:off x="7643834" y="3786190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3</a:t>
              </a:r>
              <a:endParaRPr lang="ru-RU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143504" y="3714752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3</a:t>
              </a:r>
              <a:endParaRPr lang="ru-RU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429388" y="2714620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3</a:t>
              </a:r>
              <a:endParaRPr lang="ru-RU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9388" y="4929198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3</a:t>
              </a:r>
              <a:endParaRPr lang="ru-RU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715272" y="2714620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1</a:t>
              </a:r>
              <a:endParaRPr lang="ru-RU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143504" y="2714620"/>
              <a:ext cx="43473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1</a:t>
              </a:r>
              <a:endParaRPr lang="ru-RU" sz="32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143504" y="4929198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1</a:t>
              </a:r>
              <a:endParaRPr lang="ru-RU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7643834" y="4929198"/>
              <a:ext cx="4042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1</a:t>
              </a:r>
              <a:endParaRPr lang="ru-RU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28" descr="Корабль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2643182"/>
            <a:ext cx="714380" cy="500066"/>
          </a:xfrm>
          <a:prstGeom prst="rect">
            <a:avLst/>
          </a:prstGeom>
        </p:spPr>
      </p:pic>
      <p:pic>
        <p:nvPicPr>
          <p:cNvPr id="128" name="Рисунок 127" descr="Корабль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4929198"/>
            <a:ext cx="714380" cy="500066"/>
          </a:xfrm>
          <a:prstGeom prst="rect">
            <a:avLst/>
          </a:prstGeom>
        </p:spPr>
      </p:pic>
      <p:pic>
        <p:nvPicPr>
          <p:cNvPr id="127" name="Рисунок 126" descr="Корабль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2071678"/>
            <a:ext cx="714380" cy="500066"/>
          </a:xfrm>
          <a:prstGeom prst="rect">
            <a:avLst/>
          </a:prstGeom>
        </p:spPr>
      </p:pic>
      <p:pic>
        <p:nvPicPr>
          <p:cNvPr id="126" name="Рисунок 125" descr="Корабль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2643182"/>
            <a:ext cx="714380" cy="5000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1538" y="357166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>
            <a:hlinkClick r:id="rId4" action="ppaction://hlinksldjump"/>
          </p:cNvPr>
          <p:cNvSpPr/>
          <p:nvPr/>
        </p:nvSpPr>
        <p:spPr>
          <a:xfrm>
            <a:off x="1071538" y="92867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857356" y="357166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43174" y="357166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28992" y="357166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14810" y="357166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00628" y="357166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786446" y="357166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72264" y="357166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358082" y="357166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3900" y="357166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5720" y="357166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85720" y="928670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85720" y="1500174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5720" y="2071678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85720" y="2643182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16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85720" y="3214686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85720" y="3786190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85720" y="4357694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 anchorCtr="1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85720" y="4929198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 anchorCtr="1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2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28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85720" y="5500702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tIns="36000"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85720" y="6072206"/>
            <a:ext cx="714380" cy="500066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2700000" scaled="1"/>
            <a:tileRect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10</a:t>
            </a:r>
            <a:endParaRPr lang="ru-RU" sz="32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Прямоугольник 47">
            <a:hlinkClick r:id="rId4" action="ppaction://hlinksldjump"/>
          </p:cNvPr>
          <p:cNvSpPr/>
          <p:nvPr/>
        </p:nvSpPr>
        <p:spPr>
          <a:xfrm>
            <a:off x="1857356" y="92867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49" name="Прямоугольник 48">
            <a:hlinkClick r:id="rId4" action="ppaction://hlinksldjump"/>
          </p:cNvPr>
          <p:cNvSpPr/>
          <p:nvPr/>
        </p:nvSpPr>
        <p:spPr>
          <a:xfrm>
            <a:off x="3428992" y="92867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50" name="Прямоугольник 49">
            <a:hlinkClick r:id="rId4" action="ppaction://hlinksldjump"/>
          </p:cNvPr>
          <p:cNvSpPr/>
          <p:nvPr/>
        </p:nvSpPr>
        <p:spPr>
          <a:xfrm>
            <a:off x="2643174" y="92867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hlinkClick r:id="rId6" action="ppaction://hlinksldjump"/>
          </p:cNvPr>
          <p:cNvSpPr/>
          <p:nvPr/>
        </p:nvSpPr>
        <p:spPr>
          <a:xfrm>
            <a:off x="4214810" y="92867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hlinkClick r:id="rId7" action="ppaction://hlinksldjump"/>
          </p:cNvPr>
          <p:cNvSpPr/>
          <p:nvPr/>
        </p:nvSpPr>
        <p:spPr>
          <a:xfrm>
            <a:off x="5786446" y="92867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54" name="Прямоугольник 53">
            <a:hlinkClick r:id="rId4" action="ppaction://hlinksldjump"/>
          </p:cNvPr>
          <p:cNvSpPr/>
          <p:nvPr/>
        </p:nvSpPr>
        <p:spPr>
          <a:xfrm>
            <a:off x="6572264" y="92867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55" name="Прямоугольник 54">
            <a:hlinkClick r:id="rId4" action="ppaction://hlinksldjump"/>
          </p:cNvPr>
          <p:cNvSpPr/>
          <p:nvPr/>
        </p:nvSpPr>
        <p:spPr>
          <a:xfrm>
            <a:off x="7358082" y="92867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56" name="Прямоугольник 55">
            <a:hlinkClick r:id="rId4" action="ppaction://hlinksldjump"/>
          </p:cNvPr>
          <p:cNvSpPr/>
          <p:nvPr/>
        </p:nvSpPr>
        <p:spPr>
          <a:xfrm>
            <a:off x="8143900" y="92867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57" name="Прямоугольник 56">
            <a:hlinkClick r:id="rId4" action="ppaction://hlinksldjump"/>
          </p:cNvPr>
          <p:cNvSpPr/>
          <p:nvPr/>
        </p:nvSpPr>
        <p:spPr>
          <a:xfrm>
            <a:off x="1071538" y="150017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58" name="Прямоугольник 57">
            <a:hlinkClick r:id="rId8" action="ppaction://hlinksldjump"/>
          </p:cNvPr>
          <p:cNvSpPr/>
          <p:nvPr/>
        </p:nvSpPr>
        <p:spPr>
          <a:xfrm>
            <a:off x="1857356" y="150017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59" name="Прямоугольник 58">
            <a:hlinkClick r:id="rId9" action="ppaction://hlinksldjump"/>
          </p:cNvPr>
          <p:cNvSpPr/>
          <p:nvPr/>
        </p:nvSpPr>
        <p:spPr>
          <a:xfrm>
            <a:off x="3428992" y="150017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60" name="Прямоугольник 59">
            <a:hlinkClick r:id="rId10" action="ppaction://hlinksldjump"/>
          </p:cNvPr>
          <p:cNvSpPr/>
          <p:nvPr/>
        </p:nvSpPr>
        <p:spPr>
          <a:xfrm>
            <a:off x="2643174" y="150017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61" name="Прямоугольник 60">
            <a:hlinkClick r:id="rId11" action="ppaction://hlinksldjump"/>
          </p:cNvPr>
          <p:cNvSpPr/>
          <p:nvPr/>
        </p:nvSpPr>
        <p:spPr>
          <a:xfrm>
            <a:off x="5000628" y="150017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62" name="Прямоугольник 61">
            <a:hlinkClick r:id="rId12" action="ppaction://hlinksldjump"/>
          </p:cNvPr>
          <p:cNvSpPr/>
          <p:nvPr/>
        </p:nvSpPr>
        <p:spPr>
          <a:xfrm>
            <a:off x="4214810" y="150017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64" name="Прямоугольник 63">
            <a:hlinkClick r:id="rId4" action="ppaction://hlinksldjump"/>
          </p:cNvPr>
          <p:cNvSpPr/>
          <p:nvPr/>
        </p:nvSpPr>
        <p:spPr>
          <a:xfrm>
            <a:off x="7358082" y="150017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65" name="Прямоугольник 64">
            <a:hlinkClick r:id="rId13" action="ppaction://hlinksldjump"/>
          </p:cNvPr>
          <p:cNvSpPr/>
          <p:nvPr/>
        </p:nvSpPr>
        <p:spPr>
          <a:xfrm>
            <a:off x="5786446" y="321468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66" name="Прямоугольник 65">
            <a:hlinkClick r:id="rId4" action="ppaction://hlinksldjump"/>
          </p:cNvPr>
          <p:cNvSpPr/>
          <p:nvPr/>
        </p:nvSpPr>
        <p:spPr>
          <a:xfrm>
            <a:off x="8143900" y="150017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67" name="Прямоугольник 66">
            <a:hlinkClick r:id="rId4" action="ppaction://hlinksldjump"/>
          </p:cNvPr>
          <p:cNvSpPr/>
          <p:nvPr/>
        </p:nvSpPr>
        <p:spPr>
          <a:xfrm>
            <a:off x="1071538" y="607220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68" name="Прямоугольник 67">
            <a:hlinkClick r:id="rId4" action="ppaction://hlinksldjump"/>
          </p:cNvPr>
          <p:cNvSpPr/>
          <p:nvPr/>
        </p:nvSpPr>
        <p:spPr>
          <a:xfrm>
            <a:off x="1857356" y="607220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69" name="Прямоугольник 68">
            <a:hlinkClick r:id="rId4" action="ppaction://hlinksldjump"/>
          </p:cNvPr>
          <p:cNvSpPr/>
          <p:nvPr/>
        </p:nvSpPr>
        <p:spPr>
          <a:xfrm>
            <a:off x="3428992" y="607220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70" name="Прямоугольник 69">
            <a:hlinkClick r:id="rId4" action="ppaction://hlinksldjump"/>
          </p:cNvPr>
          <p:cNvSpPr/>
          <p:nvPr/>
        </p:nvSpPr>
        <p:spPr>
          <a:xfrm>
            <a:off x="2643174" y="607220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71" name="Прямоугольник 70">
            <a:hlinkClick r:id="rId4" action="ppaction://hlinksldjump"/>
          </p:cNvPr>
          <p:cNvSpPr/>
          <p:nvPr/>
        </p:nvSpPr>
        <p:spPr>
          <a:xfrm>
            <a:off x="5000628" y="607220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72" name="Прямоугольник 71">
            <a:hlinkClick r:id="rId4" action="ppaction://hlinksldjump"/>
          </p:cNvPr>
          <p:cNvSpPr/>
          <p:nvPr/>
        </p:nvSpPr>
        <p:spPr>
          <a:xfrm>
            <a:off x="4214810" y="607220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73" name="Прямоугольник 72">
            <a:hlinkClick r:id="rId14" action="ppaction://hlinksldjump"/>
          </p:cNvPr>
          <p:cNvSpPr/>
          <p:nvPr/>
        </p:nvSpPr>
        <p:spPr>
          <a:xfrm>
            <a:off x="5786446" y="607220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74" name="Прямоугольник 73">
            <a:hlinkClick r:id="rId15" action="ppaction://hlinksldjump"/>
          </p:cNvPr>
          <p:cNvSpPr/>
          <p:nvPr/>
        </p:nvSpPr>
        <p:spPr>
          <a:xfrm>
            <a:off x="6572264" y="607220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75" name="Прямоугольник 74">
            <a:hlinkClick r:id="rId16" action="ppaction://hlinksldjump"/>
          </p:cNvPr>
          <p:cNvSpPr/>
          <p:nvPr/>
        </p:nvSpPr>
        <p:spPr>
          <a:xfrm>
            <a:off x="7358082" y="607220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76" name="Прямоугольник 75">
            <a:hlinkClick r:id="rId4" action="ppaction://hlinksldjump"/>
          </p:cNvPr>
          <p:cNvSpPr/>
          <p:nvPr/>
        </p:nvSpPr>
        <p:spPr>
          <a:xfrm>
            <a:off x="8143900" y="607220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77" name="Прямоугольник 76">
            <a:hlinkClick r:id="rId17" action="ppaction://hlinksldjump"/>
          </p:cNvPr>
          <p:cNvSpPr/>
          <p:nvPr/>
        </p:nvSpPr>
        <p:spPr>
          <a:xfrm>
            <a:off x="1071538" y="550070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78" name="Прямоугольник 77">
            <a:hlinkClick r:id="rId18" action="ppaction://hlinksldjump"/>
          </p:cNvPr>
          <p:cNvSpPr/>
          <p:nvPr/>
        </p:nvSpPr>
        <p:spPr>
          <a:xfrm>
            <a:off x="1857356" y="550070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80" name="Прямоугольник 79">
            <a:hlinkClick r:id="rId19" action="ppaction://hlinksldjump"/>
          </p:cNvPr>
          <p:cNvSpPr/>
          <p:nvPr/>
        </p:nvSpPr>
        <p:spPr>
          <a:xfrm>
            <a:off x="2643174" y="550070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81" name="Прямоугольник 80">
            <a:hlinkClick r:id="rId4" action="ppaction://hlinksldjump"/>
          </p:cNvPr>
          <p:cNvSpPr/>
          <p:nvPr/>
        </p:nvSpPr>
        <p:spPr>
          <a:xfrm>
            <a:off x="5000628" y="550070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82" name="Прямоугольник 81">
            <a:hlinkClick r:id="rId20" action="ppaction://hlinksldjump"/>
          </p:cNvPr>
          <p:cNvSpPr/>
          <p:nvPr/>
        </p:nvSpPr>
        <p:spPr>
          <a:xfrm>
            <a:off x="4214810" y="550070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83" name="Прямоугольник 82">
            <a:hlinkClick r:id="rId21" action="ppaction://hlinksldjump"/>
          </p:cNvPr>
          <p:cNvSpPr/>
          <p:nvPr/>
        </p:nvSpPr>
        <p:spPr>
          <a:xfrm>
            <a:off x="5786446" y="550070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84" name="Прямоугольник 83">
            <a:hlinkClick r:id="rId22" action="ppaction://hlinksldjump"/>
          </p:cNvPr>
          <p:cNvSpPr/>
          <p:nvPr/>
        </p:nvSpPr>
        <p:spPr>
          <a:xfrm>
            <a:off x="5786446" y="492919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85" name="Прямоугольник 84">
            <a:hlinkClick r:id="rId23" action="ppaction://hlinksldjump"/>
          </p:cNvPr>
          <p:cNvSpPr/>
          <p:nvPr/>
        </p:nvSpPr>
        <p:spPr>
          <a:xfrm>
            <a:off x="7358082" y="550070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86" name="Прямоугольник 85">
            <a:hlinkClick r:id="rId4" action="ppaction://hlinksldjump"/>
          </p:cNvPr>
          <p:cNvSpPr/>
          <p:nvPr/>
        </p:nvSpPr>
        <p:spPr>
          <a:xfrm>
            <a:off x="8143900" y="550070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87" name="Прямоугольник 86">
            <a:hlinkClick r:id="rId24" action="ppaction://hlinksldjump"/>
          </p:cNvPr>
          <p:cNvSpPr/>
          <p:nvPr/>
        </p:nvSpPr>
        <p:spPr>
          <a:xfrm>
            <a:off x="1071538" y="492919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88" name="Прямоугольник 87">
            <a:hlinkClick r:id="rId25" action="ppaction://hlinksldjump"/>
          </p:cNvPr>
          <p:cNvSpPr/>
          <p:nvPr/>
        </p:nvSpPr>
        <p:spPr>
          <a:xfrm>
            <a:off x="3428992" y="264318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89" name="Прямоугольник 88">
            <a:hlinkClick r:id="rId26" action="ppaction://hlinksldjump"/>
          </p:cNvPr>
          <p:cNvSpPr/>
          <p:nvPr/>
        </p:nvSpPr>
        <p:spPr>
          <a:xfrm>
            <a:off x="3428992" y="435769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91" name="Прямоугольник 90">
            <a:hlinkClick r:id="rId4" action="ppaction://hlinksldjump"/>
          </p:cNvPr>
          <p:cNvSpPr/>
          <p:nvPr/>
        </p:nvSpPr>
        <p:spPr>
          <a:xfrm>
            <a:off x="5000628" y="492919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92" name="Прямоугольник 91">
            <a:hlinkClick r:id="rId27" action="ppaction://hlinksldjump"/>
          </p:cNvPr>
          <p:cNvSpPr/>
          <p:nvPr/>
        </p:nvSpPr>
        <p:spPr>
          <a:xfrm>
            <a:off x="4214810" y="492919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95" name="Прямоугольник 94">
            <a:hlinkClick r:id="rId28" action="ppaction://hlinksldjump"/>
          </p:cNvPr>
          <p:cNvSpPr/>
          <p:nvPr/>
        </p:nvSpPr>
        <p:spPr>
          <a:xfrm>
            <a:off x="7358082" y="492919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96" name="Прямоугольник 95">
            <a:hlinkClick r:id="rId4" action="ppaction://hlinksldjump"/>
          </p:cNvPr>
          <p:cNvSpPr/>
          <p:nvPr/>
        </p:nvSpPr>
        <p:spPr>
          <a:xfrm>
            <a:off x="8143900" y="492919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97" name="Прямоугольник 96">
            <a:hlinkClick r:id="rId29" action="ppaction://hlinksldjump"/>
          </p:cNvPr>
          <p:cNvSpPr/>
          <p:nvPr/>
        </p:nvSpPr>
        <p:spPr>
          <a:xfrm>
            <a:off x="1071538" y="435769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98" name="Прямоугольник 97">
            <a:hlinkClick r:id="rId30" action="ppaction://hlinksldjump"/>
          </p:cNvPr>
          <p:cNvSpPr/>
          <p:nvPr/>
        </p:nvSpPr>
        <p:spPr>
          <a:xfrm>
            <a:off x="1857356" y="435769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00" name="Прямоугольник 99">
            <a:hlinkClick r:id="rId31" action="ppaction://hlinksldjump"/>
          </p:cNvPr>
          <p:cNvSpPr/>
          <p:nvPr/>
        </p:nvSpPr>
        <p:spPr>
          <a:xfrm>
            <a:off x="2643174" y="435769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01" name="Прямоугольник 100">
            <a:hlinkClick r:id="rId32" action="ppaction://hlinksldjump"/>
          </p:cNvPr>
          <p:cNvSpPr/>
          <p:nvPr/>
        </p:nvSpPr>
        <p:spPr>
          <a:xfrm>
            <a:off x="5000628" y="435769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02" name="Прямоугольник 101">
            <a:hlinkClick r:id="rId33" action="ppaction://hlinksldjump"/>
          </p:cNvPr>
          <p:cNvSpPr/>
          <p:nvPr/>
        </p:nvSpPr>
        <p:spPr>
          <a:xfrm>
            <a:off x="4214810" y="435769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03" name="Прямоугольник 102">
            <a:hlinkClick r:id="rId34" action="ppaction://hlinksldjump"/>
          </p:cNvPr>
          <p:cNvSpPr/>
          <p:nvPr/>
        </p:nvSpPr>
        <p:spPr>
          <a:xfrm>
            <a:off x="5786446" y="435769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04" name="Прямоугольник 103">
            <a:hlinkClick r:id="rId35" action="ppaction://hlinksldjump"/>
          </p:cNvPr>
          <p:cNvSpPr/>
          <p:nvPr/>
        </p:nvSpPr>
        <p:spPr>
          <a:xfrm>
            <a:off x="6572264" y="435769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05" name="Прямоугольник 104">
            <a:hlinkClick r:id="rId36" action="ppaction://hlinksldjump"/>
          </p:cNvPr>
          <p:cNvSpPr/>
          <p:nvPr/>
        </p:nvSpPr>
        <p:spPr>
          <a:xfrm>
            <a:off x="7358082" y="435769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06" name="Прямоугольник 105">
            <a:hlinkClick r:id="rId4" action="ppaction://hlinksldjump"/>
          </p:cNvPr>
          <p:cNvSpPr/>
          <p:nvPr/>
        </p:nvSpPr>
        <p:spPr>
          <a:xfrm>
            <a:off x="8143900" y="435769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07" name="Прямоугольник 106">
            <a:hlinkClick r:id="rId4" action="ppaction://hlinksldjump"/>
          </p:cNvPr>
          <p:cNvSpPr/>
          <p:nvPr/>
        </p:nvSpPr>
        <p:spPr>
          <a:xfrm>
            <a:off x="1071538" y="378619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08" name="Прямоугольник 107">
            <a:hlinkClick r:id="rId4" action="ppaction://hlinksldjump"/>
          </p:cNvPr>
          <p:cNvSpPr/>
          <p:nvPr/>
        </p:nvSpPr>
        <p:spPr>
          <a:xfrm>
            <a:off x="1857356" y="378619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09" name="Прямоугольник 108">
            <a:hlinkClick r:id="rId37" action="ppaction://hlinksldjump"/>
          </p:cNvPr>
          <p:cNvSpPr/>
          <p:nvPr/>
        </p:nvSpPr>
        <p:spPr>
          <a:xfrm>
            <a:off x="3428992" y="378619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10" name="Прямоугольник 109">
            <a:hlinkClick r:id="rId4" action="ppaction://hlinksldjump"/>
          </p:cNvPr>
          <p:cNvSpPr/>
          <p:nvPr/>
        </p:nvSpPr>
        <p:spPr>
          <a:xfrm>
            <a:off x="2643174" y="378619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11" name="Прямоугольник 110">
            <a:hlinkClick r:id="rId38" action="ppaction://hlinksldjump"/>
          </p:cNvPr>
          <p:cNvSpPr/>
          <p:nvPr/>
        </p:nvSpPr>
        <p:spPr>
          <a:xfrm>
            <a:off x="5000628" y="378619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13" name="Прямоугольник 112">
            <a:hlinkClick r:id="rId39" action="ppaction://hlinksldjump"/>
          </p:cNvPr>
          <p:cNvSpPr/>
          <p:nvPr/>
        </p:nvSpPr>
        <p:spPr>
          <a:xfrm>
            <a:off x="5786446" y="207167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14" name="Прямоугольник 113">
            <a:hlinkClick r:id="rId4" action="ppaction://hlinksldjump"/>
          </p:cNvPr>
          <p:cNvSpPr/>
          <p:nvPr/>
        </p:nvSpPr>
        <p:spPr>
          <a:xfrm>
            <a:off x="6572264" y="378619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15" name="Прямоугольник 114">
            <a:hlinkClick r:id="rId4" action="ppaction://hlinksldjump"/>
          </p:cNvPr>
          <p:cNvSpPr/>
          <p:nvPr/>
        </p:nvSpPr>
        <p:spPr>
          <a:xfrm>
            <a:off x="7358082" y="378619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16" name="Прямоугольник 115">
            <a:hlinkClick r:id="rId4" action="ppaction://hlinksldjump"/>
          </p:cNvPr>
          <p:cNvSpPr/>
          <p:nvPr/>
        </p:nvSpPr>
        <p:spPr>
          <a:xfrm>
            <a:off x="8143900" y="378619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37" name="Прямоугольник 136">
            <a:hlinkClick r:id="rId4" action="ppaction://hlinksldjump"/>
          </p:cNvPr>
          <p:cNvSpPr/>
          <p:nvPr/>
        </p:nvSpPr>
        <p:spPr>
          <a:xfrm>
            <a:off x="1071538" y="321468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38" name="Прямоугольник 137">
            <a:hlinkClick r:id="rId40" action="ppaction://hlinksldjump"/>
          </p:cNvPr>
          <p:cNvSpPr/>
          <p:nvPr/>
        </p:nvSpPr>
        <p:spPr>
          <a:xfrm>
            <a:off x="1857356" y="321468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39" name="Прямоугольник 138">
            <a:hlinkClick r:id="rId41" action="ppaction://hlinksldjump"/>
          </p:cNvPr>
          <p:cNvSpPr/>
          <p:nvPr/>
        </p:nvSpPr>
        <p:spPr>
          <a:xfrm>
            <a:off x="3428992" y="321468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40" name="Прямоугольник 139">
            <a:hlinkClick r:id="rId42" action="ppaction://hlinksldjump"/>
          </p:cNvPr>
          <p:cNvSpPr/>
          <p:nvPr/>
        </p:nvSpPr>
        <p:spPr>
          <a:xfrm>
            <a:off x="2643174" y="321468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41" name="Прямоугольник 140">
            <a:hlinkClick r:id="rId43" action="ppaction://hlinksldjump"/>
          </p:cNvPr>
          <p:cNvSpPr/>
          <p:nvPr/>
        </p:nvSpPr>
        <p:spPr>
          <a:xfrm>
            <a:off x="5000628" y="321468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42" name="Прямоугольник 141">
            <a:hlinkClick r:id="rId44" action="ppaction://hlinksldjump"/>
          </p:cNvPr>
          <p:cNvSpPr/>
          <p:nvPr/>
        </p:nvSpPr>
        <p:spPr>
          <a:xfrm>
            <a:off x="4214810" y="321468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43" name="Прямоугольник 142">
            <a:hlinkClick r:id="rId4" action="ppaction://hlinksldjump"/>
          </p:cNvPr>
          <p:cNvSpPr/>
          <p:nvPr/>
        </p:nvSpPr>
        <p:spPr>
          <a:xfrm>
            <a:off x="6572264" y="150017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44" name="Прямоугольник 143">
            <a:hlinkClick r:id="rId45" action="ppaction://hlinksldjump"/>
          </p:cNvPr>
          <p:cNvSpPr/>
          <p:nvPr/>
        </p:nvSpPr>
        <p:spPr>
          <a:xfrm>
            <a:off x="6572264" y="321468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45" name="Прямоугольник 144">
            <a:hlinkClick r:id="rId46" action="ppaction://hlinksldjump"/>
          </p:cNvPr>
          <p:cNvSpPr/>
          <p:nvPr/>
        </p:nvSpPr>
        <p:spPr>
          <a:xfrm>
            <a:off x="7358082" y="321468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46" name="Прямоугольник 145">
            <a:hlinkClick r:id="rId4" action="ppaction://hlinksldjump"/>
          </p:cNvPr>
          <p:cNvSpPr/>
          <p:nvPr/>
        </p:nvSpPr>
        <p:spPr>
          <a:xfrm>
            <a:off x="8143900" y="3214686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47" name="Прямоугольник 146">
            <a:hlinkClick r:id="rId4" action="ppaction://hlinksldjump"/>
          </p:cNvPr>
          <p:cNvSpPr/>
          <p:nvPr/>
        </p:nvSpPr>
        <p:spPr>
          <a:xfrm>
            <a:off x="1071538" y="264318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48" name="Прямоугольник 147">
            <a:hlinkClick r:id="rId47" action="ppaction://hlinksldjump"/>
          </p:cNvPr>
          <p:cNvSpPr/>
          <p:nvPr/>
        </p:nvSpPr>
        <p:spPr>
          <a:xfrm>
            <a:off x="1857356" y="264318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50" name="Прямоугольник 149">
            <a:hlinkClick r:id="rId48" action="ppaction://hlinksldjump"/>
          </p:cNvPr>
          <p:cNvSpPr/>
          <p:nvPr/>
        </p:nvSpPr>
        <p:spPr>
          <a:xfrm>
            <a:off x="3428992" y="207167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51" name="Прямоугольник 150">
            <a:hlinkClick r:id="rId49" action="ppaction://hlinksldjump"/>
          </p:cNvPr>
          <p:cNvSpPr/>
          <p:nvPr/>
        </p:nvSpPr>
        <p:spPr>
          <a:xfrm>
            <a:off x="6572264" y="207167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52" name="Прямоугольник 151">
            <a:hlinkClick r:id="rId50" action="ppaction://hlinksldjump"/>
          </p:cNvPr>
          <p:cNvSpPr/>
          <p:nvPr/>
        </p:nvSpPr>
        <p:spPr>
          <a:xfrm>
            <a:off x="4214810" y="264318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53" name="Прямоугольник 152">
            <a:hlinkClick r:id="rId51" action="ppaction://hlinksldjump"/>
          </p:cNvPr>
          <p:cNvSpPr/>
          <p:nvPr/>
        </p:nvSpPr>
        <p:spPr>
          <a:xfrm>
            <a:off x="3428992" y="550070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54" name="Прямоугольник 153">
            <a:hlinkClick r:id="rId4" action="ppaction://hlinksldjump"/>
          </p:cNvPr>
          <p:cNvSpPr/>
          <p:nvPr/>
        </p:nvSpPr>
        <p:spPr>
          <a:xfrm>
            <a:off x="5786446" y="378619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55" name="Прямоугольник 154">
            <a:hlinkClick r:id="rId52" action="ppaction://hlinksldjump"/>
          </p:cNvPr>
          <p:cNvSpPr/>
          <p:nvPr/>
        </p:nvSpPr>
        <p:spPr>
          <a:xfrm>
            <a:off x="7358082" y="264318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56" name="Прямоугольник 155">
            <a:hlinkClick r:id="rId4" action="ppaction://hlinksldjump"/>
          </p:cNvPr>
          <p:cNvSpPr/>
          <p:nvPr/>
        </p:nvSpPr>
        <p:spPr>
          <a:xfrm>
            <a:off x="8143900" y="264318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57" name="Прямоугольник 156">
            <a:hlinkClick r:id="rId4" action="ppaction://hlinksldjump"/>
          </p:cNvPr>
          <p:cNvSpPr/>
          <p:nvPr/>
        </p:nvSpPr>
        <p:spPr>
          <a:xfrm>
            <a:off x="1071538" y="207167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58" name="Прямоугольник 157">
            <a:hlinkClick r:id="rId53" action="ppaction://hlinksldjump"/>
          </p:cNvPr>
          <p:cNvSpPr/>
          <p:nvPr/>
        </p:nvSpPr>
        <p:spPr>
          <a:xfrm>
            <a:off x="1857356" y="207167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61" name="Прямоугольник 160">
            <a:hlinkClick r:id="rId54" action="ppaction://hlinksldjump"/>
          </p:cNvPr>
          <p:cNvSpPr/>
          <p:nvPr/>
        </p:nvSpPr>
        <p:spPr>
          <a:xfrm>
            <a:off x="5000628" y="207167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62" name="Прямоугольник 161">
            <a:hlinkClick r:id="rId55" action="ppaction://hlinksldjump"/>
          </p:cNvPr>
          <p:cNvSpPr/>
          <p:nvPr/>
        </p:nvSpPr>
        <p:spPr>
          <a:xfrm>
            <a:off x="4214810" y="207167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64" name="Прямоугольник 163">
            <a:hlinkClick r:id="rId56" action="ppaction://hlinksldjump"/>
          </p:cNvPr>
          <p:cNvSpPr/>
          <p:nvPr/>
        </p:nvSpPr>
        <p:spPr>
          <a:xfrm>
            <a:off x="5786446" y="1500174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65" name="Прямоугольник 164">
            <a:hlinkClick r:id="rId57" action="ppaction://hlinksldjump"/>
          </p:cNvPr>
          <p:cNvSpPr/>
          <p:nvPr/>
        </p:nvSpPr>
        <p:spPr>
          <a:xfrm>
            <a:off x="7358082" y="207167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66" name="Прямоугольник 165">
            <a:hlinkClick r:id="rId4" action="ppaction://hlinksldjump"/>
          </p:cNvPr>
          <p:cNvSpPr/>
          <p:nvPr/>
        </p:nvSpPr>
        <p:spPr>
          <a:xfrm>
            <a:off x="8143900" y="207167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pic>
        <p:nvPicPr>
          <p:cNvPr id="131" name="Рисунок 130" descr="Корабль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643182"/>
            <a:ext cx="714380" cy="500066"/>
          </a:xfrm>
          <a:prstGeom prst="rect">
            <a:avLst/>
          </a:prstGeom>
        </p:spPr>
      </p:pic>
      <p:pic>
        <p:nvPicPr>
          <p:cNvPr id="133" name="Рисунок 132" descr="Корабль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4929198"/>
            <a:ext cx="714380" cy="500066"/>
          </a:xfrm>
          <a:prstGeom prst="rect">
            <a:avLst/>
          </a:prstGeom>
        </p:spPr>
      </p:pic>
      <p:pic>
        <p:nvPicPr>
          <p:cNvPr id="134" name="Рисунок 133" descr="Корабль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928670"/>
            <a:ext cx="714380" cy="500066"/>
          </a:xfrm>
          <a:prstGeom prst="rect">
            <a:avLst/>
          </a:prstGeom>
        </p:spPr>
      </p:pic>
      <p:pic>
        <p:nvPicPr>
          <p:cNvPr id="136" name="Рисунок 135" descr="Корабль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4929198"/>
            <a:ext cx="714380" cy="500066"/>
          </a:xfrm>
          <a:prstGeom prst="rect">
            <a:avLst/>
          </a:prstGeom>
        </p:spPr>
      </p:pic>
      <p:pic>
        <p:nvPicPr>
          <p:cNvPr id="168" name="Рисунок 167" descr="Корабль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2643182"/>
            <a:ext cx="714380" cy="500066"/>
          </a:xfrm>
          <a:prstGeom prst="rect">
            <a:avLst/>
          </a:prstGeom>
        </p:spPr>
      </p:pic>
      <p:pic>
        <p:nvPicPr>
          <p:cNvPr id="170" name="Рисунок 169" descr="Корабль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5500702"/>
            <a:ext cx="714380" cy="500066"/>
          </a:xfrm>
          <a:prstGeom prst="rect">
            <a:avLst/>
          </a:prstGeom>
        </p:spPr>
      </p:pic>
      <p:pic>
        <p:nvPicPr>
          <p:cNvPr id="171" name="Рисунок 170" descr="Корабль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4929198"/>
            <a:ext cx="714380" cy="500066"/>
          </a:xfrm>
          <a:prstGeom prst="rect">
            <a:avLst/>
          </a:prstGeom>
        </p:spPr>
      </p:pic>
      <p:pic>
        <p:nvPicPr>
          <p:cNvPr id="172" name="Рисунок 171" descr="Корабль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786190"/>
            <a:ext cx="714380" cy="500066"/>
          </a:xfrm>
          <a:prstGeom prst="rect">
            <a:avLst/>
          </a:prstGeom>
        </p:spPr>
      </p:pic>
      <p:sp>
        <p:nvSpPr>
          <p:cNvPr id="123" name="Прямоугольник 122"/>
          <p:cNvSpPr/>
          <p:nvPr/>
        </p:nvSpPr>
        <p:spPr>
          <a:xfrm>
            <a:off x="5000628" y="264318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5786446" y="264318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25" name="Прямоугольник 124"/>
          <p:cNvSpPr/>
          <p:nvPr/>
        </p:nvSpPr>
        <p:spPr>
          <a:xfrm>
            <a:off x="6572264" y="264318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5000628" y="92867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32" name="Прямоугольник 131"/>
          <p:cNvSpPr/>
          <p:nvPr/>
        </p:nvSpPr>
        <p:spPr>
          <a:xfrm>
            <a:off x="4214810" y="3786190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35" name="Прямоугольник 134"/>
          <p:cNvSpPr/>
          <p:nvPr/>
        </p:nvSpPr>
        <p:spPr>
          <a:xfrm>
            <a:off x="1857356" y="492919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49" name="Прямоугольник 148"/>
          <p:cNvSpPr/>
          <p:nvPr/>
        </p:nvSpPr>
        <p:spPr>
          <a:xfrm>
            <a:off x="6572264" y="550070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59" name="Прямоугольник 158"/>
          <p:cNvSpPr/>
          <p:nvPr/>
        </p:nvSpPr>
        <p:spPr>
          <a:xfrm>
            <a:off x="6572264" y="492919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60" name="Прямоугольник 159"/>
          <p:cNvSpPr/>
          <p:nvPr/>
        </p:nvSpPr>
        <p:spPr>
          <a:xfrm>
            <a:off x="2643174" y="492919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63" name="Прямоугольник 162"/>
          <p:cNvSpPr/>
          <p:nvPr/>
        </p:nvSpPr>
        <p:spPr>
          <a:xfrm>
            <a:off x="3428992" y="492919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67" name="Прямоугольник 166"/>
          <p:cNvSpPr/>
          <p:nvPr/>
        </p:nvSpPr>
        <p:spPr>
          <a:xfrm>
            <a:off x="2643174" y="2071678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  <p:sp>
        <p:nvSpPr>
          <p:cNvPr id="169" name="Прямоугольник 168"/>
          <p:cNvSpPr/>
          <p:nvPr/>
        </p:nvSpPr>
        <p:spPr>
          <a:xfrm>
            <a:off x="2643174" y="2643182"/>
            <a:ext cx="714380" cy="500066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</p:childTnLst>
        </p:cTn>
      </p:par>
    </p:tnLst>
    <p:bldLst>
      <p:bldP spid="123" grpId="0" animBg="1"/>
      <p:bldP spid="124" grpId="0" animBg="1"/>
      <p:bldP spid="125" grpId="0" animBg="1"/>
      <p:bldP spid="130" grpId="0" animBg="1"/>
      <p:bldP spid="132" grpId="0" animBg="1"/>
      <p:bldP spid="135" grpId="0" animBg="1"/>
      <p:bldP spid="149" grpId="0" animBg="1"/>
      <p:bldP spid="159" grpId="0" animBg="1"/>
      <p:bldP spid="160" grpId="0" animBg="1"/>
      <p:bldP spid="163" grpId="0" animBg="1"/>
      <p:bldP spid="167" grpId="0" animBg="1"/>
      <p:bldP spid="16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285728"/>
            <a:ext cx="87154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Почтальон Печкин 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разнес почту во все 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дома деревни, 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после чего зашел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к дяде Федору выпить 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молока. На рисунке 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показаны все тропинки,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которые проходил Печкин,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причем, как оказалось, 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ни по одной из них он не 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проходил дважды. Каков 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мог быть маршрут 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почтальона Печкина? В каком доме живет дядя Федор?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4282" y="5715016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Почта-1-3-почта-7-1-2-3-4-5-6-7-5. Дядя Федор живет в доме №5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4572000" y="214290"/>
            <a:ext cx="4286280" cy="4214842"/>
            <a:chOff x="2143108" y="2857496"/>
            <a:chExt cx="4572032" cy="335758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143108" y="3429000"/>
              <a:ext cx="214314" cy="50006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2</a:t>
              </a:r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786182" y="2857496"/>
              <a:ext cx="214314" cy="50006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3</a:t>
              </a: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857884" y="3357562"/>
              <a:ext cx="214314" cy="50006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4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714744" y="5715016"/>
              <a:ext cx="214314" cy="50006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7</a:t>
              </a: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500826" y="5500702"/>
              <a:ext cx="214314" cy="50006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5</a:t>
              </a: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357818" y="4929198"/>
              <a:ext cx="214314" cy="50006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6</a:t>
              </a: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857620" y="4000504"/>
              <a:ext cx="1071570" cy="35719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Почта</a:t>
              </a:r>
              <a:endParaRPr lang="ru-RU" dirty="0"/>
            </a:p>
          </p:txBody>
        </p:sp>
        <p:cxnSp>
          <p:nvCxnSpPr>
            <p:cNvPr id="13" name="Прямая соединительная линия 12"/>
            <p:cNvCxnSpPr>
              <a:stCxn id="5" idx="3"/>
              <a:endCxn id="6" idx="1"/>
            </p:cNvCxnSpPr>
            <p:nvPr/>
          </p:nvCxnSpPr>
          <p:spPr>
            <a:xfrm flipV="1">
              <a:off x="2357422" y="3107529"/>
              <a:ext cx="1428760" cy="571504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stCxn id="5" idx="2"/>
              <a:endCxn id="4" idx="0"/>
            </p:cNvCxnSpPr>
            <p:nvPr/>
          </p:nvCxnSpPr>
          <p:spPr>
            <a:xfrm rot="16200000" flipH="1">
              <a:off x="2178827" y="4000504"/>
              <a:ext cx="642942" cy="500066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4" name="Прямоугольник 3"/>
            <p:cNvSpPr/>
            <p:nvPr/>
          </p:nvSpPr>
          <p:spPr>
            <a:xfrm>
              <a:off x="2643174" y="4572008"/>
              <a:ext cx="214314" cy="50006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</a:t>
              </a:r>
              <a:endParaRPr lang="ru-RU" dirty="0"/>
            </a:p>
          </p:txBody>
        </p:sp>
        <p:cxnSp>
          <p:nvCxnSpPr>
            <p:cNvPr id="18" name="Прямая соединительная линия 17"/>
            <p:cNvCxnSpPr>
              <a:stCxn id="6" idx="3"/>
              <a:endCxn id="7" idx="1"/>
            </p:cNvCxnSpPr>
            <p:nvPr/>
          </p:nvCxnSpPr>
          <p:spPr>
            <a:xfrm>
              <a:off x="4000496" y="3107529"/>
              <a:ext cx="1857388" cy="500066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stCxn id="6" idx="1"/>
              <a:endCxn id="4" idx="0"/>
            </p:cNvCxnSpPr>
            <p:nvPr/>
          </p:nvCxnSpPr>
          <p:spPr>
            <a:xfrm rot="10800000" flipV="1">
              <a:off x="2750332" y="3107528"/>
              <a:ext cx="1035851" cy="1464479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>
              <a:stCxn id="6" idx="2"/>
              <a:endCxn id="11" idx="0"/>
            </p:cNvCxnSpPr>
            <p:nvPr/>
          </p:nvCxnSpPr>
          <p:spPr>
            <a:xfrm rot="16200000" flipH="1">
              <a:off x="3821901" y="3429000"/>
              <a:ext cx="642942" cy="500066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stCxn id="4" idx="3"/>
            </p:cNvCxnSpPr>
            <p:nvPr/>
          </p:nvCxnSpPr>
          <p:spPr>
            <a:xfrm flipV="1">
              <a:off x="2857488" y="4357694"/>
              <a:ext cx="1071570" cy="464347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>
              <a:stCxn id="4" idx="2"/>
              <a:endCxn id="8" idx="1"/>
            </p:cNvCxnSpPr>
            <p:nvPr/>
          </p:nvCxnSpPr>
          <p:spPr>
            <a:xfrm rot="16200000" flipH="1">
              <a:off x="2786050" y="5036354"/>
              <a:ext cx="892975" cy="964413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>
              <a:endCxn id="8" idx="0"/>
            </p:cNvCxnSpPr>
            <p:nvPr/>
          </p:nvCxnSpPr>
          <p:spPr>
            <a:xfrm rot="5400000">
              <a:off x="3339695" y="4839901"/>
              <a:ext cx="1357322" cy="392909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>
              <a:stCxn id="8" idx="3"/>
              <a:endCxn id="10" idx="1"/>
            </p:cNvCxnSpPr>
            <p:nvPr/>
          </p:nvCxnSpPr>
          <p:spPr>
            <a:xfrm flipV="1">
              <a:off x="3929058" y="5179231"/>
              <a:ext cx="1428760" cy="78581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>
              <a:stCxn id="10" idx="3"/>
              <a:endCxn id="9" idx="1"/>
            </p:cNvCxnSpPr>
            <p:nvPr/>
          </p:nvCxnSpPr>
          <p:spPr>
            <a:xfrm>
              <a:off x="5572132" y="5179231"/>
              <a:ext cx="928694" cy="571504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>
              <a:stCxn id="8" idx="3"/>
              <a:endCxn id="9" idx="1"/>
            </p:cNvCxnSpPr>
            <p:nvPr/>
          </p:nvCxnSpPr>
          <p:spPr>
            <a:xfrm flipV="1">
              <a:off x="3929058" y="5750735"/>
              <a:ext cx="2571768" cy="214314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>
              <a:stCxn id="7" idx="2"/>
              <a:endCxn id="9" idx="0"/>
            </p:cNvCxnSpPr>
            <p:nvPr/>
          </p:nvCxnSpPr>
          <p:spPr>
            <a:xfrm rot="16200000" flipH="1">
              <a:off x="5464975" y="4357694"/>
              <a:ext cx="1643074" cy="642942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500042"/>
            <a:ext cx="78581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 кому из древних математиков  обратился царь Птолемей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вопросом: «Неужели нет других путей для того, чтобы понять эти вещи?» и какой получил ответ?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5143512"/>
            <a:ext cx="7286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Евклид: «Нет, в математике даже для царей нет других путей.»</a:t>
            </a:r>
            <a:endParaRPr lang="ru-RU" sz="32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571472" y="642918"/>
            <a:ext cx="7481913" cy="4857752"/>
            <a:chOff x="1071538" y="1071546"/>
            <a:chExt cx="7481913" cy="485775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71538" y="1071546"/>
              <a:ext cx="2842446" cy="450892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perspectiveRigh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r>
                <a:rPr lang="ru-RU" sz="287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А</a:t>
              </a:r>
              <a:endParaRPr lang="ru-RU" sz="28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142976" y="1142984"/>
              <a:ext cx="1297151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perspectiveContrastingLeftFacing"/>
                <a:lightRig rig="glow" dir="tl">
                  <a:rot lat="0" lon="0" rev="5400000"/>
                </a:lightRig>
              </a:scene3d>
              <a:sp3d extrusionH="57150" contourW="12700">
                <a:bevelT w="25400" h="25400" prst="softRound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96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Ж</a:t>
              </a:r>
              <a:endPara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pic>
          <p:nvPicPr>
            <p:cNvPr id="6" name="Рисунок 5" descr="Олень06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14876" y="1357298"/>
              <a:ext cx="3838575" cy="4572000"/>
            </a:xfrm>
            <a:prstGeom prst="rect">
              <a:avLst/>
            </a:prstGeom>
          </p:spPr>
        </p:pic>
        <p:sp>
          <p:nvSpPr>
            <p:cNvPr id="7" name="Овальная выноска 6"/>
            <p:cNvSpPr/>
            <p:nvPr/>
          </p:nvSpPr>
          <p:spPr>
            <a:xfrm>
              <a:off x="4929190" y="2357430"/>
              <a:ext cx="428628" cy="357190"/>
            </a:xfrm>
            <a:prstGeom prst="wedgeEllipseCallout">
              <a:avLst/>
            </a:prstGeom>
            <a:solidFill>
              <a:srgbClr val="CC6600"/>
            </a:solidFill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Овальная выноска 7"/>
            <p:cNvSpPr/>
            <p:nvPr/>
          </p:nvSpPr>
          <p:spPr>
            <a:xfrm>
              <a:off x="5429256" y="2357430"/>
              <a:ext cx="428628" cy="357190"/>
            </a:xfrm>
            <a:prstGeom prst="wedgeEllipseCallout">
              <a:avLst/>
            </a:prstGeom>
            <a:solidFill>
              <a:srgbClr val="CC6600"/>
            </a:solidFill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500034" y="5715016"/>
            <a:ext cx="1737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сажень</a:t>
            </a:r>
            <a:endParaRPr lang="ru-RU" sz="36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571480"/>
            <a:ext cx="8286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Фигура, изображенная на рисунке, состоит из 7 одинаковых квадратов. Её периметр равен 16 см. Найдите площадь фигуры?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143108" y="3143248"/>
            <a:ext cx="4286280" cy="2357454"/>
            <a:chOff x="3071802" y="3143248"/>
            <a:chExt cx="3214710" cy="192882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357686" y="3143248"/>
              <a:ext cx="642942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071802" y="3786190"/>
              <a:ext cx="642942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714744" y="3786190"/>
              <a:ext cx="642942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643570" y="3786190"/>
              <a:ext cx="642942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357686" y="3786190"/>
              <a:ext cx="642942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000628" y="3786190"/>
              <a:ext cx="642942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357686" y="4429132"/>
              <a:ext cx="642942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7158" y="5643578"/>
            <a:ext cx="1672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 см²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357166"/>
            <a:ext cx="8643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Замените каждую 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букву цифрой 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 1 до 9 так, чтобы 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выполнялись все 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неравенства, а затем 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расставьте буквы в 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порядке возрастания их числовых значений. Какое слово получилось?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072198" y="571480"/>
            <a:ext cx="2578857" cy="2862322"/>
            <a:chOff x="500033" y="571480"/>
            <a:chExt cx="2578857" cy="2862322"/>
          </a:xfrm>
        </p:grpSpPr>
        <p:sp>
          <p:nvSpPr>
            <p:cNvPr id="4" name="TextBox 3"/>
            <p:cNvSpPr txBox="1"/>
            <p:nvPr/>
          </p:nvSpPr>
          <p:spPr>
            <a:xfrm>
              <a:off x="571472" y="571480"/>
              <a:ext cx="2507418" cy="286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К 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&gt;</a:t>
              </a:r>
              <a:r>
                <a:rPr lang="ru-RU" sz="3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 Е 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&gt;</a:t>
              </a:r>
              <a:r>
                <a:rPr lang="ru-RU" sz="3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 Ч</a:t>
              </a:r>
            </a:p>
            <a:p>
              <a:endPara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  <a:p>
              <a:r>
                <a:rPr lang="ru-RU" sz="3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И 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&gt;</a:t>
              </a:r>
              <a:r>
                <a:rPr lang="ru-RU" sz="3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 Т 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&lt;</a:t>
              </a:r>
              <a:r>
                <a:rPr lang="ru-RU" sz="3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 В</a:t>
              </a:r>
            </a:p>
            <a:p>
              <a:endPara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  <a:p>
              <a:r>
                <a:rPr lang="ru-RU" sz="3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Т 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&gt;</a:t>
              </a:r>
              <a:r>
                <a:rPr lang="ru-RU" sz="3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 Р 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&gt;</a:t>
              </a:r>
              <a:r>
                <a:rPr lang="ru-RU" sz="3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 Е</a:t>
              </a:r>
              <a:endPara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589802" y="1124653"/>
              <a:ext cx="466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&lt;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1524909" y="1118241"/>
              <a:ext cx="4539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&gt;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 rot="16200000">
              <a:off x="589802" y="2196223"/>
              <a:ext cx="4667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&lt;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 rot="16200000">
              <a:off x="1524909" y="2189811"/>
              <a:ext cx="45397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 rot="16200000">
              <a:off x="2439175" y="2204239"/>
              <a:ext cx="4828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 rot="16200000">
              <a:off x="2453603" y="1118241"/>
              <a:ext cx="45397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28596" y="5429264"/>
            <a:ext cx="2383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четвертик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8794" y="6072206"/>
            <a:ext cx="4996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старинная мера объема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928670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Продолжите ряд 6, 8, 5, 7, 4…</a:t>
            </a:r>
            <a:endParaRPr lang="ru-RU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0034" y="4714884"/>
            <a:ext cx="49696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6, 3, 5…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длин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857232"/>
            <a:ext cx="8337862" cy="45868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786" y="5715016"/>
            <a:ext cx="1564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длина</a:t>
            </a:r>
            <a:endParaRPr lang="ru-RU" sz="36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688" y="357166"/>
            <a:ext cx="88583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Чьи это заповеди:</a:t>
            </a:r>
          </a:p>
          <a:p>
            <a:pPr>
              <a:buClr>
                <a:srgbClr val="FFFF00"/>
              </a:buClr>
              <a:buBlip>
                <a:blip r:embed="rId4"/>
              </a:buBlip>
            </a:pPr>
            <a:r>
              <a:rPr lang="ru-RU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Делай лишь то, что впоследствии не огорчит тебя и не принудит раскаиваться.</a:t>
            </a:r>
          </a:p>
          <a:p>
            <a:pPr>
              <a:buClr>
                <a:srgbClr val="FFFF00"/>
              </a:buClr>
              <a:buBlip>
                <a:blip r:embed="rId4"/>
              </a:buBlip>
            </a:pPr>
            <a:r>
              <a:rPr lang="ru-RU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Не делай никогда того, чего не знаешь. Но научись всему, что следует знать…</a:t>
            </a:r>
          </a:p>
          <a:p>
            <a:pPr>
              <a:buClr>
                <a:srgbClr val="FFFF00"/>
              </a:buClr>
              <a:buBlip>
                <a:blip r:embed="rId4"/>
              </a:buBlip>
            </a:pPr>
            <a:r>
              <a:rPr lang="ru-RU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Не пренебрегай здоровьем своего тела…</a:t>
            </a:r>
          </a:p>
          <a:p>
            <a:pPr>
              <a:buClr>
                <a:srgbClr val="FFFF00"/>
              </a:buClr>
              <a:buBlip>
                <a:blip r:embed="rId4"/>
              </a:buBlip>
            </a:pPr>
            <a:r>
              <a:rPr lang="ru-RU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Приучайся жить просто и без роскоши.</a:t>
            </a:r>
          </a:p>
          <a:p>
            <a:pPr>
              <a:buClr>
                <a:srgbClr val="FFFF00"/>
              </a:buClr>
              <a:buBlip>
                <a:blip r:embed="rId4"/>
              </a:buBlip>
            </a:pPr>
            <a:r>
              <a:rPr lang="ru-RU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Не закрывай глаз, когда хочется спать, не разобравши всех своих поступков в прошлый день</a:t>
            </a:r>
            <a:r>
              <a:rPr lang="ru-RU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ru-RU" sz="3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5929330"/>
            <a:ext cx="6205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Пифагора и его учеников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571480"/>
            <a:ext cx="86439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Федя всегда говорит правду, а Вадим всегда лжет. Какой вопрос надо было бы задать, чтобы они дали на него одинаковые вопросы?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5572140"/>
            <a:ext cx="4573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Тебя зовут Федя?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85728"/>
            <a:ext cx="68580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 дороге вдоль кустов</a:t>
            </a:r>
          </a:p>
          <a:p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Шло одиннадцать хвостов.</a:t>
            </a:r>
          </a:p>
          <a:p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Сосчитать я также смог,</a:t>
            </a:r>
          </a:p>
          <a:p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 шагало тридцать ног.</a:t>
            </a:r>
          </a:p>
          <a:p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Это вместе шли куда-то</a:t>
            </a:r>
          </a:p>
          <a:p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Петухи и поросята.</a:t>
            </a:r>
          </a:p>
          <a:p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вопрос мой к вам таков:</a:t>
            </a:r>
          </a:p>
          <a:p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Сколько было петухов</a:t>
            </a:r>
            <a:endParaRPr lang="ru-RU" sz="32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85720" y="5429264"/>
            <a:ext cx="6429420" cy="1218500"/>
            <a:chOff x="357158" y="5357826"/>
            <a:chExt cx="6429420" cy="1218500"/>
          </a:xfrm>
          <a:solidFill>
            <a:schemeClr val="accent2">
              <a:lumMod val="60000"/>
              <a:lumOff val="40000"/>
            </a:schemeClr>
          </a:solidFill>
        </p:grpSpPr>
        <p:pic>
          <p:nvPicPr>
            <p:cNvPr id="5" name="Рисунок 4" descr="Петух02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158" y="5357826"/>
              <a:ext cx="928694" cy="1218500"/>
            </a:xfrm>
            <a:prstGeom prst="rect">
              <a:avLst/>
            </a:prstGeom>
            <a:grpFill/>
          </p:spPr>
        </p:pic>
        <p:pic>
          <p:nvPicPr>
            <p:cNvPr id="6" name="Рисунок 5" descr="Петух02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5852" y="5357826"/>
              <a:ext cx="928694" cy="1218500"/>
            </a:xfrm>
            <a:prstGeom prst="rect">
              <a:avLst/>
            </a:prstGeom>
            <a:grpFill/>
          </p:spPr>
        </p:pic>
        <p:pic>
          <p:nvPicPr>
            <p:cNvPr id="7" name="Рисунок 6" descr="Петух02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14546" y="5357826"/>
              <a:ext cx="928694" cy="1218500"/>
            </a:xfrm>
            <a:prstGeom prst="rect">
              <a:avLst/>
            </a:prstGeom>
            <a:grpFill/>
          </p:spPr>
        </p:pic>
        <p:pic>
          <p:nvPicPr>
            <p:cNvPr id="8" name="Рисунок 7" descr="Петух02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43240" y="5357826"/>
              <a:ext cx="928694" cy="1218500"/>
            </a:xfrm>
            <a:prstGeom prst="rect">
              <a:avLst/>
            </a:prstGeom>
            <a:grpFill/>
          </p:spPr>
        </p:pic>
        <p:pic>
          <p:nvPicPr>
            <p:cNvPr id="9" name="Рисунок 8" descr="Петух02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00496" y="5357826"/>
              <a:ext cx="928694" cy="1218500"/>
            </a:xfrm>
            <a:prstGeom prst="rect">
              <a:avLst/>
            </a:prstGeom>
            <a:grpFill/>
          </p:spPr>
        </p:pic>
        <p:pic>
          <p:nvPicPr>
            <p:cNvPr id="10" name="Рисунок 9" descr="Петух02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9190" y="5357826"/>
              <a:ext cx="928694" cy="1218500"/>
            </a:xfrm>
            <a:prstGeom prst="rect">
              <a:avLst/>
            </a:prstGeom>
            <a:grpFill/>
          </p:spPr>
        </p:pic>
        <p:pic>
          <p:nvPicPr>
            <p:cNvPr id="11" name="Рисунок 10" descr="Петух02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57884" y="5357826"/>
              <a:ext cx="928694" cy="1218500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428604"/>
            <a:ext cx="83582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Зарплата одного рабочего в апреле была 1300 рублей, а другой получил зарплату 960 рублей и премию, которая составляет  55% от зарплаты. Какой рабочий получил больше денег в апреле?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072074"/>
            <a:ext cx="6929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Рабочий, который получил зарплату 960 рублей и премию 55% от зарплаты.</a:t>
            </a:r>
            <a:endParaRPr lang="ru-RU" sz="32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карандаш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57166"/>
            <a:ext cx="8463491" cy="50693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5643578"/>
            <a:ext cx="2316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карандаш</a:t>
            </a:r>
            <a:endParaRPr lang="ru-RU" sz="36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642918"/>
            <a:ext cx="83582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Найдите двузначное число, которое в 5 раз больше суммы своих цифр.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5429264"/>
            <a:ext cx="1285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45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642918"/>
            <a:ext cx="75724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Двум братьям вместе 35 лет. Сколько лет каждому, если половина лет одного равна трети лет другого?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643578"/>
            <a:ext cx="3945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14 лет и 21 год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42852"/>
            <a:ext cx="85725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Древнегреческая задача.</a:t>
            </a:r>
          </a:p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Скажи мне, знаменитый Пифагор, сколько учеников посещают твою школу и слушают твои беседы ?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Вот сколько, - ответил Пифагор, - половина изучает математику, четверть – природу, седьмая часть проводит время в размышлении и, кроме того, есть три женщины.</a:t>
            </a:r>
          </a:p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Сколько всего учеников посещают школу Пифагора?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5720" y="5857892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28 учеников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делимое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714356"/>
            <a:ext cx="8572560" cy="38576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5500702"/>
            <a:ext cx="2178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делимое</a:t>
            </a:r>
            <a:endParaRPr lang="ru-RU" sz="36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500042"/>
            <a:ext cx="84296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Копатыч  лег спать в 7 часов вечера, поставив будильник так, чтобы он прозвенел в 9 часов утра. Сколько времени проспит Копатыч?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5643578"/>
            <a:ext cx="19944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 часа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785794"/>
            <a:ext cx="8286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 книгу заплатили </a:t>
            </a:r>
          </a:p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60 рублей и еще одну треть стоимости книги. Сколько стоит книга?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5357826"/>
            <a:ext cx="30700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90 рублей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285728"/>
            <a:ext cx="665438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Три слога в слове. Первый слог –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Большой снеговика кусок.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Осуществляют слог второй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Слоны, придя на водопой.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третий слог зовется так,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прежде звался твердый знак.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Соедините все три как надо –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Получите слово вы в награду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5786454"/>
            <a:ext cx="2967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компьютер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714348" y="500043"/>
            <a:ext cx="7604576" cy="5143536"/>
            <a:chOff x="214282" y="714356"/>
            <a:chExt cx="7604576" cy="5723373"/>
          </a:xfrm>
        </p:grpSpPr>
        <p:pic>
          <p:nvPicPr>
            <p:cNvPr id="4" name="Рисунок 3" descr="Веер02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4282" y="1857364"/>
              <a:ext cx="3833818" cy="3786198"/>
            </a:xfrm>
            <a:prstGeom prst="rect">
              <a:avLst/>
            </a:prstGeom>
          </p:spPr>
        </p:pic>
        <p:grpSp>
          <p:nvGrpSpPr>
            <p:cNvPr id="5" name="Группа 5"/>
            <p:cNvGrpSpPr/>
            <p:nvPr/>
          </p:nvGrpSpPr>
          <p:grpSpPr>
            <a:xfrm>
              <a:off x="1214414" y="714356"/>
              <a:ext cx="1071570" cy="2071959"/>
              <a:chOff x="1000100" y="928670"/>
              <a:chExt cx="1071570" cy="207195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142976" y="928670"/>
                <a:ext cx="809837" cy="20719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1500" b="1" dirty="0" smtClean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stral" pitchFamily="66" charset="0"/>
                  </a:rPr>
                  <a:t>Е</a:t>
                </a:r>
                <a:endParaRPr lang="ru-RU" sz="115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1000100" y="1357298"/>
                <a:ext cx="1071570" cy="785818"/>
              </a:xfrm>
              <a:prstGeom prst="line">
                <a:avLst/>
              </a:prstGeom>
              <a:ln w="7620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6" name="Прямоугольник 5"/>
            <p:cNvSpPr/>
            <p:nvPr/>
          </p:nvSpPr>
          <p:spPr>
            <a:xfrm>
              <a:off x="4786314" y="1928802"/>
              <a:ext cx="2432077" cy="450892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extrusionH="57150" contourW="12700">
                <a:bevelT w="25400" h="25400" prst="relaxedInset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287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Т</a:t>
              </a:r>
              <a:endParaRPr lang="ru-RU" sz="287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 rot="1655827">
              <a:off x="5790739" y="743386"/>
              <a:ext cx="2028119" cy="31547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isometricOffAxis1Lef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199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А</a:t>
              </a:r>
              <a:endParaRPr lang="ru-RU" sz="19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500034" y="5643578"/>
            <a:ext cx="1633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верста</a:t>
            </a:r>
            <a:endParaRPr lang="ru-RU" sz="36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571480"/>
            <a:ext cx="73581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доме 6 этажей. Во сколько раз путь по лестнице на 6 этаж длиннее, чем путь на 3 этаж, если пролеты между этажами имеют по одинаковому числу ступенек?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5715016"/>
            <a:ext cx="2872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2,5 раза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2" name="Группа 41"/>
          <p:cNvGrpSpPr/>
          <p:nvPr/>
        </p:nvGrpSpPr>
        <p:grpSpPr>
          <a:xfrm>
            <a:off x="214282" y="1071546"/>
            <a:ext cx="5000660" cy="5214974"/>
            <a:chOff x="1000100" y="500042"/>
            <a:chExt cx="4214842" cy="4214842"/>
          </a:xfrm>
        </p:grpSpPr>
        <p:sp>
          <p:nvSpPr>
            <p:cNvPr id="4" name="Овал 3"/>
            <p:cNvSpPr/>
            <p:nvPr/>
          </p:nvSpPr>
          <p:spPr>
            <a:xfrm>
              <a:off x="1285852" y="785794"/>
              <a:ext cx="3571900" cy="3643338"/>
            </a:xfrm>
            <a:prstGeom prst="ellipse">
              <a:avLst/>
            </a:prstGeom>
            <a:noFill/>
            <a:ln cmpd="sng"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Овал 4"/>
            <p:cNvSpPr/>
            <p:nvPr/>
          </p:nvSpPr>
          <p:spPr>
            <a:xfrm>
              <a:off x="4572000" y="2285992"/>
              <a:ext cx="642942" cy="642942"/>
            </a:xfrm>
            <a:prstGeom prst="ellipse">
              <a:avLst/>
            </a:prstGeom>
            <a:solidFill>
              <a:srgbClr val="80008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4143372" y="1000108"/>
              <a:ext cx="642942" cy="642942"/>
            </a:xfrm>
            <a:prstGeom prst="ellipse">
              <a:avLst/>
            </a:prstGeom>
            <a:solidFill>
              <a:srgbClr val="80008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4071934" y="3500438"/>
              <a:ext cx="642942" cy="642942"/>
            </a:xfrm>
            <a:prstGeom prst="ellipse">
              <a:avLst/>
            </a:prstGeom>
            <a:solidFill>
              <a:srgbClr val="80008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1421584" y="3529460"/>
              <a:ext cx="642942" cy="642942"/>
            </a:xfrm>
            <a:prstGeom prst="ellipse">
              <a:avLst/>
            </a:prstGeom>
            <a:solidFill>
              <a:srgbClr val="80008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1500166" y="1000108"/>
              <a:ext cx="642942" cy="642942"/>
            </a:xfrm>
            <a:prstGeom prst="ellipse">
              <a:avLst/>
            </a:prstGeom>
            <a:solidFill>
              <a:srgbClr val="80008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1000100" y="2289906"/>
              <a:ext cx="642942" cy="642942"/>
            </a:xfrm>
            <a:prstGeom prst="ellipse">
              <a:avLst/>
            </a:prstGeom>
            <a:solidFill>
              <a:srgbClr val="80008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2786050" y="4071942"/>
              <a:ext cx="642942" cy="642942"/>
            </a:xfrm>
            <a:prstGeom prst="ellipse">
              <a:avLst/>
            </a:prstGeom>
            <a:solidFill>
              <a:srgbClr val="80008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2786050" y="500042"/>
              <a:ext cx="642942" cy="642942"/>
            </a:xfrm>
            <a:prstGeom prst="ellipse">
              <a:avLst/>
            </a:prstGeom>
            <a:solidFill>
              <a:srgbClr val="80008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1" name="Прямая соединительная линия 20"/>
            <p:cNvCxnSpPr>
              <a:stCxn id="14" idx="4"/>
              <a:endCxn id="13" idx="0"/>
            </p:cNvCxnSpPr>
            <p:nvPr/>
          </p:nvCxnSpPr>
          <p:spPr>
            <a:xfrm rot="5400000">
              <a:off x="1643042" y="2607463"/>
              <a:ext cx="2928958" cy="1588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>
              <a:stCxn id="5" idx="2"/>
              <a:endCxn id="12" idx="6"/>
            </p:cNvCxnSpPr>
            <p:nvPr/>
          </p:nvCxnSpPr>
          <p:spPr>
            <a:xfrm rot="10800000" flipV="1">
              <a:off x="1643042" y="2607463"/>
              <a:ext cx="2928957" cy="3914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>
              <a:stCxn id="6" idx="3"/>
              <a:endCxn id="10" idx="7"/>
            </p:cNvCxnSpPr>
            <p:nvPr/>
          </p:nvCxnSpPr>
          <p:spPr>
            <a:xfrm rot="5400000">
              <a:off x="2066589" y="1452676"/>
              <a:ext cx="2074723" cy="2267158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>
              <a:stCxn id="9" idx="1"/>
            </p:cNvCxnSpPr>
            <p:nvPr/>
          </p:nvCxnSpPr>
          <p:spPr>
            <a:xfrm rot="16200000" flipV="1">
              <a:off x="2071671" y="1500175"/>
              <a:ext cx="2022983" cy="2165858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2786050" y="2285992"/>
              <a:ext cx="642942" cy="642942"/>
            </a:xfrm>
            <a:prstGeom prst="ellipse">
              <a:avLst/>
            </a:prstGeom>
            <a:solidFill>
              <a:srgbClr val="80008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14282" y="142852"/>
            <a:ext cx="4538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Числовое колесо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72132" y="642918"/>
            <a:ext cx="33575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Цифры от 1 до 9 надо разместить в фигуре, так  чтобы сумма трех цифр каждого диаметра. Составляла 15.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7158" y="3357562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00100" y="1785926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71736" y="342900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00298" y="564357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43438" y="335756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143372" y="1785926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28662" y="492919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00298" y="121442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000496" y="492919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357166"/>
            <a:ext cx="8572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 столбу высотою 10 метров взбирается улитка. Днем она поднимается на 5 метров, а ночью опускается на 4 метра. Через сколько дней она достигнет вершины столба?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5715016"/>
            <a:ext cx="3496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через 6 дней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285728"/>
            <a:ext cx="87154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 Айболиту пришли на прием животные: все, кроме двух, собаки; все, кроме двух, кошки; все, кроме двух, зайцы. Сколько всего животных?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5500702"/>
            <a:ext cx="748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5572140"/>
            <a:ext cx="2468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гривенник</a:t>
            </a:r>
            <a:endParaRPr lang="ru-RU" sz="36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642910" y="857232"/>
            <a:ext cx="7696229" cy="4508927"/>
            <a:chOff x="1142976" y="1357298"/>
            <a:chExt cx="7696229" cy="4508927"/>
          </a:xfrm>
        </p:grpSpPr>
        <p:grpSp>
          <p:nvGrpSpPr>
            <p:cNvPr id="23" name="Группа 11"/>
            <p:cNvGrpSpPr/>
            <p:nvPr/>
          </p:nvGrpSpPr>
          <p:grpSpPr>
            <a:xfrm>
              <a:off x="1142976" y="1357296"/>
              <a:ext cx="7696229" cy="4508927"/>
              <a:chOff x="1142976" y="943078"/>
              <a:chExt cx="7696229" cy="5358112"/>
            </a:xfrm>
          </p:grpSpPr>
          <p:pic>
            <p:nvPicPr>
              <p:cNvPr id="25" name="Рисунок 2" descr="Парусник01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6380" y="1643050"/>
                <a:ext cx="3552825" cy="4505325"/>
              </a:xfrm>
              <a:prstGeom prst="rect">
                <a:avLst/>
              </a:prstGeom>
            </p:spPr>
          </p:pic>
          <p:sp>
            <p:nvSpPr>
              <p:cNvPr id="26" name="Овальная выноска 25"/>
              <p:cNvSpPr/>
              <p:nvPr/>
            </p:nvSpPr>
            <p:spPr>
              <a:xfrm>
                <a:off x="6000760" y="1285860"/>
                <a:ext cx="428628" cy="357190"/>
              </a:xfrm>
              <a:prstGeom prst="wedgeEllipseCallout">
                <a:avLst/>
              </a:prstGeom>
              <a:solidFill>
                <a:srgbClr val="CC6600"/>
              </a:solidFill>
              <a:ln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7" name="Овальная выноска 26"/>
              <p:cNvSpPr/>
              <p:nvPr/>
            </p:nvSpPr>
            <p:spPr>
              <a:xfrm>
                <a:off x="4286248" y="1285860"/>
                <a:ext cx="428628" cy="357190"/>
              </a:xfrm>
              <a:prstGeom prst="wedgeEllipseCallout">
                <a:avLst/>
              </a:prstGeom>
              <a:solidFill>
                <a:srgbClr val="CC6600"/>
              </a:solidFill>
              <a:ln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Овальная выноска 27"/>
              <p:cNvSpPr/>
              <p:nvPr/>
            </p:nvSpPr>
            <p:spPr>
              <a:xfrm>
                <a:off x="5572132" y="1285860"/>
                <a:ext cx="428628" cy="357190"/>
              </a:xfrm>
              <a:prstGeom prst="wedgeEllipseCallout">
                <a:avLst/>
              </a:prstGeom>
              <a:solidFill>
                <a:srgbClr val="CC6600"/>
              </a:solidFill>
              <a:ln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9" name="Овальная выноска 28"/>
              <p:cNvSpPr/>
              <p:nvPr/>
            </p:nvSpPr>
            <p:spPr>
              <a:xfrm>
                <a:off x="5143504" y="1285860"/>
                <a:ext cx="428628" cy="357190"/>
              </a:xfrm>
              <a:prstGeom prst="wedgeEllipseCallout">
                <a:avLst/>
              </a:prstGeom>
              <a:solidFill>
                <a:srgbClr val="CC6600"/>
              </a:solidFill>
              <a:ln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Овальная выноска 29"/>
              <p:cNvSpPr/>
              <p:nvPr/>
            </p:nvSpPr>
            <p:spPr>
              <a:xfrm>
                <a:off x="4714876" y="1285860"/>
                <a:ext cx="428628" cy="357190"/>
              </a:xfrm>
              <a:prstGeom prst="wedgeEllipseCallout">
                <a:avLst/>
              </a:prstGeom>
              <a:solidFill>
                <a:srgbClr val="CC6600"/>
              </a:solidFill>
              <a:ln>
                <a:solidFill>
                  <a:srgbClr val="CC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142976" y="943078"/>
                <a:ext cx="2857520" cy="5358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700" b="1" dirty="0" smtClean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cs typeface="Arial" pitchFamily="34" charset="0"/>
                  </a:rPr>
                  <a:t>Е</a:t>
                </a:r>
                <a:endParaRPr lang="ru-RU" sz="287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857356" y="2131569"/>
                <a:ext cx="1449436" cy="1206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6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гри</a:t>
                </a:r>
                <a:endParaRPr lang="ru-RU" sz="6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000496" y="3071810"/>
              <a:ext cx="97334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Н</a:t>
              </a:r>
              <a:endParaRPr lang="ru-RU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571480"/>
            <a:ext cx="80010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Какой год был следующим за 40 годом до нашей эры? Какой год был предшествующим?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5143512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Следующий за 40 годом до нашей эры 39, предшествующий год 41.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428604"/>
            <a:ext cx="85011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Какой знак нужно поставить между числами 5 и 6, чтобы получилось число большее 5, но меньшее 6?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5357826"/>
            <a:ext cx="6409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запятую, получится 5,6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4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357158" y="857232"/>
          <a:ext cx="2540480" cy="3286148"/>
        </p:xfrm>
        <a:graphic>
          <a:graphicData uri="http://schemas.openxmlformats.org/presentationml/2006/ole">
            <p:oleObj spid="_x0000_s2050" name="Формула" r:id="rId5" imgW="228600" imgH="393480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28926" y="1285860"/>
            <a:ext cx="4857784" cy="214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еще можно назвать это число?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14282" y="5000636"/>
          <a:ext cx="1643074" cy="1478401"/>
        </p:xfrm>
        <a:graphic>
          <a:graphicData uri="http://schemas.openxmlformats.org/presentationml/2006/ole">
            <p:oleObj spid="_x0000_s2051" name="Формула" r:id="rId6" imgW="139680" imgH="139680" progId="Equation.3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координат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28604"/>
            <a:ext cx="8501122" cy="43095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5643578"/>
            <a:ext cx="27606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координата</a:t>
            </a:r>
            <a:endParaRPr lang="ru-RU" sz="36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142984"/>
            <a:ext cx="84296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Какой год был раньше,</a:t>
            </a:r>
          </a:p>
          <a:p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166 год  до нашей эры или 35 год  до нашей эры?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5572140"/>
            <a:ext cx="6216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166 год  до нашей эры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1538" y="571480"/>
            <a:ext cx="75009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Кого называют математиком из Сиракуз?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5572140"/>
            <a:ext cx="2737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Архимеда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285728"/>
            <a:ext cx="82153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Возраст старика Хоттабыча записывается числом с различными цифрами. Об этом числе известно следующее: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если первую и последнюю цифру зачеркнуть, то получится двузначное число, которое при сумме цифр, равной 13, является наибольшим;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первая цифра больше последней в 4 раза.</a:t>
            </a:r>
          </a:p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Сколько лет Хоттабычу?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643578"/>
            <a:ext cx="5141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Comic Sans MS" pitchFamily="66" charset="0"/>
              </a:rPr>
              <a:t>Хоттабычу 8942 года</a:t>
            </a:r>
            <a:endParaRPr lang="ru-RU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285728"/>
            <a:ext cx="85725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Летели утки: одна впереди и две позади, одна позади и две впереди, одна между двумя  и три в ряд. Сколько всего летело уток?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5286388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60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857356" y="4857760"/>
            <a:ext cx="4714906" cy="1714512"/>
            <a:chOff x="1000101" y="4786322"/>
            <a:chExt cx="4714906" cy="1714512"/>
          </a:xfrm>
        </p:grpSpPr>
        <p:pic>
          <p:nvPicPr>
            <p:cNvPr id="5" name="Рисунок 4" descr="утка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0101" y="4786322"/>
              <a:ext cx="1571635" cy="1714512"/>
            </a:xfrm>
            <a:prstGeom prst="rect">
              <a:avLst/>
            </a:prstGeom>
          </p:spPr>
        </p:pic>
        <p:pic>
          <p:nvPicPr>
            <p:cNvPr id="6" name="Рисунок 5" descr="утка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1736" y="4786322"/>
              <a:ext cx="1571635" cy="1714512"/>
            </a:xfrm>
            <a:prstGeom prst="rect">
              <a:avLst/>
            </a:prstGeom>
          </p:spPr>
        </p:pic>
        <p:pic>
          <p:nvPicPr>
            <p:cNvPr id="7" name="Рисунок 6" descr="утка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3372" y="4786322"/>
              <a:ext cx="1571635" cy="171451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тождеств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714356"/>
            <a:ext cx="8286808" cy="37212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5572140"/>
            <a:ext cx="2483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тождество</a:t>
            </a:r>
            <a:endParaRPr lang="ru-RU" sz="36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714356"/>
            <a:ext cx="84296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Илья всегда говорит правду, но когда ему задали дважды один и тот же вопрос, он дал на него разные ответы. Каков бы это мог быть вопрос?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572140"/>
            <a:ext cx="771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Сколько вопросов я тебе уже задал?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428604"/>
            <a:ext cx="8286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Сколько существует двузначных чисел, в записи которых не употребляется цифра 1?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5572140"/>
            <a:ext cx="2978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72 числа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214290"/>
            <a:ext cx="8072494" cy="404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Поставьте знаки модуля так, чтобы равенство 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1 – 2 – 4 – 8 – 16 = 19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стало верным.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5143512"/>
            <a:ext cx="7864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| | 1 – 2 | - | 4 – 8 | -16 | = 19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500166" y="285728"/>
            <a:ext cx="5149167" cy="5504398"/>
            <a:chOff x="2428860" y="642918"/>
            <a:chExt cx="4508113" cy="5504398"/>
          </a:xfrm>
        </p:grpSpPr>
        <p:sp>
          <p:nvSpPr>
            <p:cNvPr id="4" name="TextBox 3"/>
            <p:cNvSpPr txBox="1"/>
            <p:nvPr/>
          </p:nvSpPr>
          <p:spPr>
            <a:xfrm>
              <a:off x="2643174" y="3500438"/>
              <a:ext cx="4247074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600" b="1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 ТЯ </a:t>
              </a:r>
              <a:endParaRPr lang="ru-RU" sz="16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28860" y="642918"/>
              <a:ext cx="4508113" cy="315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99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000</a:t>
              </a:r>
              <a:endParaRPr lang="ru-RU" sz="19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2991758" y="3500438"/>
              <a:ext cx="3877741" cy="1588"/>
            </a:xfrm>
            <a:prstGeom prst="line">
              <a:avLst/>
            </a:prstGeom>
            <a:ln w="762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500034" y="5572140"/>
            <a:ext cx="2311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потянули</a:t>
            </a:r>
            <a:endParaRPr lang="ru-RU" sz="36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28794" y="642918"/>
            <a:ext cx="467788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Холодно</a:t>
            </a:r>
            <a:endParaRPr lang="ru-RU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" name="Рисунок 9" descr="Рисунок1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2857496"/>
            <a:ext cx="2286016" cy="2863069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57554" y="857232"/>
            <a:ext cx="55721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FF00"/>
                </a:solidFill>
                <a:latin typeface="Comic Sans MS" pitchFamily="66" charset="0"/>
              </a:rPr>
              <a:t>До </a:t>
            </a:r>
          </a:p>
          <a:p>
            <a:pPr algn="ctr"/>
            <a:r>
              <a:rPr lang="ru-RU" sz="9600" b="1" dirty="0" smtClean="0">
                <a:solidFill>
                  <a:srgbClr val="FFFF00"/>
                </a:solidFill>
                <a:latin typeface="Comic Sans MS" pitchFamily="66" charset="0"/>
              </a:rPr>
              <a:t>новых</a:t>
            </a:r>
          </a:p>
          <a:p>
            <a:pPr algn="ctr"/>
            <a:r>
              <a:rPr lang="ru-RU" sz="9600" b="1" dirty="0" smtClean="0">
                <a:solidFill>
                  <a:srgbClr val="FFFF00"/>
                </a:solidFill>
                <a:latin typeface="Comic Sans MS" pitchFamily="66" charset="0"/>
              </a:rPr>
              <a:t>встреч</a:t>
            </a:r>
            <a:r>
              <a:rPr lang="ru-RU" sz="8000" b="1" dirty="0" smtClean="0">
                <a:solidFill>
                  <a:srgbClr val="FFFF00"/>
                </a:solidFill>
                <a:latin typeface="Comic Sans MS" pitchFamily="66" charset="0"/>
              </a:rPr>
              <a:t>!</a:t>
            </a:r>
            <a:endParaRPr lang="ru-RU" sz="8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643050"/>
            <a:ext cx="3214710" cy="4275877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Як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1357298"/>
            <a:ext cx="2352675" cy="3576649"/>
          </a:xfrm>
          <a:prstGeom prst="rect">
            <a:avLst/>
          </a:prstGeom>
        </p:spPr>
      </p:pic>
      <p:sp>
        <p:nvSpPr>
          <p:cNvPr id="2" name="Овал 1">
            <a:hlinkClick r:id="rId4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2500306"/>
            <a:ext cx="222849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Рисунок 12" descr="Топор0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1428736"/>
            <a:ext cx="1781178" cy="4191008"/>
          </a:xfrm>
          <a:prstGeom prst="rect">
            <a:avLst/>
          </a:prstGeom>
        </p:spPr>
      </p:pic>
      <p:sp>
        <p:nvSpPr>
          <p:cNvPr id="14" name="Овальная выноска 13"/>
          <p:cNvSpPr/>
          <p:nvPr/>
        </p:nvSpPr>
        <p:spPr>
          <a:xfrm>
            <a:off x="2000232" y="1428736"/>
            <a:ext cx="571504" cy="4286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ьная выноска 15"/>
          <p:cNvSpPr/>
          <p:nvPr/>
        </p:nvSpPr>
        <p:spPr>
          <a:xfrm>
            <a:off x="8286776" y="1000108"/>
            <a:ext cx="642942" cy="428628"/>
          </a:xfrm>
          <a:prstGeom prst="wedgeEllipseCallou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000496" y="2214554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38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138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Овальная выноска 17"/>
          <p:cNvSpPr/>
          <p:nvPr/>
        </p:nvSpPr>
        <p:spPr>
          <a:xfrm>
            <a:off x="4714876" y="2143116"/>
            <a:ext cx="428628" cy="428628"/>
          </a:xfrm>
          <a:prstGeom prst="wedgeEllipse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ьная выноска 18"/>
          <p:cNvSpPr/>
          <p:nvPr/>
        </p:nvSpPr>
        <p:spPr>
          <a:xfrm>
            <a:off x="5715008" y="2143116"/>
            <a:ext cx="428628" cy="428628"/>
          </a:xfrm>
          <a:prstGeom prst="wedgeEllipse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ьная выноска 19"/>
          <p:cNvSpPr/>
          <p:nvPr/>
        </p:nvSpPr>
        <p:spPr>
          <a:xfrm>
            <a:off x="5214942" y="2143116"/>
            <a:ext cx="428628" cy="428628"/>
          </a:xfrm>
          <a:prstGeom prst="wedgeEllipse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85720" y="5786454"/>
            <a:ext cx="2632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пропорция</a:t>
            </a:r>
            <a:endParaRPr lang="ru-RU" sz="36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857232"/>
            <a:ext cx="81439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 каком царе впервые русские меры (верста, сажень, аршин, фут и т.д.) были определены в соответствующую систему? 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5715016"/>
            <a:ext cx="3198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 Петре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714356"/>
            <a:ext cx="77153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месяце три воскресенья выпали на четные числа. Какой день недели был седьмого числа этого месяца?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5786454"/>
            <a:ext cx="2369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Пятница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8286776" y="5857892"/>
            <a:ext cx="571504" cy="571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bliqueTopRight"/>
            <a:lightRig rig="threePt" dir="t"/>
          </a:scene3d>
          <a:sp3d contourW="12700" prstMaterial="dkEdge">
            <a:bevelT prst="slope"/>
            <a:bevelB prst="convex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857232"/>
            <a:ext cx="88583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Найдите числа ребуса</a:t>
            </a:r>
          </a:p>
          <a:p>
            <a:endParaRPr lang="ru-RU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 ∙ Р = И – Ф = М : Е = Т – И = К : А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4429132"/>
            <a:ext cx="900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∙ 1= 7 – 5= 6 : 3 = 9 – 7 = 4 : 2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1214</TotalTime>
  <Words>1349</Words>
  <Application>Microsoft Office PowerPoint</Application>
  <PresentationFormat>Экран (4:3)</PresentationFormat>
  <Paragraphs>284</Paragraphs>
  <Slides>56</Slides>
  <Notes>55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8" baseType="lpstr">
      <vt:lpstr>Техническая</vt:lpstr>
      <vt:lpstr>Формула</vt:lpstr>
      <vt:lpstr>Морской  бой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user</cp:lastModifiedBy>
  <cp:revision>124</cp:revision>
  <dcterms:created xsi:type="dcterms:W3CDTF">2009-02-06T07:30:11Z</dcterms:created>
  <dcterms:modified xsi:type="dcterms:W3CDTF">2010-08-18T05:40:12Z</dcterms:modified>
</cp:coreProperties>
</file>