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9" r:id="rId14"/>
    <p:sldId id="267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F4630-9B4C-40F5-825C-F5FE6AC3BA02}" type="datetimeFigureOut">
              <a:rPr lang="ru-RU" smtClean="0"/>
              <a:pPr/>
              <a:t>25.01.2011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F5C78-B2B5-42A9-A223-E2D823CFA6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F4630-9B4C-40F5-825C-F5FE6AC3BA02}" type="datetimeFigureOut">
              <a:rPr lang="ru-RU" smtClean="0"/>
              <a:pPr/>
              <a:t>25.01.2011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F5C78-B2B5-42A9-A223-E2D823CFA6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F4630-9B4C-40F5-825C-F5FE6AC3BA02}" type="datetimeFigureOut">
              <a:rPr lang="ru-RU" smtClean="0"/>
              <a:pPr/>
              <a:t>25.01.2011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F5C78-B2B5-42A9-A223-E2D823CFA6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F4630-9B4C-40F5-825C-F5FE6AC3BA02}" type="datetimeFigureOut">
              <a:rPr lang="ru-RU" smtClean="0"/>
              <a:pPr/>
              <a:t>25.01.2011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F5C78-B2B5-42A9-A223-E2D823CFA6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F4630-9B4C-40F5-825C-F5FE6AC3BA02}" type="datetimeFigureOut">
              <a:rPr lang="ru-RU" smtClean="0"/>
              <a:pPr/>
              <a:t>25.01.2011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F5C78-B2B5-42A9-A223-E2D823CFA6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F4630-9B4C-40F5-825C-F5FE6AC3BA02}" type="datetimeFigureOut">
              <a:rPr lang="ru-RU" smtClean="0"/>
              <a:pPr/>
              <a:t>25.01.2011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F5C78-B2B5-42A9-A223-E2D823CFA6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F4630-9B4C-40F5-825C-F5FE6AC3BA02}" type="datetimeFigureOut">
              <a:rPr lang="ru-RU" smtClean="0"/>
              <a:pPr/>
              <a:t>25.01.2011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F5C78-B2B5-42A9-A223-E2D823CFA6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F4630-9B4C-40F5-825C-F5FE6AC3BA02}" type="datetimeFigureOut">
              <a:rPr lang="ru-RU" smtClean="0"/>
              <a:pPr/>
              <a:t>25.01.2011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F5C78-B2B5-42A9-A223-E2D823CFA6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F4630-9B4C-40F5-825C-F5FE6AC3BA02}" type="datetimeFigureOut">
              <a:rPr lang="ru-RU" smtClean="0"/>
              <a:pPr/>
              <a:t>25.01.2011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F5C78-B2B5-42A9-A223-E2D823CFA6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F4630-9B4C-40F5-825C-F5FE6AC3BA02}" type="datetimeFigureOut">
              <a:rPr lang="ru-RU" smtClean="0"/>
              <a:pPr/>
              <a:t>25.01.2011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F5C78-B2B5-42A9-A223-E2D823CFA6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F4630-9B4C-40F5-825C-F5FE6AC3BA02}" type="datetimeFigureOut">
              <a:rPr lang="ru-RU" smtClean="0"/>
              <a:pPr/>
              <a:t>25.01.2011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EECF5C78-B2B5-42A9-A223-E2D823CFA6C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D4F4630-9B4C-40F5-825C-F5FE6AC3BA02}" type="datetimeFigureOut">
              <a:rPr lang="ru-RU" smtClean="0"/>
              <a:pPr/>
              <a:t>25.01.2011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ECF5C78-B2B5-42A9-A223-E2D823CFA6C1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hyperlink" Target="http://ru.wikipedia.org/wiki/%D0%A4%D0%BE%D0%BB%D1%8C%D0%BA%D0%BB%D0%BE%D1%80" TargetMode="External"/><Relationship Id="rId7" Type="http://schemas.openxmlformats.org/officeDocument/2006/relationships/hyperlink" Target="http://ru.wikipedia.org/wiki/%D0%A6%D0%B8%D1%82%D0%B0%D1%82%D0%B0" TargetMode="External"/><Relationship Id="rId2" Type="http://schemas.openxmlformats.org/officeDocument/2006/relationships/hyperlink" Target="http://ru.wikipedia.org/wiki/%D0%9C%D0%B8%D1%84%D1%8B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ru.wikipedia.org/wiki/%D0%9C%D0%B5%D0%BC%D1%83%D0%B0%D1%80%D1%8B" TargetMode="External"/><Relationship Id="rId5" Type="http://schemas.openxmlformats.org/officeDocument/2006/relationships/hyperlink" Target="http://ru.wikipedia.org/wiki/%D0%9F%D1%83%D0%B1%D0%BB%D0%B8%D1%86%D0%B8%D1%81%D1%82%D0%B8%D0%BA%D0%B0" TargetMode="External"/><Relationship Id="rId4" Type="http://schemas.openxmlformats.org/officeDocument/2006/relationships/hyperlink" Target="http://ru.wikipedia.org/wiki/%D0%9B%D0%B8%D1%82%D0%B5%D1%80%D0%B0%D1%82%D1%83%D1%80%D0%B0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620688"/>
            <a:ext cx="8424936" cy="2376264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r>
              <a:rPr lang="ru-RU" sz="40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Познавательная историческая игра</a:t>
            </a:r>
            <a:r>
              <a:rPr lang="ru-RU" sz="4000" dirty="0" smtClean="0">
                <a:solidFill>
                  <a:srgbClr val="00B050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dirty="0" smtClean="0">
                <a:solidFill>
                  <a:srgbClr val="00B05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«Люди и события Средневековья».</a:t>
            </a:r>
            <a:br>
              <a:rPr lang="ru-RU" sz="4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МОУ </a:t>
            </a:r>
            <a:r>
              <a:rPr lang="ru-RU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Дубненская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СОШ </a:t>
            </a:r>
            <a:b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Чеховского района </a:t>
            </a:r>
            <a:b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Московской области</a:t>
            </a:r>
            <a:endParaRPr lang="ru-RU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8" descr="Рисунок10"/>
          <p:cNvPicPr>
            <a:picLocks noChangeAspect="1" noChangeArrowheads="1"/>
          </p:cNvPicPr>
          <p:nvPr/>
        </p:nvPicPr>
        <p:blipFill>
          <a:blip r:embed="rId2" cstate="print">
            <a:lum bright="-6000" contrast="18000"/>
          </a:blip>
          <a:srcRect/>
          <a:stretch>
            <a:fillRect/>
          </a:stretch>
        </p:blipFill>
        <p:spPr bwMode="auto">
          <a:xfrm>
            <a:off x="5580112" y="3212976"/>
            <a:ext cx="3096344" cy="3312368"/>
          </a:xfrm>
          <a:prstGeom prst="rect">
            <a:avLst/>
          </a:prstGeom>
          <a:noFill/>
          <a:ln w="76200">
            <a:solidFill>
              <a:schemeClr val="tx2"/>
            </a:solidFill>
            <a:miter lim="800000"/>
            <a:headEnd/>
            <a:tailEnd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3140968"/>
            <a:ext cx="3024336" cy="34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36680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5.Слова великих…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767808"/>
          </a:xfrm>
        </p:spPr>
        <p:txBody>
          <a:bodyPr/>
          <a:lstStyle/>
          <a:p>
            <a:pPr>
              <a:buNone/>
            </a:pP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Авиценна(Ибн Сина)-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арабский философ, врач, математик и поэт. Автор энциклопедии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теорети-ческой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и клинической медицины «Канон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врачеб-ной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науки»,бывшей много веков обязательным руководством в средневековой Европе.</a:t>
            </a:r>
          </a:p>
          <a:p>
            <a:pPr>
              <a:buNone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«Безделье и праздность не только</a:t>
            </a:r>
          </a:p>
          <a:p>
            <a:pPr>
              <a:buNone/>
            </a:pP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      рождают невежество, они в то же</a:t>
            </a:r>
          </a:p>
          <a:p>
            <a:pPr>
              <a:buNone/>
            </a:pP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      время являются причиной болезни»</a:t>
            </a:r>
          </a:p>
          <a:p>
            <a:pPr>
              <a:buNone/>
            </a:pPr>
            <a:endParaRPr lang="ru-RU" b="1" i="1" dirty="0"/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48264" y="3573016"/>
            <a:ext cx="1728192" cy="216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492664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6.Дальше,дальше…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472608"/>
          </a:xfrm>
        </p:spPr>
        <p:txBody>
          <a:bodyPr/>
          <a:lstStyle/>
          <a:p>
            <a:pPr>
              <a:buFont typeface="Courier New" pitchFamily="49" charset="0"/>
              <a:buChar char="o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Почему слово «вандал» стало ругательством?</a:t>
            </a:r>
          </a:p>
          <a:p>
            <a:pPr>
              <a:buFont typeface="Courier New" pitchFamily="49" charset="0"/>
              <a:buChar char="o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(племена вандалов разгромили город Рим, и историки назвали их худшими из варваров)</a:t>
            </a:r>
          </a:p>
          <a:p>
            <a:pPr>
              <a:buFont typeface="Courier New" pitchFamily="49" charset="0"/>
              <a:buChar char="o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Зачем средневековые рыцари, проезжая мимо короля, поднимали забрало?</a:t>
            </a:r>
          </a:p>
          <a:p>
            <a:pPr>
              <a:buFont typeface="Courier New" pitchFamily="49" charset="0"/>
              <a:buChar char="o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(они отдавали честь королю)</a:t>
            </a:r>
          </a:p>
          <a:p>
            <a:pPr>
              <a:buFont typeface="Courier New" pitchFamily="49" charset="0"/>
              <a:buChar char="o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Какая птица была изображена на гербе Византии в период правления Юстиниана?</a:t>
            </a:r>
          </a:p>
          <a:p>
            <a:pPr>
              <a:buFont typeface="Courier New" pitchFamily="49" charset="0"/>
              <a:buChar char="o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(орел)</a:t>
            </a:r>
          </a:p>
          <a:p>
            <a:pPr>
              <a:buFont typeface="Courier New" pitchFamily="49" charset="0"/>
              <a:buChar char="o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Кого французы называют Орлеанская Дева?</a:t>
            </a:r>
          </a:p>
          <a:p>
            <a:pPr>
              <a:buFont typeface="Courier New" pitchFamily="49" charset="0"/>
              <a:buChar char="o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(Жанну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Арк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64672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6.Дальше,дальше(продолжение)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rmAutofit lnSpcReduction="10000"/>
          </a:bodyPr>
          <a:lstStyle/>
          <a:p>
            <a:pPr>
              <a:buFont typeface="Courier New" pitchFamily="49" charset="0"/>
              <a:buChar char="o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 чем разница между мусульманским и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григо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-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рианским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(европейским) календарем?</a:t>
            </a:r>
          </a:p>
          <a:p>
            <a:pPr>
              <a:buFont typeface="Courier New" pitchFamily="49" charset="0"/>
              <a:buChar char="o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(мусульманское летоисчисление начинается с 622 года.)</a:t>
            </a:r>
          </a:p>
          <a:p>
            <a:pPr>
              <a:buFont typeface="Courier New" pitchFamily="49" charset="0"/>
              <a:buChar char="o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 какой стране и почему  действовало правило: «Вассал моего вассала-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не мой вассал»?</a:t>
            </a:r>
          </a:p>
          <a:p>
            <a:pPr>
              <a:buFont typeface="Courier New" pitchFamily="49" charset="0"/>
              <a:buChar char="o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(во Франции, власть короля не была сильной)</a:t>
            </a:r>
          </a:p>
          <a:p>
            <a:pPr>
              <a:buFont typeface="Courier New" pitchFamily="49" charset="0"/>
              <a:buChar char="o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Что было изображено на щите рыцаря?</a:t>
            </a:r>
          </a:p>
          <a:p>
            <a:pPr>
              <a:buFont typeface="Courier New" pitchFamily="49" charset="0"/>
              <a:buChar char="o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(герб-знак рода и девиз- краткое изречение)</a:t>
            </a:r>
          </a:p>
          <a:p>
            <a:pPr>
              <a:buFont typeface="Courier New" pitchFamily="49" charset="0"/>
              <a:buChar char="o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Что такое правило копья, существовавшее в средневековом городе?</a:t>
            </a:r>
          </a:p>
          <a:p>
            <a:pPr>
              <a:buFont typeface="Courier New" pitchFamily="49" charset="0"/>
              <a:buChar char="o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(улица не должна быть уже длины копья наездника)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08688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7.Истории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Мюнхаузена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767808"/>
          </a:xfrm>
        </p:spPr>
        <p:txBody>
          <a:bodyPr/>
          <a:lstStyle/>
          <a:p>
            <a:pPr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За 5 минут команды составляют рассказ по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выб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-</a:t>
            </a:r>
          </a:p>
          <a:p>
            <a:pPr algn="ctr">
              <a:buNone/>
            </a:pP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ранной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теме с 5 ошибками. Команда-соперник должна найти ошибки в рассказе.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36096" y="3356992"/>
            <a:ext cx="2952328" cy="2304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9592" y="3356992"/>
            <a:ext cx="2880320" cy="2304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49266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Использованная литература:</a:t>
            </a:r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96752"/>
            <a:ext cx="8507288" cy="5472608"/>
          </a:xfrm>
        </p:spPr>
        <p:txBody>
          <a:bodyPr>
            <a:norm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1.Агибалова Е.В., Донской Г.М. История средних веков: учеб. для 6 класса.  М., Просвещение,2006.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2.Брандт М.Ю. История средних веков. Учебник для 6 класса. М.: Дрофа,2005.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3.Дорожкина Н.И. Современный урок истории: использование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мультимедийных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презентаций: 5-11 классы.-М.:ВАКО,2009.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4.Игры и занимательные задания по истории/ Авт.-сост. М.А. Субботина, И.Б. Горячева, Л.М. Добролюбова и др.-М.: Дрофа, 2003.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5.Лебедева И.М. Организация и проведение исторических олимпиад в 6-9 классах.- М.: Просвещение,2003.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http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://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wikipedia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ru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Font typeface="Wingdings" pitchFamily="2" charset="2"/>
              <a:buChar char="§"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Улыбающееся лицо 3"/>
          <p:cNvSpPr/>
          <p:nvPr/>
        </p:nvSpPr>
        <p:spPr>
          <a:xfrm>
            <a:off x="7452320" y="5517232"/>
            <a:ext cx="1296144" cy="1202432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36680"/>
          </a:xfrm>
        </p:spPr>
        <p:txBody>
          <a:bodyPr>
            <a:noAutofit/>
          </a:bodyPr>
          <a:lstStyle/>
          <a:p>
            <a:pPr algn="ctr"/>
            <a:r>
              <a:rPr lang="ru-RU" sz="4400" b="1" u="sng" dirty="0" smtClean="0">
                <a:latin typeface="Times New Roman" pitchFamily="18" charset="0"/>
                <a:cs typeface="Times New Roman" pitchFamily="18" charset="0"/>
              </a:rPr>
              <a:t>План проведения игры:</a:t>
            </a:r>
            <a:endParaRPr lang="ru-RU" sz="44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484784"/>
            <a:ext cx="8640960" cy="5112568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Вступительная часть. 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Формирование и представление команд.</a:t>
            </a:r>
          </a:p>
          <a:p>
            <a:pPr>
              <a:buNone/>
            </a:pPr>
            <a:endParaRPr lang="ru-RU" sz="3200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Игровая часть 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Состоит из нескольких туров, жюри подсчитывает баллы.</a:t>
            </a:r>
            <a:endParaRPr lang="ru-RU" sz="32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3200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Заключительная часть. 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Подведение итогов игры, награждение.</a:t>
            </a:r>
            <a:endParaRPr lang="ru-RU" sz="32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08688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Структура игры.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395536" y="1484785"/>
          <a:ext cx="8229600" cy="49970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543193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Название   тура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Задание     тура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 Оценка    тура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281017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1.Разминка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Командам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предлагается 8 вопросов, нужно дать быстрые и правильные ответы.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1 правильный ответ-1 балл.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281017"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2.Хронологическая эстафета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Каждый член команды пишет последовательно дату события, которое появляется на экране.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1 правильная дата-1 балл.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891849"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3.Крылатые выражения.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Капитаны команд получают задания на листах,  задача- объяснить, что означают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выражения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и с какими событиями они связаны.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За правильный и полный ответ – 2 балла.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80696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Структура игры (продолжение).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28799"/>
          <a:ext cx="8229600" cy="49088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422616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Название  тура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Задание  тура 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Оценка  тура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82687"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4.Шарады.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Команды разгадывают шарады.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1 правильный ответ-1 балл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267847"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5.Слова великих.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 Члены команды отгадывают, кому принадлежат высказывания.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1 правильный ответ-1 балл</a:t>
                      </a:r>
                    </a:p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267847"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6.Дальше,дальше…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За 2 мин. команды должны ответить на наибольшее количество вопросов.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1 правильный ответ-1 балл</a:t>
                      </a:r>
                    </a:p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267847"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7.Истории  </a:t>
                      </a:r>
                      <a:r>
                        <a:rPr lang="ru-RU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Мюнхаузена</a:t>
                      </a:r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Команды за 5 мин.должны составить рассказ на заданную тему с 5 ошибками.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От 1 до 7 баллов за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рассказ, 1 найденная ошибка-1 балл.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792088"/>
          </a:xfrm>
        </p:spPr>
        <p:txBody>
          <a:bodyPr>
            <a:normAutofit/>
          </a:bodyPr>
          <a:lstStyle/>
          <a:p>
            <a:pPr algn="ctr"/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Ход игры:</a:t>
            </a:r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83264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1.Разминка.</a:t>
            </a:r>
          </a:p>
          <a:p>
            <a:pPr>
              <a:buFont typeface="Wingdings" pitchFamily="2" charset="2"/>
              <a:buChar char="ü"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 какого события начинается Средневековье?</a:t>
            </a:r>
          </a:p>
          <a:p>
            <a:pPr>
              <a:buFont typeface="Wingdings" pitchFamily="2" charset="2"/>
              <a:buChar char="ü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(с падения Западной Римской империи)</a:t>
            </a:r>
          </a:p>
          <a:p>
            <a:pPr>
              <a:buFont typeface="Wingdings" pitchFamily="2" charset="2"/>
              <a:buChar char="ü"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При каком правителе вышел первый сборник законов  у франков?</a:t>
            </a:r>
          </a:p>
          <a:p>
            <a:pPr>
              <a:buFont typeface="Wingdings" pitchFamily="2" charset="2"/>
              <a:buChar char="ü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(при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Хлодвиге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buFont typeface="Wingdings" pitchFamily="2" charset="2"/>
              <a:buChar char="ü"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Как переводится на арабский язык фраза «покорность Богу»?</a:t>
            </a:r>
          </a:p>
          <a:p>
            <a:pPr>
              <a:buFont typeface="Wingdings" pitchFamily="2" charset="2"/>
              <a:buChar char="ü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(ислам)</a:t>
            </a:r>
          </a:p>
          <a:p>
            <a:pPr>
              <a:buFont typeface="Wingdings" pitchFamily="2" charset="2"/>
              <a:buChar char="ü"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Какую фамилию носили первые франкские короли?</a:t>
            </a:r>
          </a:p>
          <a:p>
            <a:pPr>
              <a:buFont typeface="Wingdings" pitchFamily="2" charset="2"/>
              <a:buChar char="ü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(Меровинги)</a:t>
            </a:r>
          </a:p>
          <a:p>
            <a:pPr>
              <a:buFont typeface="Wingdings" pitchFamily="2" charset="2"/>
              <a:buChar char="ü"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От чьего имени произошло слово «король»?</a:t>
            </a:r>
          </a:p>
          <a:p>
            <a:pPr>
              <a:buFont typeface="Wingdings" pitchFamily="2" charset="2"/>
              <a:buChar char="ü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(от имени Карла Великого)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720080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1.Разминка.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544616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Куда должен был сходить хоть раз в жизни каждый мусульманин?</a:t>
            </a:r>
          </a:p>
          <a:p>
            <a:pPr>
              <a:buFont typeface="Wingdings" pitchFamily="2" charset="2"/>
              <a:buChar char="ü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(в Мекку и Медину)</a:t>
            </a:r>
          </a:p>
          <a:p>
            <a:pPr>
              <a:buFont typeface="Wingdings" pitchFamily="2" charset="2"/>
              <a:buChar char="ü"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Как назывался союз ремесленников одной специальности?</a:t>
            </a:r>
          </a:p>
          <a:p>
            <a:pPr>
              <a:buFont typeface="Wingdings" pitchFamily="2" charset="2"/>
              <a:buChar char="ü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(цех)</a:t>
            </a:r>
          </a:p>
          <a:p>
            <a:pPr>
              <a:buFont typeface="Wingdings" pitchFamily="2" charset="2"/>
              <a:buChar char="ü"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Какой город называли вторым Римом?</a:t>
            </a:r>
          </a:p>
          <a:p>
            <a:pPr>
              <a:buFont typeface="Wingdings" pitchFamily="2" charset="2"/>
              <a:buChar char="ü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(Константинополь)</a:t>
            </a:r>
          </a:p>
          <a:p>
            <a:pPr>
              <a:buFont typeface="Wingdings" pitchFamily="2" charset="2"/>
              <a:buChar char="ü"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На какие группы делилось общество в средние века?</a:t>
            </a:r>
          </a:p>
          <a:p>
            <a:pPr>
              <a:buFont typeface="Wingdings" pitchFamily="2" charset="2"/>
              <a:buChar char="ü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(на  сословия)</a:t>
            </a:r>
          </a:p>
          <a:p>
            <a:pPr>
              <a:buFont typeface="Wingdings" pitchFamily="2" charset="2"/>
              <a:buChar char="ü"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Члены какого монашеского ордена называли себя «псами Господними»?</a:t>
            </a:r>
          </a:p>
          <a:p>
            <a:pPr>
              <a:buFont typeface="Wingdings" pitchFamily="2" charset="2"/>
              <a:buChar char="ü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(Ордена доминиканцев)</a:t>
            </a:r>
          </a:p>
          <a:p>
            <a:pPr>
              <a:buFont typeface="Wingdings" pitchFamily="2" charset="2"/>
              <a:buChar char="ü"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576064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2.Хронологическая эстафета.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616624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v"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Образование империи Карла Великого?</a:t>
            </a:r>
          </a:p>
          <a:p>
            <a:pPr>
              <a:buFont typeface="Wingdings" pitchFamily="2" charset="2"/>
              <a:buChar char="v"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Падение Западной Римской империи?</a:t>
            </a:r>
          </a:p>
          <a:p>
            <a:pPr>
              <a:buFont typeface="Wingdings" pitchFamily="2" charset="2"/>
              <a:buChar char="v"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Правление императора Юстиниана?</a:t>
            </a:r>
          </a:p>
          <a:p>
            <a:pPr>
              <a:buFont typeface="Wingdings" pitchFamily="2" charset="2"/>
              <a:buChar char="v"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Основание Арабского государства?</a:t>
            </a:r>
          </a:p>
          <a:p>
            <a:pPr>
              <a:buFont typeface="Wingdings" pitchFamily="2" charset="2"/>
              <a:buChar char="v"/>
            </a:pP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Верденский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раздел Франкской империи?</a:t>
            </a:r>
          </a:p>
          <a:p>
            <a:pPr>
              <a:buFont typeface="Wingdings" pitchFamily="2" charset="2"/>
              <a:buChar char="v"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Битва при Пуатье?</a:t>
            </a:r>
          </a:p>
          <a:p>
            <a:pPr>
              <a:buFont typeface="Wingdings" pitchFamily="2" charset="2"/>
              <a:buChar char="v"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Провозглашение Карла Великого императором в Риме?</a:t>
            </a:r>
          </a:p>
          <a:p>
            <a:pPr>
              <a:buFont typeface="Wingdings" pitchFamily="2" charset="2"/>
              <a:buChar char="v"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Разделение Римской империи на Западную и Восточную?</a:t>
            </a:r>
          </a:p>
          <a:p>
            <a:pPr>
              <a:buFont typeface="Wingdings" pitchFamily="2" charset="2"/>
              <a:buChar char="v"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Переселение Мухаммеда из Мекки в Медину?</a:t>
            </a:r>
          </a:p>
          <a:p>
            <a:pPr>
              <a:buFont typeface="Wingdings" pitchFamily="2" charset="2"/>
              <a:buChar char="v"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Начало Крестовых походов?</a:t>
            </a:r>
          </a:p>
          <a:p>
            <a:pPr>
              <a:buFont typeface="Wingdings" pitchFamily="2" charset="2"/>
              <a:buChar char="v"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Окончание Столетней войны?</a:t>
            </a:r>
          </a:p>
          <a:p>
            <a:pPr>
              <a:buFont typeface="Wingdings" pitchFamily="2" charset="2"/>
              <a:buChar char="v"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Созыв первого парламента в Англии?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420656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3.Крылатые выражения.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5584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Крылатые выражения-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меткие выражения, часто краткие цитаты и афоризмы, получившие широкое распространение в живой речи на правах пословиц и поговорок. Источниками крылатых выражений могут быть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  <a:hlinkClick r:id="rId2" tooltip="Мифы"/>
              </a:rPr>
              <a:t>мифы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  <a:hlinkClick r:id="rId3" tooltip="Фольклор"/>
              </a:rPr>
              <a:t>фольклор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  <a:hlinkClick r:id="rId4" tooltip="Литература"/>
              </a:rPr>
              <a:t>литература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  <a:hlinkClick r:id="rId5" tooltip="Публицистика"/>
              </a:rPr>
              <a:t>публицистика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  <a:hlinkClick r:id="rId6" tooltip="Мемуары"/>
              </a:rPr>
              <a:t>мемуары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речи известных людей. Это могут быть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  <a:hlinkClick r:id="rId7" tooltip="Цитата"/>
              </a:rPr>
              <a:t>цитаты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или образные выражения, появившиеся на их основе. Такие вы-</a:t>
            </a:r>
          </a:p>
          <a:p>
            <a:pPr>
              <a:buNone/>
            </a:pP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ражения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могли давно потерять связь с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источником и употребляться сегодня.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516216" y="4437112"/>
            <a:ext cx="2232248" cy="1872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348648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4.Шарады.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505584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Шарада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 разновидность загадки. Представляет собой разбиение слова на слоги таким образом, что каждый слог имеет смысл самостоятельного слова. После чего, как в загадке, даётся описание каждого из этих слов-слогов. Пример:         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             Мой первый слог — на дереве,(сук)         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          Второй мой слог — союз.(но)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          А в целом я — материя                                 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          И на костюм гожусь.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                                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сук-но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buNone/>
            </a:pP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Выгнутая влево стрелка 4"/>
          <p:cNvSpPr/>
          <p:nvPr/>
        </p:nvSpPr>
        <p:spPr>
          <a:xfrm>
            <a:off x="683568" y="4365104"/>
            <a:ext cx="1368152" cy="1584176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Выгнутая вправо стрелка 5"/>
          <p:cNvSpPr/>
          <p:nvPr/>
        </p:nvSpPr>
        <p:spPr>
          <a:xfrm>
            <a:off x="6948264" y="4437112"/>
            <a:ext cx="1451600" cy="1584176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408</TotalTime>
  <Words>861</Words>
  <Application>Microsoft Office PowerPoint</Application>
  <PresentationFormat>Экран (4:3)</PresentationFormat>
  <Paragraphs>115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Поток</vt:lpstr>
      <vt:lpstr>Познавательная историческая игра «Люди и события Средневековья». МОУ Дубненская СОШ  Чеховского района  Московской области</vt:lpstr>
      <vt:lpstr>План проведения игры:</vt:lpstr>
      <vt:lpstr>Структура игры.</vt:lpstr>
      <vt:lpstr>Структура игры (продолжение).</vt:lpstr>
      <vt:lpstr>Ход игры:</vt:lpstr>
      <vt:lpstr>1.Разминка.</vt:lpstr>
      <vt:lpstr>2.Хронологическая эстафета.</vt:lpstr>
      <vt:lpstr>3.Крылатые выражения.</vt:lpstr>
      <vt:lpstr>4.Шарады.</vt:lpstr>
      <vt:lpstr>5.Слова великих…</vt:lpstr>
      <vt:lpstr>6.Дальше,дальше…</vt:lpstr>
      <vt:lpstr>6.Дальше,дальше(продолжение)</vt:lpstr>
      <vt:lpstr>7.Истории Мюнхаузена.</vt:lpstr>
      <vt:lpstr>Использованная литература:</vt:lpstr>
    </vt:vector>
  </TitlesOfParts>
  <Company>Nabster-CD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Познавательная историческая игра «Люди и события Средневековья».</dc:title>
  <dc:creator>Nabster</dc:creator>
  <cp:lastModifiedBy>Nabster</cp:lastModifiedBy>
  <cp:revision>49</cp:revision>
  <dcterms:created xsi:type="dcterms:W3CDTF">2010-10-22T14:13:57Z</dcterms:created>
  <dcterms:modified xsi:type="dcterms:W3CDTF">2011-01-25T17:49:22Z</dcterms:modified>
</cp:coreProperties>
</file>