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CF6CD-88E1-4022-959C-FCB7A54CA832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134E8-F753-4C13-8E45-D74C5653F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134E8-F753-4C13-8E45-D74C5653F94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F5FF5-2202-4990-8C5D-A03E05675AA6}" type="datetimeFigureOut">
              <a:rPr lang="ru-RU" smtClean="0"/>
              <a:pPr/>
              <a:t>12.01.2011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65BD-B863-4FEC-BCED-4BE915580E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317184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Bookman Old Style" pitchFamily="18" charset="0"/>
              </a:rPr>
              <a:t>Принципы русской орфографии</a:t>
            </a:r>
            <a:br>
              <a:rPr lang="ru-RU" b="1" dirty="0" smtClean="0">
                <a:latin typeface="Bookman Old Style" pitchFamily="18" charset="0"/>
              </a:rPr>
            </a:br>
            <a:r>
              <a:rPr lang="ru-RU" dirty="0" smtClean="0">
                <a:latin typeface="Bookman Old Style" pitchFamily="18" charset="0"/>
              </a:rPr>
              <a:t>(</a:t>
            </a:r>
            <a:r>
              <a:rPr lang="ru-RU" b="1" dirty="0" smtClean="0">
                <a:latin typeface="Batang" pitchFamily="18" charset="-127"/>
                <a:ea typeface="Batang" pitchFamily="18" charset="-127"/>
              </a:rPr>
              <a:t>урок – практикум)</a:t>
            </a:r>
            <a:br>
              <a:rPr lang="ru-RU" b="1" dirty="0" smtClean="0">
                <a:latin typeface="Batang" pitchFamily="18" charset="-127"/>
                <a:ea typeface="Batang" pitchFamily="18" charset="-127"/>
              </a:rPr>
            </a:br>
            <a:endParaRPr lang="ru-RU" b="1" dirty="0"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0430" y="4857760"/>
            <a:ext cx="5643570" cy="1785950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МОУ СОШ №13 станицы </a:t>
            </a:r>
            <a:r>
              <a:rPr lang="ru-RU" sz="2400" b="1" i="1" dirty="0" err="1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Калниболотскойучитель</a:t>
            </a:r>
            <a:r>
              <a:rPr lang="ru-RU" sz="2400" b="1" i="1" dirty="0" smtClean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русского языка и литературы Симоненко Наталья Николаевна</a:t>
            </a:r>
            <a:endParaRPr lang="ru-RU" sz="2400" b="1" i="1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1026" name="Picture 2" descr="C:\Users\HP\Desktop\всё для презентаций\аним\анимации\gbook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3714744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Определите стиль и тип текста.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endParaRPr lang="ru-RU" sz="3600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       </a:t>
            </a:r>
          </a:p>
          <a:p>
            <a:pPr>
              <a:buNone/>
            </a:pPr>
            <a:r>
              <a:rPr lang="ru-RU" sz="3600" dirty="0" smtClean="0"/>
              <a:t>          1.публицистический; рассуждение</a:t>
            </a:r>
          </a:p>
          <a:p>
            <a:pPr>
              <a:buNone/>
            </a:pPr>
            <a:r>
              <a:rPr lang="ru-RU" sz="3600" dirty="0" smtClean="0"/>
              <a:t>          2. художественный; описание </a:t>
            </a:r>
          </a:p>
          <a:p>
            <a:pPr>
              <a:buNone/>
            </a:pPr>
            <a:r>
              <a:rPr lang="ru-RU" sz="3600" dirty="0" smtClean="0"/>
              <a:t>          3.научный; повествование</a:t>
            </a:r>
          </a:p>
          <a:p>
            <a:pPr>
              <a:buNone/>
            </a:pPr>
            <a:r>
              <a:rPr lang="ru-RU" sz="3600" dirty="0" smtClean="0"/>
              <a:t>          4.разговорный; рассуждение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  <a:ea typeface="Batang" pitchFamily="18" charset="-127"/>
              </a:rPr>
              <a:t>Найдите </a:t>
            </a:r>
            <a:r>
              <a:rPr lang="ru-RU" sz="2800" b="1" dirty="0" smtClean="0">
                <a:latin typeface="+mn-lt"/>
                <a:ea typeface="Batang" pitchFamily="18" charset="-127"/>
              </a:rPr>
              <a:t>в предложении 2 орфографические и 1 пунктуационную «ошибки». Запишите предложение в виде прямой речи.</a:t>
            </a: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i="1" dirty="0" smtClean="0"/>
              <a:t>   Нет </a:t>
            </a:r>
            <a:r>
              <a:rPr lang="ru-RU" i="1" dirty="0" smtClean="0"/>
              <a:t>слова, которое бы так </a:t>
            </a:r>
            <a:r>
              <a:rPr lang="ru-RU" i="1" dirty="0" err="1" smtClean="0"/>
              <a:t>замашисто</a:t>
            </a:r>
            <a:r>
              <a:rPr lang="ru-RU" i="1" dirty="0" smtClean="0"/>
              <a:t>, бойко, так вырвалось бы из-под самого сердца, так кипело бы и </a:t>
            </a:r>
            <a:r>
              <a:rPr lang="ru-RU" i="1" dirty="0" err="1" smtClean="0"/>
              <a:t>животрипетало</a:t>
            </a:r>
            <a:r>
              <a:rPr lang="ru-RU" i="1" dirty="0" smtClean="0"/>
              <a:t> </a:t>
            </a:r>
            <a:r>
              <a:rPr lang="ru-RU" i="1" dirty="0" smtClean="0"/>
              <a:t>как метко </a:t>
            </a:r>
            <a:r>
              <a:rPr lang="ru-RU" i="1" dirty="0" err="1" smtClean="0"/>
              <a:t>сказаное</a:t>
            </a:r>
            <a:r>
              <a:rPr lang="ru-RU" i="1" dirty="0" smtClean="0"/>
              <a:t> русское слово. (Н.В.Гоголь)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Проверьте</a:t>
            </a:r>
            <a:endParaRPr lang="ru-RU" b="1" dirty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i="1" dirty="0" smtClean="0">
                <a:ea typeface="Batang" pitchFamily="18" charset="-127"/>
              </a:rPr>
              <a:t>     «Нет </a:t>
            </a:r>
            <a:r>
              <a:rPr lang="ru-RU" sz="3600" i="1" dirty="0" smtClean="0">
                <a:ea typeface="Batang" pitchFamily="18" charset="-127"/>
              </a:rPr>
              <a:t>слова, которое бы так </a:t>
            </a:r>
            <a:r>
              <a:rPr lang="ru-RU" sz="3600" i="1" dirty="0" err="1" smtClean="0">
                <a:ea typeface="Batang" pitchFamily="18" charset="-127"/>
              </a:rPr>
              <a:t>замашисто</a:t>
            </a:r>
            <a:r>
              <a:rPr lang="ru-RU" sz="3600" i="1" dirty="0" smtClean="0">
                <a:ea typeface="Batang" pitchFamily="18" charset="-127"/>
              </a:rPr>
              <a:t>, </a:t>
            </a:r>
            <a:r>
              <a:rPr lang="ru-RU" sz="3600" i="1" dirty="0" smtClean="0">
                <a:ea typeface="Batang" pitchFamily="18" charset="-127"/>
              </a:rPr>
              <a:t>бойко, </a:t>
            </a:r>
            <a:r>
              <a:rPr lang="ru-RU" sz="3600" i="1" dirty="0" smtClean="0">
                <a:ea typeface="Batang" pitchFamily="18" charset="-127"/>
              </a:rPr>
              <a:t>так вырвалось бы из-под самого сердца, так кипело бы и </a:t>
            </a:r>
            <a:r>
              <a:rPr lang="ru-RU" sz="3600" i="1" dirty="0" err="1" smtClean="0">
                <a:ea typeface="Batang" pitchFamily="18" charset="-127"/>
              </a:rPr>
              <a:t>животр</a:t>
            </a:r>
            <a:r>
              <a:rPr lang="ru-RU" sz="3600" i="1" dirty="0" err="1" smtClean="0">
                <a:solidFill>
                  <a:srgbClr val="FF0000"/>
                </a:solidFill>
                <a:ea typeface="Batang" pitchFamily="18" charset="-127"/>
              </a:rPr>
              <a:t>Е</a:t>
            </a:r>
            <a:r>
              <a:rPr lang="ru-RU" sz="3600" i="1" dirty="0" err="1" smtClean="0">
                <a:ea typeface="Batang" pitchFamily="18" charset="-127"/>
              </a:rPr>
              <a:t>петало</a:t>
            </a:r>
            <a:r>
              <a:rPr lang="ru-RU" sz="3600" i="1" dirty="0" smtClean="0">
                <a:solidFill>
                  <a:srgbClr val="FF0000"/>
                </a:solidFill>
                <a:ea typeface="Batang" pitchFamily="18" charset="-127"/>
              </a:rPr>
              <a:t>,</a:t>
            </a:r>
            <a:r>
              <a:rPr lang="ru-RU" sz="3600" i="1" dirty="0" smtClean="0">
                <a:ea typeface="Batang" pitchFamily="18" charset="-127"/>
              </a:rPr>
              <a:t> </a:t>
            </a:r>
            <a:r>
              <a:rPr lang="ru-RU" sz="3600" i="1" dirty="0" smtClean="0">
                <a:ea typeface="Batang" pitchFamily="18" charset="-127"/>
              </a:rPr>
              <a:t>как метко </a:t>
            </a:r>
            <a:r>
              <a:rPr lang="ru-RU" sz="3600" i="1" dirty="0" err="1" smtClean="0">
                <a:ea typeface="Batang" pitchFamily="18" charset="-127"/>
              </a:rPr>
              <a:t>сказан</a:t>
            </a:r>
            <a:r>
              <a:rPr lang="ru-RU" sz="3600" i="1" dirty="0" err="1" smtClean="0">
                <a:solidFill>
                  <a:srgbClr val="FF0000"/>
                </a:solidFill>
                <a:ea typeface="Batang" pitchFamily="18" charset="-127"/>
              </a:rPr>
              <a:t>Н</a:t>
            </a:r>
            <a:r>
              <a:rPr lang="ru-RU" sz="3600" i="1" dirty="0" err="1" smtClean="0">
                <a:ea typeface="Batang" pitchFamily="18" charset="-127"/>
              </a:rPr>
              <a:t>ое</a:t>
            </a:r>
            <a:r>
              <a:rPr lang="ru-RU" sz="3600" i="1" dirty="0" smtClean="0">
                <a:ea typeface="Batang" pitchFamily="18" charset="-127"/>
              </a:rPr>
              <a:t> </a:t>
            </a:r>
            <a:r>
              <a:rPr lang="ru-RU" sz="3600" i="1" dirty="0" smtClean="0">
                <a:ea typeface="Batang" pitchFamily="18" charset="-127"/>
              </a:rPr>
              <a:t>русское </a:t>
            </a:r>
            <a:r>
              <a:rPr lang="ru-RU" sz="3600" i="1" dirty="0" smtClean="0">
                <a:ea typeface="Batang" pitchFamily="18" charset="-127"/>
              </a:rPr>
              <a:t>слово»,- писал Н.В.Гоголь</a:t>
            </a:r>
            <a:endParaRPr lang="ru-RU" sz="3600" dirty="0" smtClean="0">
              <a:ea typeface="Batang" pitchFamily="18" charset="-127"/>
            </a:endParaRPr>
          </a:p>
          <a:p>
            <a:pPr>
              <a:buNone/>
            </a:pPr>
            <a:r>
              <a:rPr lang="ru-RU" sz="3600" dirty="0" smtClean="0">
                <a:ea typeface="Batang" pitchFamily="18" charset="-127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Batang" pitchFamily="18" charset="-127"/>
                <a:ea typeface="Batang" pitchFamily="18" charset="-127"/>
              </a:rPr>
              <a:t>Работа с текстом</a:t>
            </a:r>
            <a:endParaRPr lang="ru-RU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/>
              <a:t> Берегите наш язык, наш прекрасный русский язык, этот клад, это достояние, переданное нам нашими предшественниками, в числе которых блистает опять-таки Пушкин! Обращайтесь почтительно с этим могущественным орудием: в руках умелых оно в состоянии совершать чудеса… Берегите чистоту языка, как святыню!                         (И.С. Тургенев)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Какие изобразительно-выразительные средства использовал И.С. Тургенев?</a:t>
            </a:r>
          </a:p>
          <a:p>
            <a:pPr>
              <a:buNone/>
            </a:pPr>
            <a:endParaRPr lang="ru-RU" sz="3600" b="1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Перечислите все правила (орфографические и пунктуационные), не выучив которые, человек мог бы сделать ошибки в этом тексте.</a:t>
            </a: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 </a:t>
            </a:r>
            <a:endParaRPr lang="ru-RU" sz="3600" b="1" dirty="0" smtClean="0">
              <a:latin typeface="Batang" pitchFamily="18" charset="-127"/>
              <a:ea typeface="Batang" pitchFamily="18" charset="-127"/>
            </a:endParaRPr>
          </a:p>
          <a:p>
            <a:endParaRPr lang="ru-RU" sz="3600" b="1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Рефлексия</a:t>
            </a:r>
            <a:endParaRPr lang="ru-RU" sz="4800" b="1" dirty="0">
              <a:solidFill>
                <a:srgbClr val="C0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Я оцениваю свою работу на уроке как…</a:t>
            </a:r>
          </a:p>
          <a:p>
            <a:pPr>
              <a:buNone/>
            </a:pPr>
            <a:endParaRPr lang="ru-RU" sz="4400" dirty="0" smtClean="0"/>
          </a:p>
          <a:p>
            <a:r>
              <a:rPr lang="ru-RU" sz="4400" dirty="0" smtClean="0"/>
              <a:t>Я (не) доволен уроком, потому что…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Batang" pitchFamily="18" charset="-127"/>
                <a:ea typeface="Batang" pitchFamily="18" charset="-127"/>
              </a:rPr>
              <a:t>Цели урока</a:t>
            </a:r>
            <a:endParaRPr lang="ru-RU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Batang" pitchFamily="18" charset="-127"/>
                <a:ea typeface="Batang" pitchFamily="18" charset="-127"/>
              </a:rPr>
              <a:t>Образовательные: восстановить в памяти учащихся основные принципы русской орфографии.</a:t>
            </a:r>
          </a:p>
          <a:p>
            <a:pPr>
              <a:buNone/>
            </a:pPr>
            <a:endParaRPr lang="ru-RU" b="1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b="1" dirty="0" smtClean="0">
                <a:latin typeface="Batang" pitchFamily="18" charset="-127"/>
                <a:ea typeface="Batang" pitchFamily="18" charset="-127"/>
              </a:rPr>
              <a:t>Развивающие:  активизировать знания правописания орфограмм в различных морфемах, умение объяснить выбор нужных букв.</a:t>
            </a:r>
          </a:p>
          <a:p>
            <a:pPr>
              <a:buNone/>
            </a:pPr>
            <a:endParaRPr lang="ru-RU" b="1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b="1" dirty="0" smtClean="0">
                <a:latin typeface="Batang" pitchFamily="18" charset="-127"/>
                <a:ea typeface="Batang" pitchFamily="18" charset="-127"/>
              </a:rPr>
              <a:t>Воспитательные: воспитание любви и бережного отношения к родному языку.</a:t>
            </a:r>
          </a:p>
          <a:p>
            <a:pPr>
              <a:buNone/>
            </a:pPr>
            <a:r>
              <a:rPr lang="ru-RU" b="1" dirty="0" smtClean="0">
                <a:latin typeface="Batang" pitchFamily="18" charset="-127"/>
                <a:ea typeface="Batang" pitchFamily="18" charset="-127"/>
              </a:rPr>
              <a:t>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Успех на уроке возможен,</a:t>
            </a:r>
            <a:br>
              <a:rPr lang="ru-RU" sz="4000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sz="4000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если мы будем:</a:t>
            </a:r>
            <a:endParaRPr lang="ru-RU" sz="6000" b="1" dirty="0">
              <a:solidFill>
                <a:srgbClr val="C0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latin typeface="Batang" pitchFamily="18" charset="-127"/>
                <a:ea typeface="Batang" pitchFamily="18" charset="-127"/>
              </a:rPr>
              <a:t>слышать и слушать,</a:t>
            </a:r>
            <a:endParaRPr lang="ru-RU" sz="4000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sz="4000" b="1" i="1" dirty="0" smtClean="0">
                <a:latin typeface="Batang" pitchFamily="18" charset="-127"/>
                <a:ea typeface="Batang" pitchFamily="18" charset="-127"/>
              </a:rPr>
              <a:t>вникать и размышлять,</a:t>
            </a:r>
            <a:endParaRPr lang="ru-RU" sz="4000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sz="4000" b="1" i="1" dirty="0" smtClean="0">
                <a:latin typeface="Batang" pitchFamily="18" charset="-127"/>
                <a:ea typeface="Batang" pitchFamily="18" charset="-127"/>
              </a:rPr>
              <a:t>анализировать и реагировать,</a:t>
            </a:r>
            <a:endParaRPr lang="ru-RU" sz="4000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sz="4000" b="1" i="1" dirty="0" smtClean="0">
                <a:latin typeface="Batang" pitchFamily="18" charset="-127"/>
                <a:ea typeface="Batang" pitchFamily="18" charset="-127"/>
              </a:rPr>
              <a:t>оценивать.</a:t>
            </a:r>
            <a:endParaRPr lang="ru-RU" sz="4000" dirty="0" smtClean="0">
              <a:latin typeface="Batang" pitchFamily="18" charset="-127"/>
              <a:ea typeface="Batang" pitchFamily="18" charset="-127"/>
            </a:endParaRPr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Ты никогда не станешь тусклым,   </a:t>
            </a:r>
            <a:endParaRPr lang="ru-RU" sz="3600" dirty="0" smtClean="0">
              <a:latin typeface="Batang" pitchFamily="18" charset="-127"/>
              <a:ea typeface="Batang" pitchFamily="18" charset="-127"/>
            </a:endParaRPr>
          </a:p>
          <a:p>
            <a:pPr>
              <a:buNone/>
            </a:pP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 Не охладеешь ни на миг.</a:t>
            </a:r>
            <a:endParaRPr lang="ru-RU" sz="3600" dirty="0" smtClean="0">
              <a:latin typeface="Batang" pitchFamily="18" charset="-127"/>
              <a:ea typeface="Batang" pitchFamily="18" charset="-127"/>
            </a:endParaRPr>
          </a:p>
          <a:p>
            <a:pPr>
              <a:buNone/>
            </a:pP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 Я кланяюсь тебе по-русски,</a:t>
            </a:r>
            <a:endParaRPr lang="ru-RU" sz="3600" dirty="0" smtClean="0">
              <a:latin typeface="Batang" pitchFamily="18" charset="-127"/>
              <a:ea typeface="Batang" pitchFamily="18" charset="-127"/>
            </a:endParaRPr>
          </a:p>
          <a:p>
            <a:pPr>
              <a:buNone/>
            </a:pP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 Язык прапрадедов моих.</a:t>
            </a:r>
            <a:endParaRPr lang="ru-RU" sz="3600" dirty="0" smtClean="0">
              <a:latin typeface="Batang" pitchFamily="18" charset="-127"/>
              <a:ea typeface="Batang" pitchFamily="18" charset="-127"/>
            </a:endParaRPr>
          </a:p>
          <a:p>
            <a:pPr>
              <a:buNone/>
            </a:pP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                             (А. Марков.)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i="1" dirty="0" smtClean="0"/>
              <a:t>-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Какова основная мысль данного стихотворения?</a:t>
            </a:r>
            <a:endParaRPr lang="ru-RU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Орфоэпическая минутка. </a:t>
            </a:r>
            <a:br>
              <a:rPr lang="ru-RU" b="1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</a:br>
            <a:endParaRPr lang="ru-RU" b="1" dirty="0">
              <a:solidFill>
                <a:srgbClr val="C0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крас</a:t>
            </a:r>
            <a:r>
              <a:rPr lang="ru-RU" sz="4400" b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И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вее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,</a:t>
            </a:r>
          </a:p>
          <a:p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углуб</a:t>
            </a:r>
            <a:r>
              <a:rPr lang="ru-RU" sz="4400" b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И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ть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, </a:t>
            </a:r>
          </a:p>
          <a:p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ч</a:t>
            </a:r>
            <a:r>
              <a:rPr lang="ru-RU" sz="4400" b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Е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рпать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,</a:t>
            </a:r>
          </a:p>
          <a:p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языков</a:t>
            </a:r>
            <a:r>
              <a:rPr lang="ru-RU" sz="4400" b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О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е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(явление),</a:t>
            </a:r>
          </a:p>
          <a:p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язык</a:t>
            </a:r>
            <a:r>
              <a:rPr lang="ru-RU" sz="4400" b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О</a:t>
            </a:r>
            <a:r>
              <a:rPr lang="ru-RU" sz="4400" b="1" dirty="0" err="1" smtClean="0">
                <a:latin typeface="Batang" pitchFamily="18" charset="-127"/>
                <a:ea typeface="Batang" pitchFamily="18" charset="-127"/>
              </a:rPr>
              <a:t>вая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 (колбаса).</a:t>
            </a:r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                      </a:t>
            </a:r>
          </a:p>
          <a:p>
            <a:pPr>
              <a:buNone/>
            </a:pP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 </a:t>
            </a:r>
            <a:r>
              <a:rPr lang="ru-RU" sz="4000" b="1" i="1" dirty="0" smtClean="0">
                <a:latin typeface="Batang" pitchFamily="18" charset="-127"/>
                <a:ea typeface="Batang" pitchFamily="18" charset="-127"/>
              </a:rPr>
              <a:t>Нет языка красивее русского! Нужно углубить знания по предмету. Черпать новое хорошо в лингвистических словарях. Мы приступаем к языковому анализу текста.</a:t>
            </a:r>
            <a:endParaRPr lang="ru-RU" sz="4000" b="1" dirty="0" smtClean="0">
              <a:latin typeface="Batang" pitchFamily="18" charset="-127"/>
              <a:ea typeface="Batang" pitchFamily="18" charset="-127"/>
            </a:endParaRPr>
          </a:p>
          <a:p>
            <a:endParaRPr lang="ru-RU" b="1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Batang" pitchFamily="18" charset="-127"/>
                <a:ea typeface="Batang" pitchFamily="18" charset="-127"/>
              </a:rPr>
              <a:t>Проверьте</a:t>
            </a:r>
            <a:endParaRPr lang="ru-RU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Нет языка 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крас</a:t>
            </a:r>
            <a:r>
              <a:rPr lang="ru-RU" sz="3600" b="1" i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И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вее</a:t>
            </a: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русского! Нужно 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углуб</a:t>
            </a:r>
            <a:r>
              <a:rPr lang="ru-RU" sz="3600" b="1" i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И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ть</a:t>
            </a: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знания по предмету. 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Ч</a:t>
            </a:r>
            <a:r>
              <a:rPr lang="ru-RU" sz="3600" b="1" i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Е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рпать</a:t>
            </a: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новое хорошо в лингвистических словарях. Мы приступаем к 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языков</a:t>
            </a:r>
            <a:r>
              <a:rPr lang="ru-RU" sz="3600" b="1" i="1" dirty="0" err="1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О</a:t>
            </a:r>
            <a:r>
              <a:rPr lang="ru-RU" sz="3600" b="1" i="1" dirty="0" err="1" smtClean="0">
                <a:latin typeface="Batang" pitchFamily="18" charset="-127"/>
                <a:ea typeface="Batang" pitchFamily="18" charset="-127"/>
              </a:rPr>
              <a:t>му</a:t>
            </a:r>
            <a:r>
              <a:rPr lang="ru-RU" sz="3600" b="1" i="1" dirty="0" smtClean="0">
                <a:latin typeface="Batang" pitchFamily="18" charset="-127"/>
                <a:ea typeface="Batang" pitchFamily="18" charset="-127"/>
              </a:rPr>
              <a:t> анализу текста.</a:t>
            </a:r>
            <a:endParaRPr lang="ru-RU" sz="3600" b="1" dirty="0" smtClean="0">
              <a:latin typeface="Batang" pitchFamily="18" charset="-127"/>
              <a:ea typeface="Batang" pitchFamily="18" charset="-127"/>
            </a:endParaRPr>
          </a:p>
          <a:p>
            <a:endParaRPr lang="ru-RU" sz="3600" b="1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Работа с текстом</a:t>
            </a:r>
            <a:endParaRPr lang="ru-RU" sz="4000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911741"/>
          </a:xfrm>
        </p:spPr>
        <p:txBody>
          <a:bodyPr>
            <a:noAutofit/>
          </a:bodyPr>
          <a:lstStyle/>
          <a:p>
            <a:r>
              <a:rPr lang="ru-RU" sz="2400" b="1" i="1" dirty="0" smtClean="0"/>
              <a:t>Тема текста:</a:t>
            </a:r>
          </a:p>
          <a:p>
            <a:pPr>
              <a:buNone/>
            </a:pPr>
            <a:r>
              <a:rPr lang="ru-RU" sz="2400" b="1" i="1" dirty="0" smtClean="0"/>
              <a:t> Величие и богатство русского языка.</a:t>
            </a:r>
          </a:p>
          <a:p>
            <a:pPr>
              <a:buNone/>
            </a:pPr>
            <a:r>
              <a:rPr lang="ru-RU" sz="2400" b="1" i="1" dirty="0" smtClean="0"/>
              <a:t> Главный вывод: пословицы – это крылатая </a:t>
            </a:r>
          </a:p>
          <a:p>
            <a:pPr>
              <a:buNone/>
            </a:pPr>
            <a:r>
              <a:rPr lang="ru-RU" sz="2400" b="1" i="1" dirty="0" smtClean="0"/>
              <a:t>мудрость народа.</a:t>
            </a:r>
          </a:p>
          <a:p>
            <a:r>
              <a:rPr lang="ru-RU" sz="2400" b="1" i="1" dirty="0" smtClean="0"/>
              <a:t> </a:t>
            </a:r>
            <a:r>
              <a:rPr lang="ru-RU" sz="2400" b="1" i="1" dirty="0" err="1" smtClean="0"/>
              <a:t>Микротемы</a:t>
            </a:r>
            <a:r>
              <a:rPr lang="ru-RU" sz="2400" b="1" i="1" dirty="0" smtClean="0"/>
              <a:t>: </a:t>
            </a:r>
          </a:p>
          <a:p>
            <a:pPr>
              <a:buNone/>
            </a:pPr>
            <a:r>
              <a:rPr lang="ru-RU" sz="2400" b="1" i="1" dirty="0" smtClean="0"/>
              <a:t>1)слово- сокровище человеческой мысли;</a:t>
            </a:r>
          </a:p>
          <a:p>
            <a:pPr>
              <a:buNone/>
            </a:pPr>
            <a:r>
              <a:rPr lang="ru-RU" sz="2400" b="1" i="1" dirty="0" smtClean="0"/>
              <a:t>2)пословицы- богатство русского языка;</a:t>
            </a:r>
          </a:p>
          <a:p>
            <a:pPr>
              <a:buNone/>
            </a:pPr>
            <a:r>
              <a:rPr lang="ru-RU" sz="2400" b="1" i="1" dirty="0" smtClean="0"/>
              <a:t>3)отражение в пословицах многообразие человеческих отношений;</a:t>
            </a:r>
          </a:p>
          <a:p>
            <a:pPr>
              <a:buNone/>
            </a:pPr>
            <a:r>
              <a:rPr lang="ru-RU" sz="2400" b="1" i="1" dirty="0" smtClean="0"/>
              <a:t>4) патриотическая гордость в русских пословицах.</a:t>
            </a:r>
            <a:endParaRPr lang="ru-RU" sz="2400" b="1" dirty="0" smtClean="0"/>
          </a:p>
          <a:p>
            <a:pPr>
              <a:buNone/>
            </a:pPr>
            <a:r>
              <a:rPr lang="ru-RU" sz="2400" b="1" i="1" dirty="0" smtClean="0"/>
              <a:t> </a:t>
            </a:r>
            <a:endParaRPr lang="ru-RU" sz="2400" b="1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Какое высказывание не соответствует содержанию текста?</a:t>
            </a:r>
            <a:br>
              <a:rPr lang="ru-RU" sz="3200" b="1" dirty="0" smtClean="0">
                <a:latin typeface="Batang" pitchFamily="18" charset="-127"/>
                <a:ea typeface="Batang" pitchFamily="18" charset="-127"/>
              </a:rPr>
            </a:br>
            <a:endParaRPr lang="ru-RU" sz="3200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1.Величайшее богатство народа – его язык!</a:t>
            </a:r>
          </a:p>
          <a:p>
            <a:r>
              <a:rPr lang="ru-RU" dirty="0" smtClean="0"/>
              <a:t>2.Меткий и образный язык не богат пословицами.</a:t>
            </a:r>
          </a:p>
          <a:p>
            <a:r>
              <a:rPr lang="ru-RU" dirty="0" smtClean="0"/>
              <a:t>3.Как на крыльях, они перелетают из века в век, от одного поколения к другому.</a:t>
            </a:r>
          </a:p>
          <a:p>
            <a:r>
              <a:rPr lang="ru-RU" dirty="0" smtClean="0"/>
              <a:t>4.Различны эпохи, породившие пословицы.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501</Words>
  <Application>Microsoft Office PowerPoint</Application>
  <PresentationFormat>Экран (4:3)</PresentationFormat>
  <Paragraphs>70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Принципы русской орфографии (урок – практикум) </vt:lpstr>
      <vt:lpstr>Цели урока</vt:lpstr>
      <vt:lpstr>Успех на уроке возможен, если мы будем:</vt:lpstr>
      <vt:lpstr>Слайд 4</vt:lpstr>
      <vt:lpstr>Орфоэпическая минутка.  </vt:lpstr>
      <vt:lpstr>Слайд 6</vt:lpstr>
      <vt:lpstr>Проверьте</vt:lpstr>
      <vt:lpstr>Работа с текстом</vt:lpstr>
      <vt:lpstr>Какое высказывание не соответствует содержанию текста? </vt:lpstr>
      <vt:lpstr>Определите стиль и тип текста. </vt:lpstr>
      <vt:lpstr>Найдите в предложении 2 орфографические и 1 пунктуационную «ошибки». Запишите предложение в виде прямой речи. </vt:lpstr>
      <vt:lpstr>Проверьте</vt:lpstr>
      <vt:lpstr>Работа с текстом</vt:lpstr>
      <vt:lpstr>Слайд 14</vt:lpstr>
      <vt:lpstr>Рефлексия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12</cp:revision>
  <dcterms:created xsi:type="dcterms:W3CDTF">2011-01-11T17:43:34Z</dcterms:created>
  <dcterms:modified xsi:type="dcterms:W3CDTF">2011-01-12T06:52:09Z</dcterms:modified>
</cp:coreProperties>
</file>