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69" r:id="rId3"/>
    <p:sldId id="273" r:id="rId4"/>
    <p:sldId id="272" r:id="rId5"/>
    <p:sldId id="275" r:id="rId6"/>
    <p:sldId id="276" r:id="rId7"/>
    <p:sldId id="274" r:id="rId8"/>
    <p:sldId id="277" r:id="rId9"/>
    <p:sldId id="262" r:id="rId10"/>
    <p:sldId id="266" r:id="rId11"/>
    <p:sldId id="263" r:id="rId12"/>
    <p:sldId id="257" r:id="rId13"/>
    <p:sldId id="278" r:id="rId14"/>
  </p:sldIdLst>
  <p:sldSz cx="9144000" cy="6858000" type="screen4x3"/>
  <p:notesSz cx="6858000" cy="9144000"/>
  <p:custShowLst>
    <p:custShow name="Произвольный показ 1" id="0">
      <p:sldLst>
        <p:sld r:id="rId13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C40AE-2324-45E2-99C8-4E2CE636739B}" type="datetimeFigureOut">
              <a:rPr lang="ru-RU" smtClean="0"/>
              <a:pPr/>
              <a:t>04.01.2011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43E3E-7A6C-4A4A-B7A4-E6F3E9A3B7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CB65-D553-457B-B4F8-9C6B9A6EE246}" type="datetimeFigureOut">
              <a:rPr lang="ru-RU" smtClean="0"/>
              <a:pPr/>
              <a:t>04.01.2011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495692-8810-4364-9C97-E7C0AA161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CB65-D553-457B-B4F8-9C6B9A6EE246}" type="datetimeFigureOut">
              <a:rPr lang="ru-RU" smtClean="0"/>
              <a:pPr/>
              <a:t>04.01.2011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692-8810-4364-9C97-E7C0AA161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CB65-D553-457B-B4F8-9C6B9A6EE246}" type="datetimeFigureOut">
              <a:rPr lang="ru-RU" smtClean="0"/>
              <a:pPr/>
              <a:t>04.01.2011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692-8810-4364-9C97-E7C0AA161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ABCB65-D553-457B-B4F8-9C6B9A6EE246}" type="datetimeFigureOut">
              <a:rPr lang="ru-RU" smtClean="0"/>
              <a:pPr/>
              <a:t>04.01.2011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4495692-8810-4364-9C97-E7C0AA161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CB65-D553-457B-B4F8-9C6B9A6EE246}" type="datetimeFigureOut">
              <a:rPr lang="ru-RU" smtClean="0"/>
              <a:pPr/>
              <a:t>04.01.2011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692-8810-4364-9C97-E7C0AA161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CB65-D553-457B-B4F8-9C6B9A6EE246}" type="datetimeFigureOut">
              <a:rPr lang="ru-RU" smtClean="0"/>
              <a:pPr/>
              <a:t>04.01.2011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692-8810-4364-9C97-E7C0AA161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692-8810-4364-9C97-E7C0AA161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CB65-D553-457B-B4F8-9C6B9A6EE246}" type="datetimeFigureOut">
              <a:rPr lang="ru-RU" smtClean="0"/>
              <a:pPr/>
              <a:t>04.01.2011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CB65-D553-457B-B4F8-9C6B9A6EE246}" type="datetimeFigureOut">
              <a:rPr lang="ru-RU" smtClean="0"/>
              <a:pPr/>
              <a:t>04.01.2011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692-8810-4364-9C97-E7C0AA161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CB65-D553-457B-B4F8-9C6B9A6EE246}" type="datetimeFigureOut">
              <a:rPr lang="ru-RU" smtClean="0"/>
              <a:pPr/>
              <a:t>04.01.2011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692-8810-4364-9C97-E7C0AA161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ABCB65-D553-457B-B4F8-9C6B9A6EE246}" type="datetimeFigureOut">
              <a:rPr lang="ru-RU" smtClean="0"/>
              <a:pPr/>
              <a:t>04.01.2011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495692-8810-4364-9C97-E7C0AA161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CB65-D553-457B-B4F8-9C6B9A6EE246}" type="datetimeFigureOut">
              <a:rPr lang="ru-RU" smtClean="0"/>
              <a:pPr/>
              <a:t>04.01.2011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495692-8810-4364-9C97-E7C0AA161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0ABCB65-D553-457B-B4F8-9C6B9A6EE246}" type="datetimeFigureOut">
              <a:rPr lang="ru-RU" smtClean="0"/>
              <a:pPr/>
              <a:t>04.01.2011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4495692-8810-4364-9C97-E7C0AA161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52;&#1072;&#1084;&#1091;&#1083;&#1103;\&#1052;&#1086;&#1080;%20&#1076;&#1086;&#1082;&#1091;&#1084;&#1077;&#1085;&#1090;&#1099;\&#1052;&#1086;&#1080;%20&#1074;&#1080;&#1076;&#1077;&#1086;&#1079;&#1072;&#1087;&#1080;&#1089;&#1080;\&#1088;&#1091;&#1089;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Историческая достоверность </a:t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</a:rPr>
              <a:t>и  художественный образ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000" b="1" i="1" dirty="0" smtClean="0">
                <a:solidFill>
                  <a:schemeClr val="accent2"/>
                </a:solidFill>
              </a:rPr>
              <a:t>Презентация к уроку</a:t>
            </a:r>
          </a:p>
          <a:p>
            <a:r>
              <a:rPr lang="ru-RU" sz="2000" b="1" i="1" dirty="0" smtClean="0">
                <a:solidFill>
                  <a:schemeClr val="tx1">
                    <a:lumMod val="85000"/>
                  </a:schemeClr>
                </a:solidFill>
              </a:rPr>
              <a:t>Автор – Захарова Елена </a:t>
            </a:r>
            <a:r>
              <a:rPr lang="ru-RU" sz="2000" b="1" i="1" dirty="0" err="1" smtClean="0">
                <a:solidFill>
                  <a:schemeClr val="tx1">
                    <a:lumMod val="85000"/>
                  </a:schemeClr>
                </a:solidFill>
              </a:rPr>
              <a:t>Епифановна</a:t>
            </a:r>
            <a:r>
              <a:rPr lang="ru-RU" sz="2000" b="1" i="1" dirty="0" smtClean="0">
                <a:solidFill>
                  <a:schemeClr val="tx1">
                    <a:lumMod val="85000"/>
                  </a:schemeClr>
                </a:solidFill>
              </a:rPr>
              <a:t>, преподаватель </a:t>
            </a:r>
          </a:p>
          <a:p>
            <a:r>
              <a:rPr lang="ru-RU" sz="2000" b="1" i="1" dirty="0" smtClean="0">
                <a:solidFill>
                  <a:schemeClr val="tx1">
                    <a:lumMod val="85000"/>
                  </a:schemeClr>
                </a:solidFill>
              </a:rPr>
              <a:t>МОУ ДОД «Детская школа искусств» г. Омутнинск</a:t>
            </a:r>
          </a:p>
          <a:p>
            <a:endParaRPr lang="ru-RU" b="1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14348" y="500042"/>
            <a:ext cx="7924800" cy="307183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i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</a:t>
            </a:r>
            <a:r>
              <a:rPr lang="ru-RU" sz="2700" b="1" i="1" dirty="0" smtClean="0">
                <a:solidFill>
                  <a:srgbClr val="C00000"/>
                </a:solidFill>
                <a:effectLst/>
                <a:cs typeface="Arial" pitchFamily="34" charset="0"/>
              </a:rPr>
              <a:t>Он сидит неподвижно, весь во власти дум и чувств. Сосредоточенное лицо с крупным орлиным носом, резко выступающим тяжелым подбородком, крепко сжатыми губами говорит об огромной воле, о неукротимой силе этого человека.</a:t>
            </a:r>
            <a:r>
              <a:rPr lang="ru-RU" sz="2700" b="1" i="1" dirty="0" smtClean="0">
                <a:solidFill>
                  <a:srgbClr val="C00000"/>
                </a:solidFill>
                <a:cs typeface="Arial" pitchFamily="34" charset="0"/>
              </a:rPr>
              <a:t/>
            </a:r>
            <a:br>
              <a:rPr lang="ru-RU" sz="2700" b="1" i="1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ru-RU" sz="2700" b="1" i="1" dirty="0" smtClean="0">
                <a:solidFill>
                  <a:srgbClr val="C00000"/>
                </a:solidFill>
                <a:cs typeface="Times New Roman" pitchFamily="18" charset="0"/>
              </a:rPr>
              <a:t>                </a:t>
            </a:r>
            <a:r>
              <a:rPr lang="ru-RU" sz="28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/>
            </a:r>
            <a:br>
              <a:rPr lang="ru-RU" sz="28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</a:br>
            <a:endParaRPr lang="ru-RU" sz="2800" b="1" i="1" dirty="0">
              <a:solidFill>
                <a:schemeClr val="accent6">
                  <a:lumMod val="40000"/>
                  <a:lumOff val="6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3214686"/>
            <a:ext cx="7924800" cy="2728914"/>
          </a:xfrm>
        </p:spPr>
        <p:txBody>
          <a:bodyPr>
            <a:normAutofit/>
          </a:bodyPr>
          <a:lstStyle/>
          <a:p>
            <a:r>
              <a:rPr lang="ru-RU" sz="2400" b="1" i="1" spc="-1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          </a:t>
            </a:r>
            <a:r>
              <a:rPr lang="ru-RU" sz="2400" b="1" i="1" spc="-15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Но нет уже в нем прежней силы, и фигура вселяет предчувствие гибели, на которую обречен этот гордый, волевой человек, привыкший к кипучей деятельности, к власти, к богатству, к славе.</a:t>
            </a:r>
            <a:endParaRPr lang="ru-RU" sz="2400" b="1" i="1" spc="-150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еньшик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76468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Назовите имя этого человека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оллаж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03" y="0"/>
            <a:ext cx="9097597" cy="670280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990848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                  Фрагменты    </a:t>
            </a:r>
            <a:br>
              <a:rPr lang="ru-RU" sz="44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       </a:t>
            </a:r>
            <a:r>
              <a:rPr lang="ru-RU" sz="4000" b="1" i="1" dirty="0" smtClean="0">
                <a:solidFill>
                  <a:srgbClr val="C00000"/>
                </a:solidFill>
              </a:rPr>
              <a:t>каких    картин     изображены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ус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8215370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1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8358246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17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57224" y="1428736"/>
            <a:ext cx="7364040" cy="4942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357167"/>
            <a:ext cx="4040188" cy="1785949"/>
          </a:xfrm>
        </p:spPr>
        <p:txBody>
          <a:bodyPr/>
          <a:lstStyle/>
          <a:p>
            <a:r>
              <a:rPr lang="ru-RU" sz="2000" i="1" dirty="0" smtClean="0"/>
              <a:t>«Нельзя назвать картину исторической, так  как этот момент …чисто фантастический»</a:t>
            </a:r>
          </a:p>
          <a:p>
            <a:r>
              <a:rPr lang="ru-RU" sz="2000" i="1" dirty="0" smtClean="0"/>
              <a:t>                   К.П.Победоносцев</a:t>
            </a:r>
            <a:endParaRPr lang="ru-RU" sz="2000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01850"/>
          </a:xfrm>
        </p:spPr>
        <p:txBody>
          <a:bodyPr>
            <a:normAutofit fontScale="90000"/>
          </a:bodyPr>
          <a:lstStyle/>
          <a:p>
            <a:r>
              <a:rPr lang="ru-RU" sz="3250" b="1" i="1" dirty="0" smtClean="0">
                <a:solidFill>
                  <a:srgbClr val="FF0000"/>
                </a:solidFill>
              </a:rPr>
              <a:t>               </a:t>
            </a:r>
            <a:r>
              <a:rPr lang="ru-RU" sz="2800" b="1" i="1" dirty="0" smtClean="0">
                <a:solidFill>
                  <a:srgbClr val="C00000"/>
                </a:solidFill>
              </a:rPr>
              <a:t>Илья Репин </a:t>
            </a:r>
            <a:r>
              <a:rPr lang="ru-RU" sz="2800" b="1" i="1" dirty="0" smtClean="0">
                <a:solidFill>
                  <a:schemeClr val="tx1"/>
                </a:solidFill>
              </a:rPr>
              <a:t>«Иван Грозный и сын его Иван 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                        16 ноября 1581 г.»</a:t>
            </a:r>
            <a:endParaRPr lang="ru-RU" sz="3250" b="1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357298"/>
            <a:ext cx="8643998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7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214414" y="1214422"/>
            <a:ext cx="6786610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3971924" cy="39417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371477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58204" cy="142876"/>
          </a:xfrm>
        </p:spPr>
        <p:txBody>
          <a:bodyPr/>
          <a:lstStyle/>
          <a:p>
            <a:r>
              <a:rPr lang="ru-RU" sz="2800" i="1" dirty="0" smtClean="0"/>
              <a:t>«</a:t>
            </a:r>
            <a:r>
              <a:rPr lang="ru-RU" sz="2000" i="1" dirty="0" smtClean="0"/>
              <a:t>На небольших  московских телегах были посажены сто виновных…каждый держал в руках зажженную восковую свечу, чтоб не умереть без света и креста..»</a:t>
            </a:r>
          </a:p>
          <a:p>
            <a:r>
              <a:rPr lang="ru-RU" sz="2000" i="1" dirty="0" smtClean="0"/>
              <a:t>             И. </a:t>
            </a:r>
            <a:r>
              <a:rPr lang="ru-RU" sz="2000" i="1" dirty="0" err="1" smtClean="0"/>
              <a:t>Корб</a:t>
            </a:r>
            <a:r>
              <a:rPr lang="ru-RU" sz="2000" i="1" dirty="0" smtClean="0"/>
              <a:t> «Дневник путешествий в Московию»</a:t>
            </a:r>
            <a:endParaRPr lang="ru-RU" sz="2000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5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000108"/>
            <a:ext cx="8429684" cy="5572164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27000"/>
          </a:effectLst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 </a:t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> Василий Суриков  </a:t>
            </a:r>
            <a:r>
              <a:rPr lang="ru-RU" sz="3200" b="1" i="1" dirty="0" smtClean="0">
                <a:solidFill>
                  <a:srgbClr val="C00000"/>
                </a:solidFill>
              </a:rPr>
              <a:t> </a:t>
            </a:r>
            <a:r>
              <a:rPr lang="ru-RU" sz="3200" b="1" i="1" dirty="0" smtClean="0">
                <a:solidFill>
                  <a:schemeClr val="tx1"/>
                </a:solidFill>
              </a:rPr>
              <a:t>«Утро стрелецкой казни»</a:t>
            </a:r>
            <a:endParaRPr lang="ru-RU" sz="32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1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4282" y="1003285"/>
            <a:ext cx="8715436" cy="4425979"/>
          </a:xfrm>
        </p:spPr>
      </p:pic>
      <p:pic>
        <p:nvPicPr>
          <p:cNvPr id="10" name="Содержимое 9" descr="1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142976" y="428604"/>
            <a:ext cx="6715172" cy="6025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4071966"/>
          </a:xfrm>
        </p:spPr>
        <p:txBody>
          <a:bodyPr>
            <a:normAutofit/>
          </a:bodyPr>
          <a:lstStyle/>
          <a:p>
            <a:pPr lvl="0"/>
            <a:r>
              <a:rPr lang="ru-RU" sz="2700" b="1" i="1" dirty="0" smtClean="0">
                <a:solidFill>
                  <a:srgbClr val="C00000"/>
                </a:solidFill>
              </a:rPr>
              <a:t>«Вот что для меня велико и поистине дивно: если сподоблюсь сожжения огнем в срубе на Болоте,</a:t>
            </a:r>
            <a:br>
              <a:rPr lang="ru-RU" sz="2700" b="1" i="1" dirty="0" smtClean="0">
                <a:solidFill>
                  <a:srgbClr val="C00000"/>
                </a:solidFill>
              </a:rPr>
            </a:br>
            <a:r>
              <a:rPr lang="ru-RU" sz="2700" b="1" i="1" dirty="0" smtClean="0">
                <a:solidFill>
                  <a:srgbClr val="C00000"/>
                </a:solidFill>
              </a:rPr>
              <a:t>это мне </a:t>
            </a:r>
            <a:r>
              <a:rPr lang="ru-RU" sz="2700" b="1" i="1" dirty="0" err="1" smtClean="0">
                <a:solidFill>
                  <a:srgbClr val="C00000"/>
                </a:solidFill>
              </a:rPr>
              <a:t>преславно</a:t>
            </a:r>
            <a:r>
              <a:rPr lang="ru-RU" sz="2700" b="1" i="1" dirty="0" smtClean="0">
                <a:solidFill>
                  <a:srgbClr val="C00000"/>
                </a:solidFill>
              </a:rPr>
              <a:t>, ибо этой чести никогда еще не испытала».</a:t>
            </a:r>
            <a:r>
              <a:rPr lang="ru-RU" sz="2700" b="1" i="1" dirty="0" smtClean="0">
                <a:solidFill>
                  <a:srgbClr val="FF0000"/>
                </a:solidFill>
              </a:rPr>
              <a:t/>
            </a:r>
            <a:br>
              <a:rPr lang="ru-RU" sz="2700" b="1" i="1" dirty="0" smtClean="0">
                <a:solidFill>
                  <a:srgbClr val="FF0000"/>
                </a:solidFill>
              </a:rPr>
            </a:br>
            <a:r>
              <a:rPr lang="ru-RU" sz="2700" b="1" i="1" dirty="0" smtClean="0">
                <a:solidFill>
                  <a:srgbClr val="FF0000"/>
                </a:solidFill>
              </a:rPr>
              <a:t>                                                                                    </a:t>
            </a:r>
            <a:r>
              <a:rPr lang="ru-RU" sz="2700" b="1" i="1" dirty="0" smtClean="0">
                <a:solidFill>
                  <a:srgbClr val="C00000"/>
                </a:solidFill>
              </a:rPr>
              <a:t>Ф.П.Морозова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0034" y="1428736"/>
            <a:ext cx="4040188" cy="76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11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59792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0108"/>
            <a:ext cx="9144000" cy="4857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щоли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85720" y="1214422"/>
            <a:ext cx="8572560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4466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Василий Суриков   «Боярыня Морозова»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571480"/>
            <a:ext cx="7924800" cy="785818"/>
          </a:xfrm>
        </p:spPr>
        <p:txBody>
          <a:bodyPr/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Личность в истории России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5800" y="2285992"/>
            <a:ext cx="7924800" cy="365760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</a:t>
            </a:r>
            <a:r>
              <a:rPr lang="ru-RU" sz="3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«Народ собрался в поход, ждал вождя и вождь явился!» </a:t>
            </a:r>
          </a:p>
          <a:p>
            <a:r>
              <a:rPr lang="ru-RU" sz="3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                       </a:t>
            </a:r>
            <a:r>
              <a:rPr lang="ru-RU" sz="2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Н.М.Карамзин</a:t>
            </a:r>
            <a:endParaRPr lang="ru-RU" sz="2800" b="1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2445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</a:t>
            </a:r>
            <a:r>
              <a:rPr lang="ru-RU" dirty="0" smtClean="0">
                <a:solidFill>
                  <a:srgbClr val="C00000"/>
                </a:solidFill>
              </a:rPr>
              <a:t> «</a:t>
            </a:r>
            <a:r>
              <a:rPr lang="ru-RU" sz="2400" b="1" i="1" dirty="0" smtClean="0">
                <a:solidFill>
                  <a:srgbClr val="C00000"/>
                </a:solidFill>
              </a:rPr>
              <a:t>Самодержавною рукой    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                         Он смело сеял просвещение,     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                         Не призирал страны родной:    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                         Он знал её предназначенье.      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                         То академик, то герой,     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                         То мореплаватель, то плотник,     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                         Он всеобъемлющей душой     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                         На троне вечный был работник.»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                                                       А.С.Пушкин «Стансы»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2192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ет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62154"/>
          </a:xfrm>
        </p:spPr>
        <p:txBody>
          <a:bodyPr/>
          <a:lstStyle/>
          <a:p>
            <a:r>
              <a:rPr lang="ru-RU" dirty="0" smtClean="0"/>
              <a:t>       </a:t>
            </a: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Назовите имя этого человека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595</TotalTime>
  <Words>238</Words>
  <Application>Microsoft Office PowerPoint</Application>
  <PresentationFormat>Экран (4:3)</PresentationFormat>
  <Paragraphs>31</Paragraphs>
  <Slides>13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  <vt:variant>
        <vt:lpstr>Произвольные показы</vt:lpstr>
      </vt:variant>
      <vt:variant>
        <vt:i4>1</vt:i4>
      </vt:variant>
    </vt:vector>
  </HeadingPairs>
  <TitlesOfParts>
    <vt:vector size="15" baseType="lpstr">
      <vt:lpstr>Бумажная</vt:lpstr>
      <vt:lpstr>Историческая достоверность  и  художественный образ</vt:lpstr>
      <vt:lpstr>               Илья Репин «Иван Грозный и сын его Иван                          16 ноября 1581 г.»</vt:lpstr>
      <vt:lpstr> </vt:lpstr>
      <vt:lpstr>   Василий Суриков   «Утро стрелецкой казни»</vt:lpstr>
      <vt:lpstr>«Вот что для меня велико и поистине дивно: если сподоблюсь сожжения огнем в срубе на Болоте, это мне преславно, ибо этой чести никогда еще не испытала».                                                                                     Ф.П.Морозова             </vt:lpstr>
      <vt:lpstr>   Василий Суриков   «Боярыня Морозова»</vt:lpstr>
      <vt:lpstr>Личность в истории России</vt:lpstr>
      <vt:lpstr>Слайд 8</vt:lpstr>
      <vt:lpstr>       Назовите имя этого человека</vt:lpstr>
      <vt:lpstr>        Он сидит неподвижно, весь во власти дум и чувств. Сосредоточенное лицо с крупным орлиным носом, резко выступающим тяжелым подбородком, крепко сжатыми губами говорит об огромной воле, о неукротимой силе этого человека.                  </vt:lpstr>
      <vt:lpstr>     Назовите имя этого человека</vt:lpstr>
      <vt:lpstr>                  Фрагменты            каких    картин     изображены</vt:lpstr>
      <vt:lpstr>Слайд 13</vt:lpstr>
      <vt:lpstr>Произвольный показ 1</vt:lpstr>
    </vt:vector>
  </TitlesOfParts>
  <Company>DEmon Soft, 2008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Великие полотна</dc:title>
  <dc:creator>Елена Епифановна</dc:creator>
  <cp:lastModifiedBy>Елена Епифановна</cp:lastModifiedBy>
  <cp:revision>69</cp:revision>
  <dcterms:created xsi:type="dcterms:W3CDTF">2010-06-06T14:11:19Z</dcterms:created>
  <dcterms:modified xsi:type="dcterms:W3CDTF">2011-01-04T09:21:23Z</dcterms:modified>
</cp:coreProperties>
</file>