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0"/>
  </p:notesMasterIdLst>
  <p:sldIdLst>
    <p:sldId id="317" r:id="rId2"/>
    <p:sldId id="300" r:id="rId3"/>
    <p:sldId id="259" r:id="rId4"/>
    <p:sldId id="260" r:id="rId5"/>
    <p:sldId id="301" r:id="rId6"/>
    <p:sldId id="309" r:id="rId7"/>
    <p:sldId id="262" r:id="rId8"/>
    <p:sldId id="265" r:id="rId9"/>
    <p:sldId id="266" r:id="rId10"/>
    <p:sldId id="311" r:id="rId11"/>
    <p:sldId id="312" r:id="rId12"/>
    <p:sldId id="313" r:id="rId13"/>
    <p:sldId id="314" r:id="rId14"/>
    <p:sldId id="315" r:id="rId15"/>
    <p:sldId id="310" r:id="rId16"/>
    <p:sldId id="334" r:id="rId17"/>
    <p:sldId id="318" r:id="rId18"/>
    <p:sldId id="319" r:id="rId19"/>
    <p:sldId id="320" r:id="rId20"/>
    <p:sldId id="321" r:id="rId21"/>
    <p:sldId id="322" r:id="rId22"/>
    <p:sldId id="323" r:id="rId23"/>
    <p:sldId id="302" r:id="rId24"/>
    <p:sldId id="324" r:id="rId25"/>
    <p:sldId id="325" r:id="rId26"/>
    <p:sldId id="307" r:id="rId27"/>
    <p:sldId id="326" r:id="rId28"/>
    <p:sldId id="327" r:id="rId29"/>
    <p:sldId id="328" r:id="rId30"/>
    <p:sldId id="329" r:id="rId31"/>
    <p:sldId id="330" r:id="rId32"/>
    <p:sldId id="331" r:id="rId33"/>
    <p:sldId id="332" r:id="rId34"/>
    <p:sldId id="289" r:id="rId35"/>
    <p:sldId id="297" r:id="rId36"/>
    <p:sldId id="290" r:id="rId37"/>
    <p:sldId id="333" r:id="rId38"/>
    <p:sldId id="292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113113"/>
    <a:srgbClr val="FFFFCC"/>
    <a:srgbClr val="FFCCCC"/>
    <a:srgbClr val="6600FF"/>
    <a:srgbClr val="256D28"/>
    <a:srgbClr val="F47474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0" autoAdjust="0"/>
    <p:restoredTop sz="94702" autoAdjust="0"/>
  </p:normalViewPr>
  <p:slideViewPr>
    <p:cSldViewPr>
      <p:cViewPr varScale="1">
        <p:scale>
          <a:sx n="106" d="100"/>
          <a:sy n="106" d="100"/>
        </p:scale>
        <p:origin x="-1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2F5517-7DB8-4536-8E10-24A0F7525213}" type="doc">
      <dgm:prSet loTypeId="urn:microsoft.com/office/officeart/2005/8/layout/vList6" loCatId="list" qsTypeId="urn:microsoft.com/office/officeart/2005/8/quickstyle/3d1" qsCatId="3D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729D42A2-31F5-4733-BCD3-8C160E132BD5}">
      <dgm:prSet phldrT="[Текст]"/>
      <dgm:spPr/>
      <dgm:t>
        <a:bodyPr/>
        <a:lstStyle/>
        <a:p>
          <a:r>
            <a:rPr lang="ru-RU" dirty="0" smtClean="0"/>
            <a:t>Генные мутации</a:t>
          </a:r>
          <a:endParaRPr lang="ru-RU" dirty="0"/>
        </a:p>
      </dgm:t>
    </dgm:pt>
    <dgm:pt modelId="{563B265C-B8E4-418A-976C-723B4228C262}" type="parTrans" cxnId="{60EB67CD-20A5-4552-A3F6-BD3CD6D2A836}">
      <dgm:prSet/>
      <dgm:spPr/>
      <dgm:t>
        <a:bodyPr/>
        <a:lstStyle/>
        <a:p>
          <a:endParaRPr lang="ru-RU"/>
        </a:p>
      </dgm:t>
    </dgm:pt>
    <dgm:pt modelId="{C7094ECA-D432-4DE4-A89E-1AB2933DCF11}" type="sibTrans" cxnId="{60EB67CD-20A5-4552-A3F6-BD3CD6D2A836}">
      <dgm:prSet/>
      <dgm:spPr/>
      <dgm:t>
        <a:bodyPr/>
        <a:lstStyle/>
        <a:p>
          <a:endParaRPr lang="ru-RU"/>
        </a:p>
      </dgm:t>
    </dgm:pt>
    <dgm:pt modelId="{BF3C92C9-CA82-4F19-BECB-B3E3D2EF1E08}">
      <dgm:prSet phldrT="[Текст]"/>
      <dgm:spPr/>
      <dgm:t>
        <a:bodyPr/>
        <a:lstStyle/>
        <a:p>
          <a:r>
            <a:rPr lang="ru-RU" dirty="0" smtClean="0"/>
            <a:t>Болезни обмена веществ или молекулярные болезни</a:t>
          </a:r>
          <a:endParaRPr lang="ru-RU" dirty="0"/>
        </a:p>
      </dgm:t>
    </dgm:pt>
    <dgm:pt modelId="{0611BF02-0DC4-4570-B4D7-DE90D1C30A2D}" type="parTrans" cxnId="{AC9F285D-9A23-4715-8EF3-237CFD83E836}">
      <dgm:prSet/>
      <dgm:spPr/>
      <dgm:t>
        <a:bodyPr/>
        <a:lstStyle/>
        <a:p>
          <a:endParaRPr lang="ru-RU"/>
        </a:p>
      </dgm:t>
    </dgm:pt>
    <dgm:pt modelId="{2134F70A-63AB-4C19-B2FC-1C149165EA3F}" type="sibTrans" cxnId="{AC9F285D-9A23-4715-8EF3-237CFD83E836}">
      <dgm:prSet/>
      <dgm:spPr/>
      <dgm:t>
        <a:bodyPr/>
        <a:lstStyle/>
        <a:p>
          <a:endParaRPr lang="ru-RU"/>
        </a:p>
      </dgm:t>
    </dgm:pt>
    <dgm:pt modelId="{9AA2B4E5-744C-443E-BCC3-9E761FC2B4EB}">
      <dgm:prSet phldrT="[Текст]"/>
      <dgm:spPr/>
      <dgm:t>
        <a:bodyPr/>
        <a:lstStyle/>
        <a:p>
          <a:r>
            <a:rPr lang="ru-RU" dirty="0" smtClean="0"/>
            <a:t>Возникают в результате повреждения ДНК на уровне гена</a:t>
          </a:r>
          <a:endParaRPr lang="ru-RU" dirty="0"/>
        </a:p>
      </dgm:t>
    </dgm:pt>
    <dgm:pt modelId="{4CF89CD5-6331-479A-BC64-9CFB07814090}" type="parTrans" cxnId="{1EAD65BA-27BE-4A58-A64F-530790CF691C}">
      <dgm:prSet/>
      <dgm:spPr/>
      <dgm:t>
        <a:bodyPr/>
        <a:lstStyle/>
        <a:p>
          <a:endParaRPr lang="ru-RU"/>
        </a:p>
      </dgm:t>
    </dgm:pt>
    <dgm:pt modelId="{CFD5D871-16BA-446C-88F9-1720947936A4}" type="sibTrans" cxnId="{1EAD65BA-27BE-4A58-A64F-530790CF691C}">
      <dgm:prSet/>
      <dgm:spPr/>
      <dgm:t>
        <a:bodyPr/>
        <a:lstStyle/>
        <a:p>
          <a:endParaRPr lang="ru-RU"/>
        </a:p>
      </dgm:t>
    </dgm:pt>
    <dgm:pt modelId="{638470DB-0DCF-4E67-9567-D9384CDDB435}">
      <dgm:prSet phldrT="[Текст]"/>
      <dgm:spPr/>
      <dgm:t>
        <a:bodyPr/>
        <a:lstStyle/>
        <a:p>
          <a:r>
            <a:rPr lang="ru-RU" dirty="0" smtClean="0"/>
            <a:t>Хромосомные болезни</a:t>
          </a:r>
          <a:endParaRPr lang="ru-RU" dirty="0"/>
        </a:p>
      </dgm:t>
    </dgm:pt>
    <dgm:pt modelId="{D191E641-9DF3-4311-A169-4065A12DC6D0}" type="parTrans" cxnId="{2668146E-4534-43BE-B684-B688249D7D77}">
      <dgm:prSet/>
      <dgm:spPr/>
      <dgm:t>
        <a:bodyPr/>
        <a:lstStyle/>
        <a:p>
          <a:endParaRPr lang="ru-RU"/>
        </a:p>
      </dgm:t>
    </dgm:pt>
    <dgm:pt modelId="{20B0CE26-CE87-4B30-8BB5-8BBFCFCF568E}" type="sibTrans" cxnId="{2668146E-4534-43BE-B684-B688249D7D77}">
      <dgm:prSet/>
      <dgm:spPr/>
      <dgm:t>
        <a:bodyPr/>
        <a:lstStyle/>
        <a:p>
          <a:endParaRPr lang="ru-RU"/>
        </a:p>
      </dgm:t>
    </dgm:pt>
    <dgm:pt modelId="{D55D25A7-2CCF-41FA-8444-359ACD9943C5}">
      <dgm:prSet phldrT="[Текст]"/>
      <dgm:spPr/>
      <dgm:t>
        <a:bodyPr/>
        <a:lstStyle/>
        <a:p>
          <a:r>
            <a:rPr lang="ru-RU" dirty="0" smtClean="0"/>
            <a:t>Происходит изменение числа или структуры хромосом</a:t>
          </a:r>
          <a:endParaRPr lang="ru-RU" dirty="0"/>
        </a:p>
      </dgm:t>
    </dgm:pt>
    <dgm:pt modelId="{6ABFE3DF-D271-4671-97AA-D568D8AC6B15}" type="parTrans" cxnId="{B56AF619-D190-45E5-9871-3F5E048807E8}">
      <dgm:prSet/>
      <dgm:spPr/>
      <dgm:t>
        <a:bodyPr/>
        <a:lstStyle/>
        <a:p>
          <a:endParaRPr lang="ru-RU"/>
        </a:p>
      </dgm:t>
    </dgm:pt>
    <dgm:pt modelId="{AC6E18C0-9E46-4973-B9B8-B0157B53B100}" type="sibTrans" cxnId="{B56AF619-D190-45E5-9871-3F5E048807E8}">
      <dgm:prSet/>
      <dgm:spPr/>
      <dgm:t>
        <a:bodyPr/>
        <a:lstStyle/>
        <a:p>
          <a:endParaRPr lang="ru-RU"/>
        </a:p>
      </dgm:t>
    </dgm:pt>
    <dgm:pt modelId="{415CE225-D0A4-4BE9-9415-11E121D4CDC5}">
      <dgm:prSet phldrT="[Текст]"/>
      <dgm:spPr/>
      <dgm:t>
        <a:bodyPr/>
        <a:lstStyle/>
        <a:p>
          <a:r>
            <a:rPr lang="ru-RU" dirty="0" smtClean="0"/>
            <a:t>Возникают в результате мутаций в половых клетках</a:t>
          </a:r>
          <a:endParaRPr lang="ru-RU" dirty="0"/>
        </a:p>
      </dgm:t>
    </dgm:pt>
    <dgm:pt modelId="{9BE57D20-E29A-49E6-AD0C-699ECE4795C0}" type="parTrans" cxnId="{AC70C080-C546-4CF1-A5E4-7CFB28446988}">
      <dgm:prSet/>
      <dgm:spPr/>
      <dgm:t>
        <a:bodyPr/>
        <a:lstStyle/>
        <a:p>
          <a:endParaRPr lang="ru-RU"/>
        </a:p>
      </dgm:t>
    </dgm:pt>
    <dgm:pt modelId="{F5D46738-B849-4FD9-9B8C-A58DAB74530F}" type="sibTrans" cxnId="{AC70C080-C546-4CF1-A5E4-7CFB28446988}">
      <dgm:prSet/>
      <dgm:spPr/>
      <dgm:t>
        <a:bodyPr/>
        <a:lstStyle/>
        <a:p>
          <a:endParaRPr lang="ru-RU"/>
        </a:p>
      </dgm:t>
    </dgm:pt>
    <dgm:pt modelId="{2D8D53B0-0B1D-49B5-8B50-5EE7AB791FB3}" type="pres">
      <dgm:prSet presAssocID="{6F2F5517-7DB8-4536-8E10-24A0F752521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C031DFD-3D7A-4F21-BDA4-C408C619C930}" type="pres">
      <dgm:prSet presAssocID="{729D42A2-31F5-4733-BCD3-8C160E132BD5}" presName="linNode" presStyleCnt="0"/>
      <dgm:spPr/>
      <dgm:t>
        <a:bodyPr/>
        <a:lstStyle/>
        <a:p>
          <a:endParaRPr lang="ru-RU"/>
        </a:p>
      </dgm:t>
    </dgm:pt>
    <dgm:pt modelId="{FA3CF343-E014-41F2-91C9-DF9B277B79CF}" type="pres">
      <dgm:prSet presAssocID="{729D42A2-31F5-4733-BCD3-8C160E132BD5}" presName="parentShp" presStyleLbl="node1" presStyleIdx="0" presStyleCnt="2" custLinFactNeighborX="-4098" custLinFactNeighborY="-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809456-D3FE-457D-B79F-6C9E293FFECC}" type="pres">
      <dgm:prSet presAssocID="{729D42A2-31F5-4733-BCD3-8C160E132BD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48C090-50F9-4155-9F4E-FE0CF8823678}" type="pres">
      <dgm:prSet presAssocID="{C7094ECA-D432-4DE4-A89E-1AB2933DCF11}" presName="spacing" presStyleCnt="0"/>
      <dgm:spPr/>
      <dgm:t>
        <a:bodyPr/>
        <a:lstStyle/>
        <a:p>
          <a:endParaRPr lang="ru-RU"/>
        </a:p>
      </dgm:t>
    </dgm:pt>
    <dgm:pt modelId="{BB5BBF8C-EAFC-4238-9F6C-FBADF6D17B40}" type="pres">
      <dgm:prSet presAssocID="{638470DB-0DCF-4E67-9567-D9384CDDB435}" presName="linNode" presStyleCnt="0"/>
      <dgm:spPr/>
      <dgm:t>
        <a:bodyPr/>
        <a:lstStyle/>
        <a:p>
          <a:endParaRPr lang="ru-RU"/>
        </a:p>
      </dgm:t>
    </dgm:pt>
    <dgm:pt modelId="{B9C13E56-72A8-4E53-BE72-34D3AA80347C}" type="pres">
      <dgm:prSet presAssocID="{638470DB-0DCF-4E67-9567-D9384CDDB43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9240D-4310-4E64-A236-A14E3B3FBDAB}" type="pres">
      <dgm:prSet presAssocID="{638470DB-0DCF-4E67-9567-D9384CDDB435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EB67CD-20A5-4552-A3F6-BD3CD6D2A836}" srcId="{6F2F5517-7DB8-4536-8E10-24A0F7525213}" destId="{729D42A2-31F5-4733-BCD3-8C160E132BD5}" srcOrd="0" destOrd="0" parTransId="{563B265C-B8E4-418A-976C-723B4228C262}" sibTransId="{C7094ECA-D432-4DE4-A89E-1AB2933DCF11}"/>
    <dgm:cxn modelId="{951B4779-CFAA-4912-8718-6DD2EF31BD7F}" type="presOf" srcId="{729D42A2-31F5-4733-BCD3-8C160E132BD5}" destId="{FA3CF343-E014-41F2-91C9-DF9B277B79CF}" srcOrd="0" destOrd="0" presId="urn:microsoft.com/office/officeart/2005/8/layout/vList6"/>
    <dgm:cxn modelId="{6645A2A4-FD9B-4610-8094-D39730E1FD90}" type="presOf" srcId="{BF3C92C9-CA82-4F19-BECB-B3E3D2EF1E08}" destId="{D3809456-D3FE-457D-B79F-6C9E293FFECC}" srcOrd="0" destOrd="0" presId="urn:microsoft.com/office/officeart/2005/8/layout/vList6"/>
    <dgm:cxn modelId="{E34F211F-B97F-4839-8E06-AEC68F681548}" type="presOf" srcId="{6F2F5517-7DB8-4536-8E10-24A0F7525213}" destId="{2D8D53B0-0B1D-49B5-8B50-5EE7AB791FB3}" srcOrd="0" destOrd="0" presId="urn:microsoft.com/office/officeart/2005/8/layout/vList6"/>
    <dgm:cxn modelId="{B56AF619-D190-45E5-9871-3F5E048807E8}" srcId="{638470DB-0DCF-4E67-9567-D9384CDDB435}" destId="{D55D25A7-2CCF-41FA-8444-359ACD9943C5}" srcOrd="0" destOrd="0" parTransId="{6ABFE3DF-D271-4671-97AA-D568D8AC6B15}" sibTransId="{AC6E18C0-9E46-4973-B9B8-B0157B53B100}"/>
    <dgm:cxn modelId="{1EAD65BA-27BE-4A58-A64F-530790CF691C}" srcId="{729D42A2-31F5-4733-BCD3-8C160E132BD5}" destId="{9AA2B4E5-744C-443E-BCC3-9E761FC2B4EB}" srcOrd="1" destOrd="0" parTransId="{4CF89CD5-6331-479A-BC64-9CFB07814090}" sibTransId="{CFD5D871-16BA-446C-88F9-1720947936A4}"/>
    <dgm:cxn modelId="{2C8C34E6-EE02-47B4-B7E0-2D34B800DD97}" type="presOf" srcId="{638470DB-0DCF-4E67-9567-D9384CDDB435}" destId="{B9C13E56-72A8-4E53-BE72-34D3AA80347C}" srcOrd="0" destOrd="0" presId="urn:microsoft.com/office/officeart/2005/8/layout/vList6"/>
    <dgm:cxn modelId="{AC70C080-C546-4CF1-A5E4-7CFB28446988}" srcId="{638470DB-0DCF-4E67-9567-D9384CDDB435}" destId="{415CE225-D0A4-4BE9-9415-11E121D4CDC5}" srcOrd="1" destOrd="0" parTransId="{9BE57D20-E29A-49E6-AD0C-699ECE4795C0}" sibTransId="{F5D46738-B849-4FD9-9B8C-A58DAB74530F}"/>
    <dgm:cxn modelId="{AC9F285D-9A23-4715-8EF3-237CFD83E836}" srcId="{729D42A2-31F5-4733-BCD3-8C160E132BD5}" destId="{BF3C92C9-CA82-4F19-BECB-B3E3D2EF1E08}" srcOrd="0" destOrd="0" parTransId="{0611BF02-0DC4-4570-B4D7-DE90D1C30A2D}" sibTransId="{2134F70A-63AB-4C19-B2FC-1C149165EA3F}"/>
    <dgm:cxn modelId="{22F67322-1B18-4C3A-AD84-074B0222204F}" type="presOf" srcId="{9AA2B4E5-744C-443E-BCC3-9E761FC2B4EB}" destId="{D3809456-D3FE-457D-B79F-6C9E293FFECC}" srcOrd="0" destOrd="1" presId="urn:microsoft.com/office/officeart/2005/8/layout/vList6"/>
    <dgm:cxn modelId="{2668146E-4534-43BE-B684-B688249D7D77}" srcId="{6F2F5517-7DB8-4536-8E10-24A0F7525213}" destId="{638470DB-0DCF-4E67-9567-D9384CDDB435}" srcOrd="1" destOrd="0" parTransId="{D191E641-9DF3-4311-A169-4065A12DC6D0}" sibTransId="{20B0CE26-CE87-4B30-8BB5-8BBFCFCF568E}"/>
    <dgm:cxn modelId="{D8EFB950-500C-4C44-A261-E62388489758}" type="presOf" srcId="{415CE225-D0A4-4BE9-9415-11E121D4CDC5}" destId="{02B9240D-4310-4E64-A236-A14E3B3FBDAB}" srcOrd="0" destOrd="1" presId="urn:microsoft.com/office/officeart/2005/8/layout/vList6"/>
    <dgm:cxn modelId="{C7190B15-28E0-4538-80C1-4506126D867E}" type="presOf" srcId="{D55D25A7-2CCF-41FA-8444-359ACD9943C5}" destId="{02B9240D-4310-4E64-A236-A14E3B3FBDAB}" srcOrd="0" destOrd="0" presId="urn:microsoft.com/office/officeart/2005/8/layout/vList6"/>
    <dgm:cxn modelId="{C7823B29-7405-4E43-A232-884AA6F42029}" type="presParOf" srcId="{2D8D53B0-0B1D-49B5-8B50-5EE7AB791FB3}" destId="{FC031DFD-3D7A-4F21-BDA4-C408C619C930}" srcOrd="0" destOrd="0" presId="urn:microsoft.com/office/officeart/2005/8/layout/vList6"/>
    <dgm:cxn modelId="{EA873EC2-F525-4CBC-8A70-80881F73F094}" type="presParOf" srcId="{FC031DFD-3D7A-4F21-BDA4-C408C619C930}" destId="{FA3CF343-E014-41F2-91C9-DF9B277B79CF}" srcOrd="0" destOrd="0" presId="urn:microsoft.com/office/officeart/2005/8/layout/vList6"/>
    <dgm:cxn modelId="{525DFAE9-7975-485C-AC7C-8F5BEBBCC89F}" type="presParOf" srcId="{FC031DFD-3D7A-4F21-BDA4-C408C619C930}" destId="{D3809456-D3FE-457D-B79F-6C9E293FFECC}" srcOrd="1" destOrd="0" presId="urn:microsoft.com/office/officeart/2005/8/layout/vList6"/>
    <dgm:cxn modelId="{E25EBC46-ED9C-4B58-ADD6-8F4D868CD2B6}" type="presParOf" srcId="{2D8D53B0-0B1D-49B5-8B50-5EE7AB791FB3}" destId="{ED48C090-50F9-4155-9F4E-FE0CF8823678}" srcOrd="1" destOrd="0" presId="urn:microsoft.com/office/officeart/2005/8/layout/vList6"/>
    <dgm:cxn modelId="{E4109F1F-376A-4FA9-8BA6-7FA8B60AE6D0}" type="presParOf" srcId="{2D8D53B0-0B1D-49B5-8B50-5EE7AB791FB3}" destId="{BB5BBF8C-EAFC-4238-9F6C-FBADF6D17B40}" srcOrd="2" destOrd="0" presId="urn:microsoft.com/office/officeart/2005/8/layout/vList6"/>
    <dgm:cxn modelId="{8B871F41-9CC4-4271-8E56-D932D88B2138}" type="presParOf" srcId="{BB5BBF8C-EAFC-4238-9F6C-FBADF6D17B40}" destId="{B9C13E56-72A8-4E53-BE72-34D3AA80347C}" srcOrd="0" destOrd="0" presId="urn:microsoft.com/office/officeart/2005/8/layout/vList6"/>
    <dgm:cxn modelId="{EC282D3A-381E-4AC3-9340-F06F6151769B}" type="presParOf" srcId="{BB5BBF8C-EAFC-4238-9F6C-FBADF6D17B40}" destId="{02B9240D-4310-4E64-A236-A14E3B3FBDAB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7B0F81A-2AE8-4869-822F-4066109987F3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5E1206A-DD3E-4579-877B-92B64A0D7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66303-A94E-4219-8C04-0FCC7551766E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467F1-35C5-4CEA-B5B4-F5D0D485A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514D7-62D0-4B3B-82C5-85EB55E4FEDF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4BF64-B721-427F-8AF1-F14A92D6A8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7DD70-56D5-4993-B65C-72F888ED5A2C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ACF3D-E232-4380-A916-C3CFCFAF50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236B5-FAC8-4BE2-93A4-5E2841767689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66B20-9789-4BDC-B8A1-C80D520380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79C9F-C87C-4560-B364-C42FCE576004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9A78A-06C2-4341-B968-99E8B2F58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3BD51-B0A4-49E5-8CD3-0DC41A12A586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960F3-3202-43F4-A9F0-F1BE8B3D94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A2DF4-5E6E-4A0A-AC2E-823AC0CE117D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48CB7-23AF-485C-902E-346D7AB1D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14899-F98B-4B0F-9773-A2FFC1D86C27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EC27A-5D23-43E4-9959-78218FFED6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6E365-197A-45EC-B90E-C089BC2BA622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1AB0E-483D-45A7-9C2D-573AECB80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3FACA-1B9C-4374-A35E-AEB5989FC85B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4713B-9D55-4167-9058-56FFF9DB73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CB756-494E-4BF2-8857-D77F111294AC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048E8-3032-4C18-B75F-766216788B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16BBAA-FDB3-4EB9-9998-99B77BB050DF}" type="datetimeFigureOut">
              <a:rPr lang="ru-RU"/>
              <a:pPr>
                <a:defRPr/>
              </a:pPr>
              <a:t>25.02.2011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CB961D-9DD2-4E08-A654-DC8E41228D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84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ru.wikipedia.org/wiki/%D0%A4%D0%B0%D0%B9%D0%BB:Neck_Turner.JPG" TargetMode="Externa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ru.wikipedia.org/wiki/%D0%A4%D0%B0%D0%B9%D0%BB:The_Young_Queen_Victoria.jpg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" Target="slide31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" Target="slide3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" Target="slide33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34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body" idx="1"/>
          </p:nvPr>
        </p:nvSpPr>
        <p:spPr>
          <a:xfrm>
            <a:off x="285720" y="1928802"/>
            <a:ext cx="6572296" cy="3071834"/>
          </a:xfrm>
          <a:solidFill>
            <a:schemeClr val="accent2">
              <a:lumMod val="50000"/>
            </a:schemeClr>
          </a:solidFill>
          <a:ln w="190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Генетика пола.      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Наследственные 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заболевания.</a:t>
            </a:r>
            <a:endParaRPr lang="ru-RU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9" name="Picture 14" descr="schoolbo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43550" y="0"/>
            <a:ext cx="3600450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643563" y="714375"/>
            <a:ext cx="1143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chemeClr val="bg1"/>
                </a:solidFill>
                <a:latin typeface="Constantia" pitchFamily="18" charset="0"/>
              </a:rPr>
              <a:t>Х</a:t>
            </a:r>
            <a:r>
              <a:rPr lang="en-US" sz="5400" b="1">
                <a:solidFill>
                  <a:schemeClr val="bg1"/>
                </a:solidFill>
                <a:latin typeface="Constantia" pitchFamily="18" charset="0"/>
              </a:rPr>
              <a:t>Y</a:t>
            </a:r>
            <a:endParaRPr lang="ru-RU" sz="5400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5229225"/>
            <a:ext cx="89296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2400" b="1" i="1">
                <a:solidFill>
                  <a:schemeClr val="bg1"/>
                </a:solidFill>
                <a:latin typeface="Constantia" pitchFamily="18" charset="0"/>
              </a:rPr>
              <a:t>        Работу выполнила:  Русак Татьяна Викторовна</a:t>
            </a:r>
            <a:r>
              <a:rPr lang="ru-RU" sz="2400" b="1" i="1">
                <a:solidFill>
                  <a:schemeClr val="bg1"/>
                </a:solidFill>
              </a:rPr>
              <a:t>,</a:t>
            </a:r>
          </a:p>
          <a:p>
            <a:pPr algn="r"/>
            <a:r>
              <a:rPr lang="ru-RU" sz="2400" b="1" i="1">
                <a:solidFill>
                  <a:schemeClr val="bg1"/>
                </a:solidFill>
                <a:latin typeface="Constantia" pitchFamily="18" charset="0"/>
              </a:rPr>
              <a:t>учитель биологии </a:t>
            </a:r>
            <a:endParaRPr lang="ru-RU" sz="2400" b="1" i="1">
              <a:solidFill>
                <a:schemeClr val="bg1"/>
              </a:solidFill>
            </a:endParaRPr>
          </a:p>
          <a:p>
            <a:pPr algn="r"/>
            <a:r>
              <a:rPr lang="ru-RU" sz="2400" b="1" i="1">
                <a:solidFill>
                  <a:schemeClr val="bg1"/>
                </a:solidFill>
                <a:latin typeface="Constantia" pitchFamily="18" charset="0"/>
              </a:rPr>
              <a:t>МООУ «Школа-интернат № </a:t>
            </a:r>
            <a:r>
              <a:rPr lang="ru-RU" sz="24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64</a:t>
            </a:r>
            <a:r>
              <a:rPr lang="ru-RU" sz="2400" b="1" i="1">
                <a:solidFill>
                  <a:schemeClr val="bg1"/>
                </a:solidFill>
                <a:latin typeface="Constantia" pitchFamily="18" charset="0"/>
              </a:rPr>
              <a:t>»</a:t>
            </a:r>
            <a:r>
              <a:rPr lang="ru-RU" sz="2400" b="1" i="1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ru-RU" sz="2400" b="1" i="1">
                <a:solidFill>
                  <a:schemeClr val="bg1"/>
                </a:solidFill>
                <a:latin typeface="Constantia" pitchFamily="18" charset="0"/>
              </a:rPr>
              <a:t>г</a:t>
            </a:r>
            <a:r>
              <a:rPr lang="ru-RU" sz="2400" b="1" i="1">
                <a:solidFill>
                  <a:schemeClr val="bg1"/>
                </a:solidFill>
              </a:rPr>
              <a:t>.</a:t>
            </a:r>
            <a:r>
              <a:rPr lang="ru-RU" sz="2400" b="1" i="1">
                <a:solidFill>
                  <a:schemeClr val="bg1"/>
                </a:solidFill>
                <a:latin typeface="Constantia" pitchFamily="18" charset="0"/>
              </a:rPr>
              <a:t> Прокопьевска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2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33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113614" cy="1357298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</a:t>
            </a:r>
            <a:br>
              <a:rPr lang="ru-RU" smtClean="0"/>
            </a:br>
            <a:r>
              <a:rPr lang="ru-RU" smtClean="0"/>
              <a:t>       </a:t>
            </a:r>
            <a:r>
              <a:rPr lang="ru-RU" smtClean="0">
                <a:solidFill>
                  <a:srgbClr val="C00000"/>
                </a:solidFill>
              </a:rPr>
              <a:t>Оплодотворённая     </a:t>
            </a:r>
            <a:br>
              <a:rPr lang="ru-RU" smtClean="0">
                <a:solidFill>
                  <a:srgbClr val="C00000"/>
                </a:solidFill>
              </a:rPr>
            </a:br>
            <a:r>
              <a:rPr lang="ru-RU" smtClean="0">
                <a:solidFill>
                  <a:srgbClr val="C00000"/>
                </a:solidFill>
              </a:rPr>
              <a:t>             яйцеклетка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29250" y="2071688"/>
            <a:ext cx="3500438" cy="4572000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Зародыш 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приобретает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вид шарика с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ворсинками на 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поверхности</a:t>
            </a:r>
            <a:endParaRPr lang="ru-RU" sz="3200" b="1" dirty="0"/>
          </a:p>
        </p:txBody>
      </p:sp>
      <p:grpSp>
        <p:nvGrpSpPr>
          <p:cNvPr id="4" name="Группа 6"/>
          <p:cNvGrpSpPr>
            <a:grpSpLocks/>
          </p:cNvGrpSpPr>
          <p:nvPr/>
        </p:nvGrpSpPr>
        <p:grpSpPr bwMode="auto">
          <a:xfrm>
            <a:off x="214313" y="1571625"/>
            <a:ext cx="4857750" cy="5370513"/>
            <a:chOff x="214282" y="1571611"/>
            <a:chExt cx="4857784" cy="5371122"/>
          </a:xfrm>
        </p:grpSpPr>
        <p:pic>
          <p:nvPicPr>
            <p:cNvPr id="23556" name="Рисунок 4" descr="Яйцеклктка 24 часа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982" t="4225" r="6438" b="8450"/>
            <a:stretch>
              <a:fillRect/>
            </a:stretch>
          </p:blipFill>
          <p:spPr bwMode="auto">
            <a:xfrm>
              <a:off x="214282" y="1571611"/>
              <a:ext cx="4857784" cy="4857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57" name="TextBox 5"/>
            <p:cNvSpPr txBox="1">
              <a:spLocks noChangeArrowheads="1"/>
            </p:cNvSpPr>
            <p:nvPr/>
          </p:nvSpPr>
          <p:spPr bwMode="auto">
            <a:xfrm>
              <a:off x="1714480" y="6357958"/>
              <a:ext cx="235745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200">
                  <a:latin typeface="Constantia" pitchFamily="18" charset="0"/>
                </a:rPr>
                <a:t>24 часа</a:t>
              </a:r>
            </a:p>
          </p:txBody>
        </p:sp>
      </p:grp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8"/>
          <p:cNvGrpSpPr>
            <a:grpSpLocks/>
          </p:cNvGrpSpPr>
          <p:nvPr/>
        </p:nvGrpSpPr>
        <p:grpSpPr bwMode="auto">
          <a:xfrm>
            <a:off x="71438" y="1500188"/>
            <a:ext cx="4857750" cy="5357812"/>
            <a:chOff x="71406" y="1500174"/>
            <a:chExt cx="4857784" cy="5357826"/>
          </a:xfrm>
        </p:grpSpPr>
        <p:pic>
          <p:nvPicPr>
            <p:cNvPr id="24583" name="Рисунок 5" descr="Яйцеклктка 24 часа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982" t="4225" r="6438" b="7166"/>
            <a:stretch>
              <a:fillRect/>
            </a:stretch>
          </p:blipFill>
          <p:spPr bwMode="auto">
            <a:xfrm>
              <a:off x="71406" y="1500174"/>
              <a:ext cx="4857784" cy="4929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4" name="TextBox 7"/>
            <p:cNvSpPr txBox="1">
              <a:spLocks noChangeArrowheads="1"/>
            </p:cNvSpPr>
            <p:nvPr/>
          </p:nvSpPr>
          <p:spPr bwMode="auto">
            <a:xfrm>
              <a:off x="1643042" y="6273225"/>
              <a:ext cx="192882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200">
                  <a:latin typeface="Constantia" pitchFamily="18" charset="0"/>
                </a:rPr>
                <a:t>24 часа</a:t>
              </a:r>
            </a:p>
          </p:txBody>
        </p:sp>
      </p:grp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57813" y="1785938"/>
            <a:ext cx="3500437" cy="4857750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Образуются две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одинаковые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    клетки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  эмбриона</a:t>
            </a:r>
            <a:endParaRPr lang="ru-RU" sz="3200" b="1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71438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</a:t>
            </a:r>
            <a:r>
              <a:rPr lang="ru-RU" smtClean="0">
                <a:solidFill>
                  <a:srgbClr val="C00000"/>
                </a:solidFill>
              </a:rPr>
              <a:t>Первое дробление</a:t>
            </a:r>
            <a:endParaRPr lang="ru-RU">
              <a:solidFill>
                <a:srgbClr val="C00000"/>
              </a:solidFill>
            </a:endParaRPr>
          </a:p>
        </p:txBody>
      </p:sp>
      <p:grpSp>
        <p:nvGrpSpPr>
          <p:cNvPr id="4" name="Группа 10"/>
          <p:cNvGrpSpPr>
            <a:grpSpLocks/>
          </p:cNvGrpSpPr>
          <p:nvPr/>
        </p:nvGrpSpPr>
        <p:grpSpPr bwMode="auto">
          <a:xfrm>
            <a:off x="-26988" y="2357438"/>
            <a:ext cx="5003801" cy="3727450"/>
            <a:chOff x="-27062" y="2357430"/>
            <a:chExt cx="5004522" cy="3728047"/>
          </a:xfrm>
        </p:grpSpPr>
        <p:pic>
          <p:nvPicPr>
            <p:cNvPr id="24581" name="Рисунок 4" descr="яйц.30 ч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2994" t="7292" r="9035" b="12498"/>
            <a:stretch>
              <a:fillRect/>
            </a:stretch>
          </p:blipFill>
          <p:spPr bwMode="auto">
            <a:xfrm>
              <a:off x="-27062" y="2357430"/>
              <a:ext cx="5004522" cy="314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2" name="TextBox 9"/>
            <p:cNvSpPr txBox="1">
              <a:spLocks noChangeArrowheads="1"/>
            </p:cNvSpPr>
            <p:nvPr/>
          </p:nvSpPr>
          <p:spPr bwMode="auto">
            <a:xfrm>
              <a:off x="1643042" y="5500702"/>
              <a:ext cx="171451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200">
                  <a:latin typeface="Constantia" pitchFamily="18" charset="0"/>
                </a:rPr>
                <a:t>30 часов</a:t>
              </a:r>
            </a:p>
          </p:txBody>
        </p:sp>
      </p:grp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857256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</a:t>
            </a:r>
            <a:r>
              <a:rPr lang="ru-RU" smtClean="0">
                <a:solidFill>
                  <a:srgbClr val="C00000"/>
                </a:solidFill>
              </a:rPr>
              <a:t>Второе дробление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214938" y="1714500"/>
            <a:ext cx="3714750" cy="4857750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  образуется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4-клеточный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    эмбрион</a:t>
            </a:r>
            <a:endParaRPr lang="ru-RU" sz="3200" b="1" dirty="0"/>
          </a:p>
        </p:txBody>
      </p:sp>
      <p:grpSp>
        <p:nvGrpSpPr>
          <p:cNvPr id="2" name="Группа 6"/>
          <p:cNvGrpSpPr>
            <a:grpSpLocks/>
          </p:cNvGrpSpPr>
          <p:nvPr/>
        </p:nvGrpSpPr>
        <p:grpSpPr bwMode="auto">
          <a:xfrm>
            <a:off x="-26988" y="2357438"/>
            <a:ext cx="5003801" cy="3727450"/>
            <a:chOff x="-27062" y="2357430"/>
            <a:chExt cx="5004522" cy="3728047"/>
          </a:xfrm>
        </p:grpSpPr>
        <p:pic>
          <p:nvPicPr>
            <p:cNvPr id="25607" name="Рисунок 7" descr="яйц.30 ч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2994" t="7292" r="9035" b="12498"/>
            <a:stretch>
              <a:fillRect/>
            </a:stretch>
          </p:blipFill>
          <p:spPr bwMode="auto">
            <a:xfrm>
              <a:off x="-27062" y="2357430"/>
              <a:ext cx="5004522" cy="314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608" name="TextBox 8"/>
            <p:cNvSpPr txBox="1">
              <a:spLocks noChangeArrowheads="1"/>
            </p:cNvSpPr>
            <p:nvPr/>
          </p:nvSpPr>
          <p:spPr bwMode="auto">
            <a:xfrm>
              <a:off x="1643042" y="5500702"/>
              <a:ext cx="171451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200">
                  <a:latin typeface="Constantia" pitchFamily="18" charset="0"/>
                </a:rPr>
                <a:t>30 часов</a:t>
              </a:r>
            </a:p>
          </p:txBody>
        </p:sp>
      </p:grpSp>
      <p:grpSp>
        <p:nvGrpSpPr>
          <p:cNvPr id="3" name="Группа 12"/>
          <p:cNvGrpSpPr>
            <a:grpSpLocks/>
          </p:cNvGrpSpPr>
          <p:nvPr/>
        </p:nvGrpSpPr>
        <p:grpSpPr bwMode="auto">
          <a:xfrm>
            <a:off x="0" y="1214438"/>
            <a:ext cx="5072063" cy="5572125"/>
            <a:chOff x="0" y="1285860"/>
            <a:chExt cx="5072066" cy="5572164"/>
          </a:xfrm>
        </p:grpSpPr>
        <p:pic>
          <p:nvPicPr>
            <p:cNvPr id="25605" name="Рисунок 10" descr="яйц.40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6359" t="3175" r="14432" b="4762"/>
            <a:stretch>
              <a:fillRect/>
            </a:stretch>
          </p:blipFill>
          <p:spPr bwMode="auto">
            <a:xfrm>
              <a:off x="0" y="1285860"/>
              <a:ext cx="5072066" cy="5348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606" name="TextBox 11"/>
            <p:cNvSpPr txBox="1">
              <a:spLocks noChangeArrowheads="1"/>
            </p:cNvSpPr>
            <p:nvPr/>
          </p:nvSpPr>
          <p:spPr bwMode="auto">
            <a:xfrm>
              <a:off x="1500166" y="6273249"/>
              <a:ext cx="250033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3200">
                  <a:latin typeface="Constantia" pitchFamily="18" charset="0"/>
                </a:rPr>
                <a:t>40 часов</a:t>
              </a:r>
            </a:p>
          </p:txBody>
        </p:sp>
      </p:grp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3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0"/>
            <a:ext cx="8042176" cy="1571612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</a:t>
            </a:r>
            <a:r>
              <a:rPr lang="ru-RU" smtClean="0">
                <a:solidFill>
                  <a:srgbClr val="C00000"/>
                </a:solidFill>
              </a:rPr>
              <a:t>Длина зародыша около       </a:t>
            </a:r>
            <a:br>
              <a:rPr lang="ru-RU" smtClean="0">
                <a:solidFill>
                  <a:srgbClr val="C00000"/>
                </a:solidFill>
              </a:rPr>
            </a:br>
            <a:r>
              <a:rPr lang="ru-RU" smtClean="0">
                <a:solidFill>
                  <a:srgbClr val="C00000"/>
                </a:solidFill>
              </a:rPr>
              <a:t>            1 сантиметра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14938" y="2000250"/>
            <a:ext cx="3714750" cy="4643438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 Происходит 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    закладка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  различных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систем органов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   зародыша</a:t>
            </a:r>
            <a:endParaRPr lang="ru-RU" sz="3200" b="1" dirty="0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285750" y="1714500"/>
            <a:ext cx="3857625" cy="5143500"/>
            <a:chOff x="180" y="1080"/>
            <a:chExt cx="2430" cy="3240"/>
          </a:xfrm>
        </p:grpSpPr>
        <p:pic>
          <p:nvPicPr>
            <p:cNvPr id="4" name="Picture 2" descr="d_5nklch3"/>
            <p:cNvPicPr>
              <a:picLocks noChangeAspect="1" noChangeArrowheads="1"/>
            </p:cNvPicPr>
            <p:nvPr/>
          </p:nvPicPr>
          <p:blipFill>
            <a:blip r:embed="rId2"/>
            <a:srcRect l="4545" t="11268" r="31818" b="9859"/>
            <a:stretch>
              <a:fillRect/>
            </a:stretch>
          </p:blipFill>
          <p:spPr bwMode="auto">
            <a:xfrm>
              <a:off x="180" y="1080"/>
              <a:ext cx="2430" cy="3240"/>
            </a:xfrm>
            <a:prstGeom prst="rect">
              <a:avLst/>
            </a:prstGeom>
            <a:noFill/>
            <a:ln w="19050">
              <a:solidFill>
                <a:schemeClr val="bg1">
                  <a:lumMod val="85000"/>
                  <a:lumOff val="15000"/>
                </a:schemeClr>
              </a:solidFill>
            </a:ln>
          </p:spPr>
        </p:pic>
        <p:sp>
          <p:nvSpPr>
            <p:cNvPr id="26629" name="TextBox 4"/>
            <p:cNvSpPr txBox="1">
              <a:spLocks noChangeArrowheads="1"/>
            </p:cNvSpPr>
            <p:nvPr/>
          </p:nvSpPr>
          <p:spPr bwMode="auto">
            <a:xfrm>
              <a:off x="180" y="4087"/>
              <a:ext cx="85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>
                  <a:latin typeface="Constantia" pitchFamily="18" charset="0"/>
                </a:rPr>
                <a:t>5 недель</a:t>
              </a:r>
            </a:p>
          </p:txBody>
        </p:sp>
      </p:grp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3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0352" y="214290"/>
            <a:ext cx="8256490" cy="142876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</a:t>
            </a:r>
            <a:r>
              <a:rPr lang="ru-RU" smtClean="0">
                <a:solidFill>
                  <a:srgbClr val="C00000"/>
                </a:solidFill>
              </a:rPr>
              <a:t>Длина зародыша около </a:t>
            </a:r>
            <a:br>
              <a:rPr lang="ru-RU" smtClean="0">
                <a:solidFill>
                  <a:srgbClr val="C00000"/>
                </a:solidFill>
              </a:rPr>
            </a:br>
            <a:r>
              <a:rPr lang="ru-RU" smtClean="0">
                <a:solidFill>
                  <a:srgbClr val="C00000"/>
                </a:solidFill>
              </a:rPr>
              <a:t>           4 сантиметров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286375" y="2071688"/>
            <a:ext cx="3500438" cy="4572000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Заканчивается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закладка всех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органов</a:t>
            </a:r>
            <a:endParaRPr lang="ru-RU" sz="3200" b="1" dirty="0"/>
          </a:p>
        </p:txBody>
      </p:sp>
      <p:pic>
        <p:nvPicPr>
          <p:cNvPr id="6" name="Picture 3" descr="8 НЕДЕЛ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643063"/>
            <a:ext cx="4929187" cy="5000625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87843"/>
                  <a:invGamma/>
                </a:schemeClr>
              </a:gs>
            </a:gsLst>
            <a:lin ang="5400000" scaled="1"/>
          </a:gradFill>
          <a:ln w="19050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928694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            </a:t>
            </a:r>
            <a:r>
              <a:rPr lang="ru-RU" smtClean="0">
                <a:solidFill>
                  <a:srgbClr val="FF0000"/>
                </a:solidFill>
              </a:rPr>
              <a:t>Подумайте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1357313"/>
            <a:ext cx="8715375" cy="5214937"/>
          </a:xfrm>
        </p:spPr>
        <p:txBody>
          <a:bodyPr/>
          <a:lstStyle/>
          <a:p>
            <a:pPr algn="ctr" eaLnBrk="1" hangingPunct="1"/>
            <a:r>
              <a:rPr lang="ru-RU" sz="4400" b="1" i="1" smtClean="0">
                <a:solidFill>
                  <a:schemeClr val="bg1"/>
                </a:solidFill>
              </a:rPr>
              <a:t>Каждому виду, имеющему чёткое деление на мужские и женские особи, свойственно определённое соотношение полов, близкое  </a:t>
            </a:r>
            <a:r>
              <a:rPr lang="ru-RU" sz="44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 : 1</a:t>
            </a:r>
            <a:r>
              <a:rPr lang="ru-RU" sz="4400" b="1" i="1" smtClean="0">
                <a:solidFill>
                  <a:schemeClr val="bg1"/>
                </a:solidFill>
              </a:rPr>
              <a:t>.</a:t>
            </a:r>
          </a:p>
          <a:p>
            <a:pPr algn="ctr" eaLnBrk="1" hangingPunct="1"/>
            <a:r>
              <a:rPr lang="ru-RU" sz="4400" b="1" i="1" smtClean="0">
                <a:solidFill>
                  <a:schemeClr val="bg1"/>
                </a:solidFill>
              </a:rPr>
              <a:t>  </a:t>
            </a:r>
            <a:r>
              <a:rPr lang="ru-RU" sz="4400" b="1" i="1" smtClean="0"/>
              <a:t>Как объяснить это явление?</a:t>
            </a:r>
          </a:p>
          <a:p>
            <a:pPr eaLnBrk="1" hangingPunct="1"/>
            <a:endParaRPr lang="ru-RU" sz="2400" smtClean="0"/>
          </a:p>
          <a:p>
            <a:pPr algn="ctr" eaLnBrk="1" hangingPunct="1"/>
            <a:endParaRPr lang="ru-RU" sz="4000" b="1" i="1" smtClean="0">
              <a:solidFill>
                <a:srgbClr val="FFFF00"/>
              </a:solidFill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642942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   </a:t>
            </a:r>
            <a:r>
              <a:rPr lang="ru-RU" smtClean="0">
                <a:solidFill>
                  <a:srgbClr val="C00000"/>
                </a:solidFill>
              </a:rPr>
              <a:t>Томас Морган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72063" y="1571625"/>
            <a:ext cx="3857625" cy="4143375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 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 Английский генетик.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Сформулировал       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    хромосомную 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          теорию наследственности</a:t>
            </a:r>
            <a:endParaRPr lang="ru-RU" sz="3200" b="1" dirty="0">
              <a:solidFill>
                <a:srgbClr val="FFFF00"/>
              </a:solidFill>
            </a:endParaRPr>
          </a:p>
        </p:txBody>
      </p:sp>
      <p:pic>
        <p:nvPicPr>
          <p:cNvPr id="4" name="Picture 4" descr="morgan_tom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857250"/>
            <a:ext cx="4714875" cy="5786438"/>
          </a:xfrm>
          <a:prstGeom prst="rect">
            <a:avLst/>
          </a:prstGeom>
          <a:noFill/>
          <a:ln w="19050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950"/>
                            </p:stCondLst>
                            <p:childTnLst>
                              <p:par>
                                <p:cTn id="2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300"/>
                            </p:stCondLst>
                            <p:childTnLst>
                              <p:par>
                                <p:cTn id="3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400"/>
                            </p:stCondLst>
                            <p:childTnLst>
                              <p:par>
                                <p:cTn id="4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400"/>
                            </p:stCondLst>
                            <p:childTnLst>
                              <p:par>
                                <p:cTn id="4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357322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</a:t>
            </a:r>
            <a:r>
              <a:rPr lang="ru-RU" smtClean="0">
                <a:solidFill>
                  <a:srgbClr val="C00000"/>
                </a:solidFill>
              </a:rPr>
              <a:t>Классификация </a:t>
            </a:r>
            <a:r>
              <a:rPr lang="ru-RU" err="1" smtClean="0">
                <a:solidFill>
                  <a:srgbClr val="C00000"/>
                </a:solidFill>
              </a:rPr>
              <a:t>наследст</a:t>
            </a:r>
            <a:r>
              <a:rPr lang="ru-RU" smtClean="0">
                <a:solidFill>
                  <a:srgbClr val="C00000"/>
                </a:solidFill>
              </a:rPr>
              <a:t>-    </a:t>
            </a:r>
            <a:br>
              <a:rPr lang="ru-RU" smtClean="0">
                <a:solidFill>
                  <a:srgbClr val="C00000"/>
                </a:solidFill>
              </a:rPr>
            </a:br>
            <a:r>
              <a:rPr lang="ru-RU" smtClean="0">
                <a:solidFill>
                  <a:srgbClr val="C00000"/>
                </a:solidFill>
              </a:rPr>
              <a:t>        венных заболеваний</a:t>
            </a:r>
            <a:endParaRPr lang="ru-RU">
              <a:solidFill>
                <a:srgbClr val="C00000"/>
              </a:solidFill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214282" y="1643050"/>
          <a:ext cx="8715436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0"/>
            <a:ext cx="7772400" cy="785794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 </a:t>
            </a:r>
            <a:r>
              <a:rPr lang="ru-RU" smtClean="0">
                <a:solidFill>
                  <a:srgbClr val="C00000"/>
                </a:solidFill>
              </a:rPr>
              <a:t>Синдром Дауна</a:t>
            </a:r>
            <a:endParaRPr lang="ru-RU">
              <a:solidFill>
                <a:srgbClr val="C00000"/>
              </a:solidFill>
            </a:endParaRPr>
          </a:p>
        </p:txBody>
      </p:sp>
      <p:pic>
        <p:nvPicPr>
          <p:cNvPr id="4" name="Picture 5" descr="nedug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928688"/>
            <a:ext cx="4286250" cy="4857750"/>
          </a:xfrm>
          <a:prstGeom prst="rect">
            <a:avLst/>
          </a:prstGeom>
          <a:noFill/>
          <a:ln w="19050">
            <a:solidFill>
              <a:schemeClr val="bg1">
                <a:lumMod val="85000"/>
                <a:lumOff val="15000"/>
              </a:schemeClr>
            </a:solidFill>
          </a:ln>
        </p:spPr>
      </p:pic>
      <p:pic>
        <p:nvPicPr>
          <p:cNvPr id="7" name="Picture 7" descr="Кариотип (хромосомный набор) человека с синдромом Дауна. В 21-й паре три хромосомы вместо двух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928938"/>
            <a:ext cx="4071937" cy="3714750"/>
          </a:xfrm>
          <a:prstGeom prst="rect">
            <a:avLst/>
          </a:prstGeom>
          <a:noFill/>
          <a:ln w="19050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</p:pic>
      <p:sp>
        <p:nvSpPr>
          <p:cNvPr id="8" name="Овал 7"/>
          <p:cNvSpPr/>
          <p:nvPr/>
        </p:nvSpPr>
        <p:spPr>
          <a:xfrm>
            <a:off x="428625" y="857250"/>
            <a:ext cx="3643313" cy="1928813"/>
          </a:xfrm>
          <a:prstGeom prst="ellipse">
            <a:avLst/>
          </a:prstGeom>
          <a:solidFill>
            <a:srgbClr val="1131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err="1"/>
              <a:t>Трисомия</a:t>
            </a:r>
            <a:r>
              <a:rPr lang="ru-RU" sz="3200" b="1" dirty="0"/>
              <a:t> по 21-ой хромосоме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429125" y="5903913"/>
            <a:ext cx="450056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onstantia" pitchFamily="18" charset="0"/>
              </a:rPr>
              <a:t>   </a:t>
            </a:r>
            <a:r>
              <a:rPr lang="ru-RU" sz="2800" b="1">
                <a:solidFill>
                  <a:schemeClr val="bg1"/>
                </a:solidFill>
                <a:latin typeface="Constantia" pitchFamily="18" charset="0"/>
              </a:rPr>
              <a:t>Слабоумие, задержка     </a:t>
            </a:r>
          </a:p>
          <a:p>
            <a:r>
              <a:rPr lang="ru-RU" sz="2800" b="1">
                <a:solidFill>
                  <a:schemeClr val="bg1"/>
                </a:solidFill>
                <a:latin typeface="Constantia" pitchFamily="18" charset="0"/>
              </a:rPr>
              <a:t>        роста и развития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0"/>
            <a:ext cx="7772400" cy="92867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  </a:t>
            </a:r>
            <a:r>
              <a:rPr lang="ru-RU" smtClean="0">
                <a:solidFill>
                  <a:srgbClr val="C00000"/>
                </a:solidFill>
              </a:rPr>
              <a:t>Синдром </a:t>
            </a:r>
            <a:r>
              <a:rPr lang="ru-RU" err="1" smtClean="0">
                <a:solidFill>
                  <a:srgbClr val="C00000"/>
                </a:solidFill>
              </a:rPr>
              <a:t>Патау</a:t>
            </a:r>
            <a:endParaRPr lang="ru-RU">
              <a:solidFill>
                <a:srgbClr val="C00000"/>
              </a:solidFill>
            </a:endParaRPr>
          </a:p>
        </p:txBody>
      </p:sp>
      <p:pic>
        <p:nvPicPr>
          <p:cNvPr id="6" name="Picture 5" descr="23260_foto1"/>
          <p:cNvPicPr>
            <a:picLocks noChangeAspect="1" noChangeArrowheads="1"/>
          </p:cNvPicPr>
          <p:nvPr/>
        </p:nvPicPr>
        <p:blipFill>
          <a:blip r:embed="rId2"/>
          <a:srcRect b="5405"/>
          <a:stretch>
            <a:fillRect/>
          </a:stretch>
        </p:blipFill>
        <p:spPr bwMode="auto">
          <a:xfrm>
            <a:off x="3719513" y="1571625"/>
            <a:ext cx="5424487" cy="5286375"/>
          </a:xfrm>
          <a:prstGeom prst="rect">
            <a:avLst/>
          </a:prstGeom>
          <a:noFill/>
          <a:ln w="19050">
            <a:solidFill>
              <a:schemeClr val="bg1">
                <a:lumMod val="85000"/>
                <a:lumOff val="15000"/>
              </a:schemeClr>
            </a:solidFill>
          </a:ln>
        </p:spPr>
      </p:pic>
      <p:sp>
        <p:nvSpPr>
          <p:cNvPr id="5" name="Овал 4"/>
          <p:cNvSpPr/>
          <p:nvPr/>
        </p:nvSpPr>
        <p:spPr>
          <a:xfrm>
            <a:off x="428625" y="4214813"/>
            <a:ext cx="3786188" cy="2357437"/>
          </a:xfrm>
          <a:prstGeom prst="ellipse">
            <a:avLst/>
          </a:prstGeom>
          <a:solidFill>
            <a:srgbClr val="1131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err="1"/>
              <a:t>Трисомия</a:t>
            </a:r>
            <a:r>
              <a:rPr lang="ru-RU" sz="3200" b="1" dirty="0"/>
              <a:t> по 13-ой хромосоме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14313" y="1571625"/>
            <a:ext cx="3429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bg1"/>
                </a:solidFill>
                <a:latin typeface="Constantia" pitchFamily="18" charset="0"/>
              </a:rPr>
              <a:t>Множественные пороки развития, идиотия, глухота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928694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            </a:t>
            </a:r>
            <a:r>
              <a:rPr lang="ru-RU" smtClean="0">
                <a:solidFill>
                  <a:srgbClr val="FF0000"/>
                </a:solidFill>
              </a:rPr>
              <a:t>Подумайте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1357313"/>
            <a:ext cx="8715375" cy="5214937"/>
          </a:xfrm>
        </p:spPr>
        <p:txBody>
          <a:bodyPr/>
          <a:lstStyle/>
          <a:p>
            <a:pPr algn="ctr" eaLnBrk="1" hangingPunct="1"/>
            <a:r>
              <a:rPr lang="ru-RU" sz="4400" b="1" i="1" smtClean="0">
                <a:solidFill>
                  <a:schemeClr val="bg1"/>
                </a:solidFill>
              </a:rPr>
              <a:t>Каждому виду, имеющему чёткое деление на мужские и женские особи, свойственно определённое соотношение полов, близкое  </a:t>
            </a:r>
            <a:r>
              <a:rPr lang="ru-RU" sz="4400" b="1" i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 : 1</a:t>
            </a:r>
            <a:r>
              <a:rPr lang="ru-RU" sz="4400" b="1" i="1" smtClean="0">
                <a:solidFill>
                  <a:schemeClr val="bg1"/>
                </a:solidFill>
              </a:rPr>
              <a:t>.</a:t>
            </a:r>
          </a:p>
          <a:p>
            <a:pPr algn="ctr" eaLnBrk="1" hangingPunct="1"/>
            <a:r>
              <a:rPr lang="ru-RU" sz="4400" b="1" i="1" smtClean="0">
                <a:solidFill>
                  <a:schemeClr val="bg1"/>
                </a:solidFill>
              </a:rPr>
              <a:t>  </a:t>
            </a:r>
            <a:r>
              <a:rPr lang="ru-RU" sz="4400" b="1" i="1" smtClean="0"/>
              <a:t>Как объяснить это явление?</a:t>
            </a:r>
          </a:p>
          <a:p>
            <a:pPr eaLnBrk="1" hangingPunct="1"/>
            <a:endParaRPr lang="ru-RU" sz="2400" smtClean="0"/>
          </a:p>
          <a:p>
            <a:pPr algn="ctr" eaLnBrk="1" hangingPunct="1"/>
            <a:endParaRPr lang="ru-RU" sz="4000" b="1" i="1" smtClean="0">
              <a:solidFill>
                <a:srgbClr val="FFFF00"/>
              </a:solidFill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71438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</a:t>
            </a:r>
            <a:r>
              <a:rPr lang="ru-RU" smtClean="0">
                <a:solidFill>
                  <a:srgbClr val="C00000"/>
                </a:solidFill>
              </a:rPr>
              <a:t>Синдром Эдвардса</a:t>
            </a:r>
            <a:endParaRPr lang="ru-RU">
              <a:solidFill>
                <a:srgbClr val="C00000"/>
              </a:solidFill>
            </a:endParaRPr>
          </a:p>
        </p:txBody>
      </p:sp>
      <p:pic>
        <p:nvPicPr>
          <p:cNvPr id="4" name="Рисунок 3" descr="Синдром Эдвардса. Трисомия 18. Диагноз синдрома Эдвардса. Признаки синдрома Эдвардса. Установка синдрома Эдвардса"/>
          <p:cNvPicPr>
            <a:picLocks noChangeAspect="1" noChangeArrowheads="1"/>
          </p:cNvPicPr>
          <p:nvPr/>
        </p:nvPicPr>
        <p:blipFill>
          <a:blip r:embed="rId2"/>
          <a:srcRect l="23944" t="3896" r="29578" b="23376"/>
          <a:stretch>
            <a:fillRect/>
          </a:stretch>
        </p:blipFill>
        <p:spPr bwMode="auto">
          <a:xfrm>
            <a:off x="5000625" y="1285875"/>
            <a:ext cx="3929063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>
          <a:xfrm>
            <a:off x="214313" y="3500438"/>
            <a:ext cx="5286375" cy="2571750"/>
          </a:xfrm>
          <a:prstGeom prst="ellipse">
            <a:avLst/>
          </a:prstGeom>
          <a:solidFill>
            <a:srgbClr val="1131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err="1"/>
              <a:t>Трисомия</a:t>
            </a:r>
            <a:r>
              <a:rPr lang="ru-RU" sz="3200" b="1" dirty="0"/>
              <a:t> по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18-ой хромосоме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642938" y="1214438"/>
            <a:ext cx="4143375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onstantia" pitchFamily="18" charset="0"/>
              </a:rPr>
              <a:t>Комплекс множественных пороков развития, олигофрения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01122" cy="1357322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</a:t>
            </a:r>
            <a:r>
              <a:rPr lang="ru-RU" smtClean="0">
                <a:solidFill>
                  <a:srgbClr val="C00000"/>
                </a:solidFill>
              </a:rPr>
              <a:t>Синдром Шерешевского-   </a:t>
            </a:r>
            <a:br>
              <a:rPr lang="ru-RU" smtClean="0">
                <a:solidFill>
                  <a:srgbClr val="C00000"/>
                </a:solidFill>
              </a:rPr>
            </a:br>
            <a:r>
              <a:rPr lang="ru-RU" smtClean="0">
                <a:solidFill>
                  <a:srgbClr val="C00000"/>
                </a:solidFill>
              </a:rPr>
              <a:t>   Тернера</a:t>
            </a:r>
            <a:endParaRPr lang="ru-RU">
              <a:solidFill>
                <a:srgbClr val="C00000"/>
              </a:solidFill>
            </a:endParaRPr>
          </a:p>
        </p:txBody>
      </p:sp>
      <p:pic>
        <p:nvPicPr>
          <p:cNvPr id="4" name="Рисунок 3" descr="http://upload.wikimedia.org/wikipedia/commons/thumb/2/22/Neck_Turner.JPG/220px-Neck_Turner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3" y="857250"/>
            <a:ext cx="3500437" cy="435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0063" y="5357813"/>
            <a:ext cx="83581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bg1"/>
                </a:solidFill>
                <a:latin typeface="Constantia" pitchFamily="18" charset="0"/>
              </a:rPr>
              <a:t>Складки кожи в области шеи — характерный признак  болезни.  На фото: девочка до и после пластической операции</a:t>
            </a:r>
          </a:p>
        </p:txBody>
      </p:sp>
      <p:sp>
        <p:nvSpPr>
          <p:cNvPr id="6" name="Овал 5"/>
          <p:cNvSpPr/>
          <p:nvPr/>
        </p:nvSpPr>
        <p:spPr>
          <a:xfrm>
            <a:off x="214313" y="1643063"/>
            <a:ext cx="4857750" cy="3714750"/>
          </a:xfrm>
          <a:prstGeom prst="ellipse">
            <a:avLst/>
          </a:prstGeom>
          <a:solidFill>
            <a:srgbClr val="1131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Отсутствие одной Х-хромосомы у женщины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(45 ХО)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642942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</a:t>
            </a:r>
            <a:r>
              <a:rPr lang="ru-RU" smtClean="0">
                <a:solidFill>
                  <a:srgbClr val="C00000"/>
                </a:solidFill>
              </a:rPr>
              <a:t>Синдром </a:t>
            </a:r>
            <a:r>
              <a:rPr lang="ru-RU" err="1" smtClean="0">
                <a:solidFill>
                  <a:srgbClr val="C00000"/>
                </a:solidFill>
              </a:rPr>
              <a:t>Марфана</a:t>
            </a:r>
            <a:endParaRPr lang="ru-RU">
              <a:solidFill>
                <a:srgbClr val="C00000"/>
              </a:solidFill>
            </a:endParaRPr>
          </a:p>
        </p:txBody>
      </p:sp>
      <p:pic>
        <p:nvPicPr>
          <p:cNvPr id="4" name="Picture 5" descr="151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0" y="1000125"/>
            <a:ext cx="3500438" cy="5643563"/>
          </a:xfrm>
          <a:prstGeom prst="rect">
            <a:avLst/>
          </a:prstGeom>
          <a:noFill/>
          <a:ln w="19050">
            <a:solidFill>
              <a:schemeClr val="bg1">
                <a:lumMod val="85000"/>
                <a:lumOff val="15000"/>
              </a:schemeClr>
            </a:solidFill>
          </a:ln>
        </p:spPr>
      </p:pic>
      <p:sp>
        <p:nvSpPr>
          <p:cNvPr id="5" name="Овал 4"/>
          <p:cNvSpPr/>
          <p:nvPr/>
        </p:nvSpPr>
        <p:spPr>
          <a:xfrm>
            <a:off x="214313" y="1143000"/>
            <a:ext cx="5143500" cy="5500688"/>
          </a:xfrm>
          <a:prstGeom prst="ellipse">
            <a:avLst/>
          </a:prstGeom>
          <a:solidFill>
            <a:srgbClr val="11311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     </a:t>
            </a:r>
            <a:r>
              <a:rPr lang="ru-RU" sz="3200" b="1" dirty="0">
                <a:solidFill>
                  <a:schemeClr val="tx1"/>
                </a:solidFill>
              </a:rPr>
              <a:t>поражение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соединительной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           ткани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      вследствие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   мутации в гене,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   ответственном 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         за синтез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     </a:t>
            </a:r>
            <a:r>
              <a:rPr lang="ru-RU" sz="3200" b="1" dirty="0" err="1">
                <a:solidFill>
                  <a:schemeClr val="tx1"/>
                </a:solidFill>
              </a:rPr>
              <a:t>фибриллина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7772400" cy="1500198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smtClean="0">
                <a:latin typeface="Times New Roman" pitchFamily="18" charset="0"/>
              </a:rPr>
              <a:t>  </a:t>
            </a:r>
            <a:r>
              <a:rPr lang="ru-RU" sz="6000" smtClean="0">
                <a:solidFill>
                  <a:srgbClr val="FF0000"/>
                </a:solidFill>
                <a:latin typeface="Times New Roman" pitchFamily="18" charset="0"/>
              </a:rPr>
              <a:t>Х-хромосома</a:t>
            </a:r>
            <a:br>
              <a:rPr lang="ru-RU" sz="6000" smtClean="0">
                <a:solidFill>
                  <a:srgbClr val="FF0000"/>
                </a:solidFill>
                <a:latin typeface="Times New Roman" pitchFamily="18" charset="0"/>
              </a:rPr>
            </a:br>
            <a:endParaRPr lang="ru-RU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1428750"/>
            <a:ext cx="5857875" cy="5429250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chemeClr val="bg1"/>
                </a:solidFill>
                <a:latin typeface="Times New Roman" pitchFamily="18" charset="0"/>
              </a:rPr>
              <a:t>Хромосома несёт информацию более чем 300 болезней </a:t>
            </a:r>
          </a:p>
          <a:p>
            <a:pPr eaLnBrk="1" hangingPunct="1"/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</a:rPr>
              <a:t>(дальтонизм, аутизм, </a:t>
            </a:r>
          </a:p>
          <a:p>
            <a:pPr eaLnBrk="1" hangingPunct="1"/>
            <a:r>
              <a:rPr lang="ru-RU" sz="4000" b="1" smtClean="0">
                <a:solidFill>
                  <a:srgbClr val="FFFF00"/>
                </a:solidFill>
                <a:latin typeface="Times New Roman" pitchFamily="18" charset="0"/>
              </a:rPr>
              <a:t>гемофилия, мускульная дистрофия и другие) </a:t>
            </a:r>
          </a:p>
          <a:p>
            <a:pPr eaLnBrk="1" hangingPunct="1"/>
            <a:endParaRPr lang="ru-RU" smtClean="0"/>
          </a:p>
        </p:txBody>
      </p:sp>
      <p:pic>
        <p:nvPicPr>
          <p:cNvPr id="4" name="Picture 3" descr="X chromoso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1214438"/>
            <a:ext cx="2682875" cy="54292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85728"/>
            <a:ext cx="7772400" cy="1571636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00"/>
                </a:solidFill>
                <a:latin typeface="Times New Roman" pitchFamily="18" charset="0"/>
              </a:rPr>
              <a:t>   </a:t>
            </a:r>
            <a:r>
              <a:rPr smtClean="0">
                <a:solidFill>
                  <a:srgbClr val="FF0000"/>
                </a:solidFill>
                <a:latin typeface="Times New Roman" pitchFamily="18" charset="0"/>
              </a:rPr>
              <a:t>Y</a:t>
            </a:r>
            <a:r>
              <a:rPr lang="ru-RU" smtClean="0">
                <a:solidFill>
                  <a:srgbClr val="FF0000"/>
                </a:solidFill>
                <a:latin typeface="Times New Roman" pitchFamily="18" charset="0"/>
              </a:rPr>
              <a:t>-хромосома</a:t>
            </a:r>
            <a:r>
              <a:rPr lang="ru-RU" smtClean="0">
                <a:solidFill>
                  <a:srgbClr val="FFFF00"/>
                </a:solidFill>
                <a:latin typeface="Times New Roman" pitchFamily="18" charset="0"/>
              </a:rPr>
              <a:t/>
            </a:r>
            <a:br>
              <a:rPr lang="ru-RU" smtClean="0">
                <a:solidFill>
                  <a:srgbClr val="FFFF00"/>
                </a:solidFill>
                <a:latin typeface="Times New Roman" pitchFamily="18" charset="0"/>
              </a:rPr>
            </a:b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1285875"/>
            <a:ext cx="3857625" cy="52149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600" b="1" smtClean="0">
                <a:solidFill>
                  <a:schemeClr val="bg1"/>
                </a:solidFill>
                <a:latin typeface="Times New Roman" pitchFamily="18" charset="0"/>
              </a:rPr>
              <a:t>Меньше размером, чем Х-хромосома</a:t>
            </a:r>
          </a:p>
          <a:p>
            <a:pPr eaLnBrk="1" hangingPunct="1">
              <a:lnSpc>
                <a:spcPct val="90000"/>
              </a:lnSpc>
            </a:pPr>
            <a:endParaRPr lang="ru-RU" sz="3600" b="1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3600" b="1" smtClean="0">
                <a:latin typeface="Times New Roman" pitchFamily="18" charset="0"/>
              </a:rPr>
              <a:t>  Содержит    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b="1" smtClean="0">
                <a:latin typeface="Times New Roman" pitchFamily="18" charset="0"/>
              </a:rPr>
              <a:t>  меньшее   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b="1" smtClean="0">
                <a:latin typeface="Times New Roman" pitchFamily="18" charset="0"/>
              </a:rPr>
              <a:t> количество генов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b="1" smtClean="0">
                <a:latin typeface="Times New Roman" pitchFamily="18" charset="0"/>
              </a:rPr>
              <a:t> - инертная</a:t>
            </a:r>
          </a:p>
        </p:txBody>
      </p:sp>
      <p:pic>
        <p:nvPicPr>
          <p:cNvPr id="4" name="Picture 4" descr="XYCh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1285875"/>
            <a:ext cx="4484688" cy="5322888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642942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</a:t>
            </a:r>
            <a:r>
              <a:rPr lang="ru-RU" smtClean="0">
                <a:solidFill>
                  <a:srgbClr val="C00000"/>
                </a:solidFill>
              </a:rPr>
              <a:t>Королева Виктория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0" y="1000125"/>
            <a:ext cx="3714750" cy="3429000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</a:t>
            </a:r>
            <a:r>
              <a:rPr lang="ru-RU" sz="3200" b="1" dirty="0" smtClean="0">
                <a:solidFill>
                  <a:srgbClr val="FFFF00"/>
                </a:solidFill>
              </a:rPr>
              <a:t>Самая известная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      в истории 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   носительница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    заболевания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      гемофилии</a:t>
            </a:r>
            <a:endParaRPr lang="ru-RU" sz="3200" b="1" dirty="0">
              <a:solidFill>
                <a:srgbClr val="FFFF00"/>
              </a:solidFill>
            </a:endParaRPr>
          </a:p>
        </p:txBody>
      </p:sp>
      <p:pic>
        <p:nvPicPr>
          <p:cNvPr id="4" name="Рисунок 3" descr="http://upload.wikimedia.org/wikipedia/commons/thumb/7/77/The_Young_Queen_Victoria.jpg/220px-The_Young_Queen_Victoria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857250"/>
            <a:ext cx="4572000" cy="5786438"/>
          </a:xfrm>
          <a:prstGeom prst="rect">
            <a:avLst/>
          </a:prstGeom>
          <a:noFill/>
          <a:ln w="19050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</p:pic>
      <p:pic>
        <p:nvPicPr>
          <p:cNvPr id="6" name="Picture 7" descr="117676439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75" y="4572000"/>
            <a:ext cx="3429000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571504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</a:t>
            </a:r>
            <a:r>
              <a:rPr lang="ru-RU" smtClean="0">
                <a:solidFill>
                  <a:srgbClr val="C00000"/>
                </a:solidFill>
              </a:rPr>
              <a:t>Цесаревич Алексей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857250"/>
            <a:ext cx="8643938" cy="1071563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/>
              <a:t>            </a:t>
            </a:r>
            <a:r>
              <a:rPr lang="ru-RU" sz="3200" b="1" dirty="0" smtClean="0">
                <a:solidFill>
                  <a:srgbClr val="FFFF00"/>
                </a:solidFill>
              </a:rPr>
              <a:t>сын российского императора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b="1" dirty="0" smtClean="0">
                <a:solidFill>
                  <a:srgbClr val="FFFF00"/>
                </a:solidFill>
              </a:rPr>
              <a:t>    Николая Второго страдал гемофилией</a:t>
            </a:r>
            <a:endParaRPr lang="ru-RU" sz="3200" b="1" dirty="0">
              <a:solidFill>
                <a:srgbClr val="FFFF00"/>
              </a:solidFill>
            </a:endParaRPr>
          </a:p>
        </p:txBody>
      </p:sp>
      <p:pic>
        <p:nvPicPr>
          <p:cNvPr id="4" name="Picture 4" descr="– аҐўЁз Ђ«ҐЄбҐ©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750" y="2143125"/>
            <a:ext cx="4071938" cy="4495800"/>
          </a:xfrm>
          <a:prstGeom prst="rect">
            <a:avLst/>
          </a:prstGeom>
          <a:ln w="19050">
            <a:solidFill>
              <a:schemeClr val="bg1">
                <a:lumMod val="85000"/>
                <a:lumOff val="15000"/>
              </a:schemeClr>
            </a:solidFill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5" name="Picture 4" descr="царевич Алексей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143125"/>
            <a:ext cx="4286250" cy="4465638"/>
          </a:xfrm>
          <a:prstGeom prst="rect">
            <a:avLst/>
          </a:prstGeom>
          <a:noFill/>
          <a:ln w="19050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72560" cy="642942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     </a:t>
            </a:r>
            <a:r>
              <a:rPr lang="ru-RU" smtClean="0">
                <a:solidFill>
                  <a:srgbClr val="C00000"/>
                </a:solidFill>
              </a:rPr>
              <a:t>Дальтонизм</a:t>
            </a:r>
            <a:r>
              <a:rPr lang="ru-RU" smtClean="0"/>
              <a:t> 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1000125"/>
            <a:ext cx="4286250" cy="5643563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С помощью этих таблиц можно выявить нарушение        цветоощущения. 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таблице № 1 люди с 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нормальным зрением 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видят цифру 16.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ru-RU" sz="2400" b="1" dirty="0" smtClean="0">
                <a:solidFill>
                  <a:srgbClr val="6600FF"/>
                </a:solidFill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</a:rPr>
              <a:t>Люди с приобретенным 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  расстройством зрения с 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  трудом или вовсе не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  различают цифру 96 в 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bg1"/>
                </a:solidFill>
              </a:rPr>
              <a:t>  таблице № 2.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000125"/>
            <a:ext cx="4275137" cy="5668963"/>
          </a:xfrm>
          <a:prstGeom prst="rect">
            <a:avLst/>
          </a:prstGeom>
          <a:solidFill>
            <a:srgbClr val="FFD8B1"/>
          </a:solidFill>
          <a:ln w="19050">
            <a:solidFill>
              <a:schemeClr val="bg1">
                <a:lumMod val="85000"/>
                <a:lumOff val="1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71438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    Задача № 1</a:t>
            </a:r>
            <a:endParaRPr lang="ru-RU"/>
          </a:p>
        </p:txBody>
      </p:sp>
      <p:sp>
        <p:nvSpPr>
          <p:cNvPr id="41986" name="Текст 2"/>
          <p:cNvSpPr>
            <a:spLocks noGrp="1"/>
          </p:cNvSpPr>
          <p:nvPr>
            <p:ph type="body" idx="1"/>
          </p:nvPr>
        </p:nvSpPr>
        <p:spPr>
          <a:xfrm>
            <a:off x="214313" y="1143000"/>
            <a:ext cx="8715375" cy="5357813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bg1"/>
                </a:solidFill>
              </a:rPr>
              <a:t>Классическая гемофилия    передаётся как рецессивный,  сцепленный с Х-хромосомой признак. Какова вероятность рождения больного ребёнка от  брака здоровой женщины со страдающим гемофилией мужчиной?</a:t>
            </a:r>
          </a:p>
          <a:p>
            <a:pPr eaLnBrk="1" hangingPunct="1"/>
            <a:endParaRPr lang="ru-RU" sz="3600" b="1" smtClean="0">
              <a:solidFill>
                <a:schemeClr val="bg1"/>
              </a:solidFill>
            </a:endParaRPr>
          </a:p>
          <a:p>
            <a:pPr eaLnBrk="1" hangingPunct="1"/>
            <a:r>
              <a:rPr lang="ru-RU" sz="2800" b="1" smtClean="0"/>
              <a:t>          (Сверьте ответ, кликнув на картинку)</a:t>
            </a:r>
          </a:p>
          <a:p>
            <a:pPr eaLnBrk="1" hangingPunct="1"/>
            <a:endParaRPr lang="ru-RU" smtClean="0"/>
          </a:p>
        </p:txBody>
      </p:sp>
      <p:pic>
        <p:nvPicPr>
          <p:cNvPr id="4" name="Picture 5" descr="research_blut02_artikel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75" y="214313"/>
            <a:ext cx="1970088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71438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    Задача № 2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928688"/>
            <a:ext cx="8715375" cy="57150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dirty="0" smtClean="0">
                <a:solidFill>
                  <a:schemeClr val="bg1"/>
                </a:solidFill>
              </a:rPr>
              <a:t>Рецессивный ген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dirty="0" smtClean="0">
                <a:solidFill>
                  <a:schemeClr val="bg1"/>
                </a:solidFill>
              </a:rPr>
              <a:t>дальтонизма располагается в Х- хромосоме. Девушка с  нормальным зрением (отец её  был дальтоником) выходит замуж за мужчину с нормальным зрением, отец которого был  дальтоником. Определить возможные фенотипы потомства.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dirty="0" smtClean="0"/>
              <a:t>         </a:t>
            </a:r>
            <a:r>
              <a:rPr lang="ru-RU" sz="2800" b="1" dirty="0" smtClean="0"/>
              <a:t>(Сверьте ответ, кликнув на картинку)</a:t>
            </a:r>
            <a:endParaRPr lang="ru-RU" sz="2800" b="1" dirty="0" smtClean="0">
              <a:solidFill>
                <a:schemeClr val="bg1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5" name="Picture 7" descr="ген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38" y="214313"/>
            <a:ext cx="20240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857256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</a:t>
            </a:r>
            <a:r>
              <a:rPr lang="ru-RU" smtClean="0">
                <a:solidFill>
                  <a:srgbClr val="C00000"/>
                </a:solidFill>
              </a:rPr>
              <a:t>Сверим термины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1428750"/>
            <a:ext cx="8429625" cy="5214938"/>
          </a:xfrm>
          <a:solidFill>
            <a:schemeClr val="accent2">
              <a:lumMod val="50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/>
              <a:t>       г</a:t>
            </a:r>
            <a:r>
              <a:rPr lang="ru-RU" sz="4800" b="1" dirty="0" smtClean="0">
                <a:solidFill>
                  <a:srgbClr val="FF0000"/>
                </a:solidFill>
              </a:rPr>
              <a:t>е</a:t>
            </a:r>
            <a:r>
              <a:rPr lang="ru-RU" sz="4800" b="1" dirty="0" smtClean="0"/>
              <a:t>нет</a:t>
            </a:r>
            <a:r>
              <a:rPr lang="ru-RU" sz="4800" b="1" dirty="0" smtClean="0">
                <a:solidFill>
                  <a:srgbClr val="FF0000"/>
                </a:solidFill>
              </a:rPr>
              <a:t>и</a:t>
            </a:r>
            <a:r>
              <a:rPr lang="ru-RU" sz="4800" b="1" dirty="0" smtClean="0"/>
              <a:t>ка ,   г</a:t>
            </a:r>
            <a:r>
              <a:rPr lang="ru-RU" sz="4800" b="1" dirty="0" smtClean="0">
                <a:solidFill>
                  <a:srgbClr val="FF0000"/>
                </a:solidFill>
              </a:rPr>
              <a:t>е</a:t>
            </a:r>
            <a:r>
              <a:rPr lang="ru-RU" sz="4800" b="1" dirty="0" smtClean="0"/>
              <a:t>н</a:t>
            </a:r>
            <a:r>
              <a:rPr lang="ru-RU" sz="4800" b="1" dirty="0" smtClean="0">
                <a:solidFill>
                  <a:srgbClr val="FF0000"/>
                </a:solidFill>
              </a:rPr>
              <a:t>о</a:t>
            </a:r>
            <a:r>
              <a:rPr lang="ru-RU" sz="4800" b="1" dirty="0" smtClean="0"/>
              <a:t>тип,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/>
              <a:t>       ф</a:t>
            </a:r>
            <a:r>
              <a:rPr lang="ru-RU" sz="4800" b="1" dirty="0" smtClean="0">
                <a:solidFill>
                  <a:srgbClr val="FF0000"/>
                </a:solidFill>
              </a:rPr>
              <a:t>е</a:t>
            </a:r>
            <a:r>
              <a:rPr lang="ru-RU" sz="4800" b="1" dirty="0" smtClean="0"/>
              <a:t>н</a:t>
            </a:r>
            <a:r>
              <a:rPr lang="ru-RU" sz="4800" b="1" dirty="0" smtClean="0">
                <a:solidFill>
                  <a:srgbClr val="FF0000"/>
                </a:solidFill>
              </a:rPr>
              <a:t>о</a:t>
            </a:r>
            <a:r>
              <a:rPr lang="ru-RU" sz="4800" b="1" dirty="0" smtClean="0"/>
              <a:t>тип,   г</a:t>
            </a:r>
            <a:r>
              <a:rPr lang="ru-RU" sz="4800" b="1" dirty="0" smtClean="0">
                <a:solidFill>
                  <a:srgbClr val="FF0000"/>
                </a:solidFill>
              </a:rPr>
              <a:t>и</a:t>
            </a:r>
            <a:r>
              <a:rPr lang="ru-RU" sz="4800" b="1" dirty="0" smtClean="0"/>
              <a:t>брид,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/>
              <a:t>       н</a:t>
            </a:r>
            <a:r>
              <a:rPr lang="ru-RU" sz="4800" b="1" dirty="0" smtClean="0">
                <a:solidFill>
                  <a:srgbClr val="FF0000"/>
                </a:solidFill>
              </a:rPr>
              <a:t>а</a:t>
            </a:r>
            <a:r>
              <a:rPr lang="ru-RU" sz="4800" b="1" dirty="0" smtClean="0"/>
              <a:t>следств</a:t>
            </a:r>
            <a:r>
              <a:rPr lang="ru-RU" sz="4800" b="1" dirty="0" smtClean="0">
                <a:solidFill>
                  <a:srgbClr val="FF0000"/>
                </a:solidFill>
              </a:rPr>
              <a:t>е</a:t>
            </a:r>
            <a:r>
              <a:rPr lang="ru-RU" sz="4800" b="1" dirty="0" smtClean="0"/>
              <a:t>нность ,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/>
              <a:t>       с</a:t>
            </a:r>
            <a:r>
              <a:rPr lang="ru-RU" sz="4800" b="1" dirty="0" smtClean="0">
                <a:solidFill>
                  <a:srgbClr val="FF0000"/>
                </a:solidFill>
              </a:rPr>
              <a:t>о</a:t>
            </a:r>
            <a:r>
              <a:rPr lang="ru-RU" sz="4800" b="1" dirty="0" smtClean="0"/>
              <a:t>м</a:t>
            </a:r>
            <a:r>
              <a:rPr lang="ru-RU" sz="4800" b="1" dirty="0" smtClean="0">
                <a:solidFill>
                  <a:srgbClr val="FF0000"/>
                </a:solidFill>
              </a:rPr>
              <a:t>а</a:t>
            </a:r>
            <a:r>
              <a:rPr lang="ru-RU" sz="4800" b="1" dirty="0" smtClean="0"/>
              <a:t>тические клетки,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b="1" dirty="0" smtClean="0"/>
              <a:t>       гом</a:t>
            </a:r>
            <a:r>
              <a:rPr lang="ru-RU" sz="4800" b="1" dirty="0" smtClean="0">
                <a:solidFill>
                  <a:srgbClr val="FF0000"/>
                </a:solidFill>
              </a:rPr>
              <a:t>о</a:t>
            </a:r>
            <a:r>
              <a:rPr lang="ru-RU" sz="4800" b="1" dirty="0" smtClean="0"/>
              <a:t>з</a:t>
            </a:r>
            <a:r>
              <a:rPr lang="ru-RU" sz="4800" b="1" dirty="0" smtClean="0">
                <a:solidFill>
                  <a:srgbClr val="FF0000"/>
                </a:solidFill>
              </a:rPr>
              <a:t>и</a:t>
            </a:r>
            <a:r>
              <a:rPr lang="ru-RU" sz="4800" b="1" dirty="0" smtClean="0"/>
              <a:t>готная особь</a:t>
            </a:r>
            <a:endParaRPr lang="ru-RU" sz="4800" b="1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71438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    Задача № 3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1143000"/>
            <a:ext cx="8501063" cy="5143500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900" b="1" dirty="0" smtClean="0">
                <a:solidFill>
                  <a:schemeClr val="bg1"/>
                </a:solidFill>
              </a:rPr>
              <a:t>Рецессивные гены гемофилии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900" b="1" dirty="0" smtClean="0">
                <a:solidFill>
                  <a:schemeClr val="bg1"/>
                </a:solidFill>
              </a:rPr>
              <a:t>и  дальтонизма связаны с  Х-хромосомой. Какое потомство будет получено от брака мужчины,  больного  гемофилией, и женщины, больной дальтонизмом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900" b="1" dirty="0" smtClean="0">
                <a:solidFill>
                  <a:schemeClr val="bg1"/>
                </a:solidFill>
              </a:rPr>
              <a:t>(гомозиготной по признаку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900" b="1" dirty="0" smtClean="0">
                <a:solidFill>
                  <a:schemeClr val="bg1"/>
                </a:solidFill>
              </a:rPr>
              <a:t>отсутствия гемофилии)?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000" b="1" dirty="0" smtClean="0"/>
              <a:t>      </a:t>
            </a:r>
            <a:r>
              <a:rPr lang="ru-RU" sz="3000" b="1" dirty="0" smtClean="0"/>
              <a:t>(Сверьте ответ, кликнув на картинку)</a:t>
            </a:r>
            <a:endParaRPr lang="ru-RU" sz="3000" b="1" dirty="0" smtClean="0">
              <a:solidFill>
                <a:schemeClr val="bg1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900" b="1" dirty="0" smtClean="0"/>
              <a:t> </a:t>
            </a:r>
            <a:endParaRPr lang="ru-RU" sz="28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9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7" name="Picture 4" descr="is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63" y="214313"/>
            <a:ext cx="1503362" cy="1285875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85725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C00000"/>
                </a:solidFill>
              </a:rPr>
              <a:t>      Ответ к задаче № 1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1285875"/>
            <a:ext cx="8572500" cy="5286375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/>
              <a:t>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/>
              <a:t>  </a:t>
            </a:r>
            <a:r>
              <a:rPr lang="ru-RU" sz="3200" dirty="0" smtClean="0">
                <a:solidFill>
                  <a:srgbClr val="FFFF00"/>
                </a:solidFill>
              </a:rPr>
              <a:t>В данном браке при условии, что женщина 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будет гомозиготной по данному признаку,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вероятность рождения ребёнка,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страдающего гемофилией,  составит  0 %  и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50 % детей (девочки) будут являться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носительницами гена данного заболевания.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5" name="Управляющая кнопка: назад 4">
            <a:hlinkClick r:id="rId2" action="ppaction://hlinksldjump" highlightClick="1"/>
          </p:cNvPr>
          <p:cNvSpPr/>
          <p:nvPr/>
        </p:nvSpPr>
        <p:spPr>
          <a:xfrm>
            <a:off x="8027988" y="5805488"/>
            <a:ext cx="785812" cy="78581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92869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C00000"/>
                </a:solidFill>
              </a:rPr>
              <a:t>     Ответ к задаче № 2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1428750"/>
            <a:ext cx="8429625" cy="5214938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/>
              <a:t>    </a:t>
            </a:r>
            <a:r>
              <a:rPr lang="ru-RU" sz="3200" dirty="0" smtClean="0">
                <a:solidFill>
                  <a:srgbClr val="FFFF00"/>
                </a:solidFill>
              </a:rPr>
              <a:t>У данной супружеской пары все девочки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  будут с нормальным цветовым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  восприятием , а среди мальчиков  - 50 %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  будут страдать дальтонизмом. 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286750" y="5929313"/>
            <a:ext cx="857250" cy="92868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85728"/>
            <a:ext cx="7772400" cy="92869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C00000"/>
                </a:solidFill>
              </a:rPr>
              <a:t>     Ответ к задаче № 3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1428750"/>
            <a:ext cx="8715375" cy="5214938"/>
          </a:xfrm>
          <a:solidFill>
            <a:schemeClr val="tx2">
              <a:lumMod val="10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200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/>
              <a:t>    </a:t>
            </a:r>
            <a:r>
              <a:rPr lang="ru-RU" sz="3200" dirty="0" smtClean="0">
                <a:solidFill>
                  <a:srgbClr val="FFFF00"/>
                </a:solidFill>
              </a:rPr>
              <a:t>Девочки </a:t>
            </a:r>
            <a:r>
              <a:rPr lang="ru-RU" sz="3200" dirty="0" err="1" smtClean="0">
                <a:solidFill>
                  <a:srgbClr val="FFFF00"/>
                </a:solidFill>
              </a:rPr>
              <a:t>фенотипически</a:t>
            </a:r>
            <a:r>
              <a:rPr lang="ru-RU" sz="3200" dirty="0" smtClean="0">
                <a:solidFill>
                  <a:srgbClr val="FFFF00"/>
                </a:solidFill>
              </a:rPr>
              <a:t> здоровы по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  признакам гемофилии и дальтонизма, но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  будут являться носительницами этих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  заболеваний. Мальчики не несут ген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200" dirty="0" smtClean="0">
                <a:solidFill>
                  <a:srgbClr val="FFFF00"/>
                </a:solidFill>
              </a:rPr>
              <a:t>    гемофилии, но являются дальтониками.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215313" y="6000750"/>
            <a:ext cx="928687" cy="85725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642942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</a:t>
            </a:r>
            <a:r>
              <a:rPr lang="ru-RU" smtClean="0">
                <a:solidFill>
                  <a:srgbClr val="C00000"/>
                </a:solidFill>
              </a:rPr>
              <a:t>Зашифрованное слово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928688"/>
            <a:ext cx="8715375" cy="5715000"/>
          </a:xfrm>
          <a:solidFill>
            <a:schemeClr val="accent1">
              <a:lumMod val="75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П </a:t>
            </a:r>
            <a:r>
              <a:rPr lang="ru-RU" sz="2400" b="1" dirty="0" smtClean="0"/>
              <a:t>  – мужской пол </a:t>
            </a:r>
            <a:r>
              <a:rPr lang="ru-RU" sz="2400" b="1" dirty="0" err="1" smtClean="0"/>
              <a:t>гетерогаметный</a:t>
            </a:r>
            <a:endParaRPr lang="ru-RU" sz="24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Р </a:t>
            </a:r>
            <a:r>
              <a:rPr lang="ru-RU" sz="2400" b="1" dirty="0" smtClean="0"/>
              <a:t>   –  дальтонизм – заболевание, сцепленное с полом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И</a:t>
            </a:r>
            <a:r>
              <a:rPr lang="ru-RU" sz="2400" b="1" dirty="0" smtClean="0"/>
              <a:t>   – в соматических клетках человека по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ru-RU" sz="2400" b="1" dirty="0" smtClean="0"/>
              <a:t> хромосомы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О</a:t>
            </a:r>
            <a:r>
              <a:rPr lang="ru-RU" sz="2400" b="1" dirty="0" smtClean="0"/>
              <a:t>   – Т.Морган – английский генетик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Г </a:t>
            </a:r>
            <a:r>
              <a:rPr lang="ru-RU" sz="2400" b="1" dirty="0" smtClean="0"/>
              <a:t>   – гемофилия – наследственное заболевание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Е</a:t>
            </a:r>
            <a:r>
              <a:rPr lang="ru-RU" sz="2400" b="1" dirty="0" smtClean="0"/>
              <a:t>    – </a:t>
            </a:r>
            <a:r>
              <a:rPr lang="ru-RU" sz="2400" b="1" dirty="0" err="1" smtClean="0"/>
              <a:t>У-хромосома</a:t>
            </a:r>
            <a:r>
              <a:rPr lang="ru-RU" sz="2400" b="1" dirty="0" smtClean="0"/>
              <a:t> инертная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М</a:t>
            </a:r>
            <a:r>
              <a:rPr lang="ru-RU" sz="2400" b="1" dirty="0" smtClean="0"/>
              <a:t>   – ген дальтонизма локализован в </a:t>
            </a:r>
            <a:r>
              <a:rPr lang="ru-RU" sz="2400" b="1" dirty="0" err="1" smtClean="0"/>
              <a:t>У-хромосоме</a:t>
            </a:r>
            <a:endParaRPr lang="ru-RU" sz="24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Р</a:t>
            </a:r>
            <a:r>
              <a:rPr lang="ru-RU" sz="2400" b="1" dirty="0" smtClean="0"/>
              <a:t>    – в половых клетках </a:t>
            </a:r>
            <a:r>
              <a:rPr lang="ru-RU" sz="2400" b="1" dirty="0" err="1" smtClean="0"/>
              <a:t>гапоидный</a:t>
            </a:r>
            <a:r>
              <a:rPr lang="ru-RU" sz="2400" b="1" dirty="0" smtClean="0"/>
              <a:t> набор хромосом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И</a:t>
            </a:r>
            <a:r>
              <a:rPr lang="ru-RU" sz="2400" b="1" dirty="0" smtClean="0"/>
              <a:t>   – пол ребёнка закладывается в момент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/>
              <a:t>         оплодотворения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В</a:t>
            </a:r>
            <a:r>
              <a:rPr lang="ru-RU" sz="2400" b="1" dirty="0" smtClean="0">
                <a:solidFill>
                  <a:srgbClr val="CC00CC"/>
                </a:solidFill>
              </a:rPr>
              <a:t> </a:t>
            </a:r>
            <a:r>
              <a:rPr lang="ru-RU" sz="2400" b="1" dirty="0" smtClean="0"/>
              <a:t>   – гемофилией страдают женщины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Я</a:t>
            </a:r>
            <a:r>
              <a:rPr lang="ru-RU" sz="2400" b="1" dirty="0" smtClean="0"/>
              <a:t>    – знания данного урока пригодятся нам в жизни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4" name="Picture 8" descr="XYChr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25" y="214313"/>
            <a:ext cx="1022350" cy="665162"/>
          </a:xfrm>
          <a:prstGeom prst="rect">
            <a:avLst/>
          </a:prstGeom>
          <a:noFill/>
          <a:ln w="317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785818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00000"/>
                </a:solidFill>
              </a:rPr>
              <a:t>       Верные утверждения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1071563"/>
            <a:ext cx="8715375" cy="5572125"/>
          </a:xfrm>
          <a:solidFill>
            <a:schemeClr val="accent1">
              <a:lumMod val="75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П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/>
              <a:t>  – мужской пол </a:t>
            </a:r>
            <a:r>
              <a:rPr lang="ru-RU" sz="2400" b="1" dirty="0" err="1" smtClean="0"/>
              <a:t>гетерогаметный</a:t>
            </a:r>
            <a:endParaRPr lang="ru-RU" sz="24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Р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/>
              <a:t>   –  дальтонизм – заболевание, сцепленное с полом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И</a:t>
            </a:r>
            <a:r>
              <a:rPr lang="ru-RU" sz="2400" b="1" dirty="0" smtClean="0"/>
              <a:t>   – в соматических клетках человека по 23 хромосомы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О</a:t>
            </a:r>
            <a:r>
              <a:rPr lang="ru-RU" sz="2400" b="1" dirty="0" smtClean="0"/>
              <a:t>   – Т.Морган – английский генетик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Г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/>
              <a:t>   – гемофилия – наследственное заболевание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Е</a:t>
            </a:r>
            <a:r>
              <a:rPr lang="ru-RU" sz="2400" b="1" dirty="0" smtClean="0"/>
              <a:t>    – </a:t>
            </a:r>
            <a:r>
              <a:rPr lang="ru-RU" sz="2400" b="1" dirty="0" err="1" smtClean="0"/>
              <a:t>У-хромосома</a:t>
            </a:r>
            <a:r>
              <a:rPr lang="ru-RU" sz="2400" b="1" dirty="0" smtClean="0"/>
              <a:t> инертная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М</a:t>
            </a:r>
            <a:r>
              <a:rPr lang="ru-RU" sz="2400" b="1" dirty="0" smtClean="0"/>
              <a:t>   – ген дальтонизма локализован в </a:t>
            </a:r>
            <a:r>
              <a:rPr lang="ru-RU" sz="2400" b="1" dirty="0" err="1" smtClean="0"/>
              <a:t>У-хромосоме</a:t>
            </a:r>
            <a:endParaRPr lang="ru-RU" sz="2400" b="1" dirty="0" smtClean="0"/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Р</a:t>
            </a:r>
            <a:r>
              <a:rPr lang="ru-RU" sz="2400" b="1" dirty="0" smtClean="0"/>
              <a:t>    – в половых клетках </a:t>
            </a:r>
            <a:r>
              <a:rPr lang="ru-RU" sz="2400" b="1" dirty="0" err="1" smtClean="0"/>
              <a:t>гапоидный</a:t>
            </a:r>
            <a:r>
              <a:rPr lang="ru-RU" sz="2400" b="1" dirty="0" smtClean="0"/>
              <a:t> набор хромосом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И </a:t>
            </a:r>
            <a:r>
              <a:rPr lang="ru-RU" sz="2400" b="1" dirty="0" smtClean="0"/>
              <a:t>  – пол ребёнка закладывается в момент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/>
              <a:t>         оплодотворения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FFFF00"/>
                </a:solidFill>
              </a:rPr>
              <a:t>В</a:t>
            </a:r>
            <a:r>
              <a:rPr lang="ru-RU" sz="2400" b="1" dirty="0" smtClean="0">
                <a:solidFill>
                  <a:srgbClr val="CC00CC"/>
                </a:solidFill>
              </a:rPr>
              <a:t> </a:t>
            </a:r>
            <a:r>
              <a:rPr lang="ru-RU" sz="2400" b="1" dirty="0" smtClean="0"/>
              <a:t>   – гемофилией страдают женщины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Я</a:t>
            </a:r>
            <a:r>
              <a:rPr lang="ru-RU" sz="2400" b="1" dirty="0" smtClean="0"/>
              <a:t>    – знания данного урока пригодятся нам в жизни</a:t>
            </a: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642942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        </a:t>
            </a:r>
            <a:r>
              <a:rPr lang="ru-RU" err="1" smtClean="0">
                <a:solidFill>
                  <a:srgbClr val="C00000"/>
                </a:solidFill>
              </a:rPr>
              <a:t>Прогерия</a:t>
            </a:r>
            <a:r>
              <a:rPr lang="ru-RU" smtClean="0"/>
              <a:t> 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71938" y="1000125"/>
            <a:ext cx="4786312" cy="5429250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   Наследственное      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заболевание,  сцепленное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с полом, обусловленное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преждевременным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старением организма.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Больные </a:t>
            </a:r>
            <a:r>
              <a:rPr lang="ru-RU" sz="2800" b="1" dirty="0" err="1" smtClean="0">
                <a:solidFill>
                  <a:srgbClr val="FFFF00"/>
                </a:solidFill>
              </a:rPr>
              <a:t>прогерией</a:t>
            </a:r>
            <a:r>
              <a:rPr lang="ru-RU" sz="2800" b="1" dirty="0" smtClean="0">
                <a:solidFill>
                  <a:srgbClr val="FFFF00"/>
                </a:solidFill>
              </a:rPr>
              <a:t> часто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имеют характерный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внешний вид: низкий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рост, относительно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большая голова и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уменьшенная лицевая часть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b="1" dirty="0" smtClean="0">
                <a:solidFill>
                  <a:srgbClr val="FFFF00"/>
                </a:solidFill>
              </a:rPr>
              <a:t> черепа.</a:t>
            </a:r>
            <a:endParaRPr lang="ru-RU" sz="2800" b="1" dirty="0">
              <a:solidFill>
                <a:srgbClr val="FFFF00"/>
              </a:solidFill>
            </a:endParaRPr>
          </a:p>
        </p:txBody>
      </p:sp>
      <p:pic>
        <p:nvPicPr>
          <p:cNvPr id="4" name="Picture 5" descr="08e0016d1d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000125"/>
            <a:ext cx="3538538" cy="5429250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500"/>
                            </p:stCondLst>
                            <p:childTnLst>
                              <p:par>
                                <p:cTn id="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572560" cy="71438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 </a:t>
            </a:r>
            <a:r>
              <a:rPr lang="ru-RU" smtClean="0">
                <a:solidFill>
                  <a:srgbClr val="C00000"/>
                </a:solidFill>
              </a:rPr>
              <a:t>Домашнее задание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214422"/>
            <a:ext cx="8113614" cy="5214974"/>
          </a:xfrm>
          <a:noFill/>
          <a:ln w="19050">
            <a:solidFill>
              <a:schemeClr val="bg1">
                <a:lumMod val="85000"/>
                <a:lumOff val="15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600" b="1" dirty="0" smtClean="0"/>
              <a:t> </a:t>
            </a:r>
            <a:r>
              <a:rPr lang="ru-RU" sz="3600" b="1" dirty="0" smtClean="0">
                <a:solidFill>
                  <a:srgbClr val="FFFF00"/>
                </a:solidFill>
              </a:rPr>
              <a:t>Параграф  </a:t>
            </a: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9.4.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600" b="1" dirty="0" smtClean="0">
              <a:solidFill>
                <a:srgbClr val="FFFF00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600" b="1" dirty="0" smtClean="0">
                <a:solidFill>
                  <a:srgbClr val="FFFF00"/>
                </a:solidFill>
              </a:rPr>
              <a:t> Составить и решить задачу на 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FFFF00"/>
                </a:solidFill>
              </a:rPr>
              <a:t>    наследование, сцепленное с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FFFF00"/>
                </a:solidFill>
              </a:rPr>
              <a:t>    полом.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3600" b="1" dirty="0" smtClean="0">
              <a:solidFill>
                <a:srgbClr val="FFFF00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sz="3600" b="1" dirty="0" smtClean="0">
                <a:solidFill>
                  <a:srgbClr val="FFFF00"/>
                </a:solidFill>
              </a:rPr>
              <a:t> Составить тест из </a:t>
            </a: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b="1" dirty="0" smtClean="0">
                <a:solidFill>
                  <a:srgbClr val="FFFF00"/>
                </a:solidFill>
              </a:rPr>
              <a:t> вопросов по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b="1" dirty="0" smtClean="0">
                <a:solidFill>
                  <a:srgbClr val="FFFF00"/>
                </a:solidFill>
              </a:rPr>
              <a:t>    теме «Генетика пола».</a:t>
            </a:r>
            <a:endParaRPr lang="ru-RU" sz="3600" b="1" dirty="0">
              <a:solidFill>
                <a:srgbClr val="FFFF00"/>
              </a:solidFill>
            </a:endParaRPr>
          </a:p>
        </p:txBody>
      </p:sp>
      <p:pic>
        <p:nvPicPr>
          <p:cNvPr id="51205" name="Picture 15" descr="9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50" y="1000125"/>
            <a:ext cx="2713038" cy="140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952503">
            <a:off x="312516" y="781143"/>
            <a:ext cx="8737122" cy="416344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80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</a:t>
            </a:r>
            <a:r>
              <a:rPr lang="ru-RU" sz="80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Спасибо  за   </a:t>
            </a:r>
            <a:br>
              <a:rPr lang="ru-RU" sz="80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ru-RU" sz="80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плодотворную работу на уроке!</a:t>
            </a:r>
            <a:endParaRPr lang="ru-RU" sz="8000" b="1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857256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      </a:t>
            </a:r>
            <a:r>
              <a:rPr lang="ru-RU" smtClean="0">
                <a:solidFill>
                  <a:srgbClr val="C00000"/>
                </a:solidFill>
              </a:rPr>
              <a:t>Сверим термины</a:t>
            </a:r>
            <a:endParaRPr lang="ru-RU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1428750"/>
            <a:ext cx="8715375" cy="5214938"/>
          </a:xfrm>
          <a:solidFill>
            <a:schemeClr val="accent2">
              <a:lumMod val="50000"/>
            </a:schemeClr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dirty="0" smtClean="0"/>
              <a:t>      д</a:t>
            </a:r>
            <a:r>
              <a:rPr lang="ru-RU" sz="4800" dirty="0" smtClean="0">
                <a:solidFill>
                  <a:srgbClr val="FF0000"/>
                </a:solidFill>
              </a:rPr>
              <a:t>о</a:t>
            </a:r>
            <a:r>
              <a:rPr lang="ru-RU" sz="4800" dirty="0" smtClean="0"/>
              <a:t>м</a:t>
            </a:r>
            <a:r>
              <a:rPr lang="ru-RU" sz="4800" dirty="0" smtClean="0">
                <a:solidFill>
                  <a:srgbClr val="FF0000"/>
                </a:solidFill>
              </a:rPr>
              <a:t>и</a:t>
            </a:r>
            <a:r>
              <a:rPr lang="ru-RU" sz="4800" dirty="0" smtClean="0"/>
              <a:t>нантный признак,  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dirty="0" smtClean="0"/>
              <a:t>      р</a:t>
            </a:r>
            <a:r>
              <a:rPr lang="ru-RU" sz="4800" dirty="0" smtClean="0">
                <a:solidFill>
                  <a:srgbClr val="FF0000"/>
                </a:solidFill>
              </a:rPr>
              <a:t>е</a:t>
            </a:r>
            <a:r>
              <a:rPr lang="ru-RU" sz="4800" dirty="0" smtClean="0"/>
              <a:t>ц</a:t>
            </a:r>
            <a:r>
              <a:rPr lang="ru-RU" sz="4800" dirty="0" smtClean="0">
                <a:solidFill>
                  <a:srgbClr val="FF0000"/>
                </a:solidFill>
              </a:rPr>
              <a:t>е</a:t>
            </a:r>
            <a:r>
              <a:rPr lang="ru-RU" sz="4800" dirty="0" smtClean="0"/>
              <a:t>ссивный признак,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dirty="0" smtClean="0"/>
              <a:t>      гет</a:t>
            </a:r>
            <a:r>
              <a:rPr lang="ru-RU" sz="4800" dirty="0" smtClean="0">
                <a:solidFill>
                  <a:srgbClr val="FF0000"/>
                </a:solidFill>
              </a:rPr>
              <a:t>е</a:t>
            </a:r>
            <a:r>
              <a:rPr lang="ru-RU" sz="4800" dirty="0" smtClean="0"/>
              <a:t>р</a:t>
            </a:r>
            <a:r>
              <a:rPr lang="ru-RU" sz="4800" dirty="0" smtClean="0">
                <a:solidFill>
                  <a:srgbClr val="FF0000"/>
                </a:solidFill>
              </a:rPr>
              <a:t>о</a:t>
            </a:r>
            <a:r>
              <a:rPr lang="ru-RU" sz="4800" dirty="0" smtClean="0"/>
              <a:t>з</a:t>
            </a:r>
            <a:r>
              <a:rPr lang="ru-RU" sz="4800" dirty="0" smtClean="0">
                <a:solidFill>
                  <a:srgbClr val="FF0000"/>
                </a:solidFill>
              </a:rPr>
              <a:t>и</a:t>
            </a:r>
            <a:r>
              <a:rPr lang="ru-RU" sz="4800" dirty="0" smtClean="0"/>
              <a:t>готная особь,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dirty="0" smtClean="0"/>
              <a:t>   г</a:t>
            </a:r>
            <a:r>
              <a:rPr lang="ru-RU" sz="4800" dirty="0" smtClean="0">
                <a:solidFill>
                  <a:srgbClr val="FF0000"/>
                </a:solidFill>
              </a:rPr>
              <a:t>о</a:t>
            </a:r>
            <a:r>
              <a:rPr lang="ru-RU" sz="4800" dirty="0" smtClean="0"/>
              <a:t>м</a:t>
            </a:r>
            <a:r>
              <a:rPr lang="ru-RU" sz="4800" dirty="0" smtClean="0">
                <a:solidFill>
                  <a:srgbClr val="FF0000"/>
                </a:solidFill>
              </a:rPr>
              <a:t>о</a:t>
            </a:r>
            <a:r>
              <a:rPr lang="ru-RU" sz="4800" dirty="0" smtClean="0"/>
              <a:t>л</a:t>
            </a:r>
            <a:r>
              <a:rPr lang="ru-RU" sz="4800" dirty="0" smtClean="0">
                <a:solidFill>
                  <a:srgbClr val="FF0000"/>
                </a:solidFill>
              </a:rPr>
              <a:t>о</a:t>
            </a:r>
            <a:r>
              <a:rPr lang="ru-RU" sz="4800" dirty="0" smtClean="0"/>
              <a:t>гичные  хр</a:t>
            </a:r>
            <a:r>
              <a:rPr lang="ru-RU" sz="4800" dirty="0" smtClean="0">
                <a:solidFill>
                  <a:srgbClr val="FF0000"/>
                </a:solidFill>
              </a:rPr>
              <a:t>о</a:t>
            </a:r>
            <a:r>
              <a:rPr lang="ru-RU" sz="4800" dirty="0" smtClean="0"/>
              <a:t>м</a:t>
            </a:r>
            <a:r>
              <a:rPr lang="ru-RU" sz="4800" dirty="0" smtClean="0">
                <a:solidFill>
                  <a:srgbClr val="FF0000"/>
                </a:solidFill>
              </a:rPr>
              <a:t>о</a:t>
            </a:r>
            <a:r>
              <a:rPr lang="ru-RU" sz="4800" dirty="0" smtClean="0"/>
              <a:t>сомы,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4800" dirty="0" smtClean="0"/>
              <a:t>       </a:t>
            </a:r>
            <a:r>
              <a:rPr lang="ru-RU" sz="4800" dirty="0" smtClean="0">
                <a:solidFill>
                  <a:srgbClr val="FF0000"/>
                </a:solidFill>
              </a:rPr>
              <a:t>ал</a:t>
            </a:r>
            <a:r>
              <a:rPr lang="ru-RU" sz="4800" dirty="0" smtClean="0"/>
              <a:t>лельные гены </a:t>
            </a:r>
            <a:endParaRPr lang="ru-RU" sz="48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Текст 2"/>
          <p:cNvSpPr>
            <a:spLocks noGrp="1"/>
          </p:cNvSpPr>
          <p:nvPr>
            <p:ph type="body" idx="1"/>
          </p:nvPr>
        </p:nvSpPr>
        <p:spPr>
          <a:xfrm>
            <a:off x="214313" y="1000125"/>
            <a:ext cx="8715375" cy="564356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30352" y="500042"/>
            <a:ext cx="7772400" cy="114300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smtClean="0"/>
              <a:t> </a:t>
            </a:r>
            <a:r>
              <a:rPr lang="ru-RU" sz="3600" smtClean="0">
                <a:solidFill>
                  <a:srgbClr val="FF0000"/>
                </a:solidFill>
              </a:rPr>
              <a:t>Карта хромосомного набора человека</a:t>
            </a:r>
            <a:r>
              <a:rPr lang="ru-RU" smtClean="0"/>
              <a:t/>
            </a:r>
            <a:br>
              <a:rPr lang="ru-RU" smtClean="0"/>
            </a:br>
            <a:endParaRPr lang="ru-RU"/>
          </a:p>
        </p:txBody>
      </p:sp>
      <p:pic>
        <p:nvPicPr>
          <p:cNvPr id="6" name="Рисунок 5"/>
          <p:cNvPicPr>
            <a:picLocks noChangeAspect="1" noChangeArrowheads="1"/>
          </p:cNvPicPr>
          <p:nvPr/>
        </p:nvPicPr>
        <p:blipFill>
          <a:blip r:embed="rId2">
            <a:lum bright="12000" contrast="30000"/>
          </a:blip>
          <a:srcRect l="49513" t="8054" r="7649" b="11682"/>
          <a:stretch>
            <a:fillRect/>
          </a:stretch>
        </p:blipFill>
        <p:spPr bwMode="auto">
          <a:xfrm>
            <a:off x="214313" y="1000125"/>
            <a:ext cx="4357687" cy="5643563"/>
          </a:xfrm>
          <a:prstGeom prst="rect">
            <a:avLst/>
          </a:prstGeom>
          <a:noFill/>
          <a:ln w="28575">
            <a:solidFill>
              <a:srgbClr val="8B49C1"/>
            </a:solidFill>
            <a:miter lim="800000"/>
            <a:headEnd/>
            <a:tailEnd/>
          </a:ln>
        </p:spPr>
      </p:pic>
      <p:pic>
        <p:nvPicPr>
          <p:cNvPr id="7" name="Рисунок 6" descr="14-genotip_chelo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000125"/>
            <a:ext cx="4286250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Овал 8"/>
          <p:cNvSpPr/>
          <p:nvPr/>
        </p:nvSpPr>
        <p:spPr>
          <a:xfrm>
            <a:off x="7858125" y="4643438"/>
            <a:ext cx="642938" cy="15001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714625" y="5357813"/>
            <a:ext cx="642938" cy="107156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rot="-1836182">
            <a:off x="431800" y="2932113"/>
            <a:ext cx="381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0000"/>
                </a:solidFill>
              </a:rPr>
              <a:t>АУТОСОМЫ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 rot="-2324646">
            <a:off x="4932363" y="2962275"/>
            <a:ext cx="3413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FF0000"/>
                </a:solidFill>
              </a:rPr>
              <a:t>АУТОСОМЫ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71438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/>
              <a:t> </a:t>
            </a:r>
            <a:r>
              <a:rPr lang="ru-RU" sz="4800" smtClean="0">
                <a:solidFill>
                  <a:srgbClr val="FF0000"/>
                </a:solidFill>
              </a:rPr>
              <a:t>хромосомы человека</a:t>
            </a:r>
            <a:endParaRPr lang="ru-RU" sz="480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14313" y="928688"/>
            <a:ext cx="8643937" cy="5715000"/>
          </a:xfrm>
          <a:solidFill>
            <a:schemeClr val="accent2">
              <a:lumMod val="50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 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63" y="1214438"/>
            <a:ext cx="3714750" cy="1428750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Хромосомы, одинаковые у обоих полов - </a:t>
            </a:r>
            <a:r>
              <a:rPr lang="ru-RU" sz="2400" b="1" dirty="0">
                <a:solidFill>
                  <a:schemeClr val="bg1"/>
                </a:solidFill>
              </a:rPr>
              <a:t>____________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7750" y="1214438"/>
            <a:ext cx="3857625" cy="1428750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Хромосомы, по которым мужской и женский пол отличаются - </a:t>
            </a:r>
            <a:r>
              <a:rPr lang="ru-RU" sz="2400" b="1" dirty="0">
                <a:solidFill>
                  <a:schemeClr val="bg1"/>
                </a:solidFill>
              </a:rPr>
              <a:t>__________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71813" y="2928938"/>
            <a:ext cx="3571875" cy="1357312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       У человека </a:t>
            </a:r>
            <a:r>
              <a:rPr lang="ru-RU" sz="2400" b="1" dirty="0">
                <a:solidFill>
                  <a:schemeClr val="bg1"/>
                </a:solidFill>
              </a:rPr>
              <a:t>____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          хромосом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(</a:t>
            </a:r>
            <a:r>
              <a:rPr lang="ru-RU" sz="2400" b="1" dirty="0" err="1">
                <a:solidFill>
                  <a:schemeClr val="bg1"/>
                </a:solidFill>
              </a:rPr>
              <a:t>____</a:t>
            </a:r>
            <a:r>
              <a:rPr lang="ru-RU" sz="2400" b="1" dirty="0" err="1"/>
              <a:t>пары</a:t>
            </a:r>
            <a:r>
              <a:rPr lang="ru-RU" sz="2400" b="1" dirty="0"/>
              <a:t>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0063" y="4714875"/>
            <a:ext cx="4000500" cy="1357313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err="1">
                <a:solidFill>
                  <a:schemeClr val="bg1"/>
                </a:solidFill>
              </a:rPr>
              <a:t>___пары________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29188" y="4714875"/>
            <a:ext cx="3714750" cy="1357313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err="1">
                <a:solidFill>
                  <a:schemeClr val="bg1"/>
                </a:solidFill>
              </a:rPr>
              <a:t>_пара_________</a:t>
            </a:r>
            <a:endParaRPr lang="ru-RU" sz="3600" b="1" dirty="0">
              <a:solidFill>
                <a:schemeClr val="bg1"/>
              </a:solidFill>
            </a:endParaRPr>
          </a:p>
        </p:txBody>
      </p:sp>
      <p:cxnSp>
        <p:nvCxnSpPr>
          <p:cNvPr id="13" name="Прямая со стрелкой 12"/>
          <p:cNvCxnSpPr>
            <a:endCxn id="8" idx="0"/>
          </p:cNvCxnSpPr>
          <p:nvPr/>
        </p:nvCxnSpPr>
        <p:spPr>
          <a:xfrm rot="10800000" flipV="1">
            <a:off x="2500313" y="4286250"/>
            <a:ext cx="1143000" cy="428625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643563" y="4286250"/>
            <a:ext cx="1357312" cy="428625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14290"/>
            <a:ext cx="7772400" cy="714380"/>
          </a:xfrm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/>
              <a:t> </a:t>
            </a:r>
            <a:r>
              <a:rPr lang="ru-RU" sz="4800" smtClean="0">
                <a:solidFill>
                  <a:srgbClr val="FF0000"/>
                </a:solidFill>
              </a:rPr>
              <a:t>хромосомы человека</a:t>
            </a:r>
            <a:endParaRPr lang="ru-RU" sz="480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14313" y="928688"/>
            <a:ext cx="8643937" cy="5715000"/>
          </a:xfrm>
          <a:solidFill>
            <a:schemeClr val="accent2">
              <a:lumMod val="50000"/>
            </a:schemeClr>
          </a:solidFill>
          <a:ln>
            <a:solidFill>
              <a:schemeClr val="bg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 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63" y="1214438"/>
            <a:ext cx="3714750" cy="1428750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Хромосомы, одинаковые у обоих полов - </a:t>
            </a:r>
            <a:r>
              <a:rPr lang="ru-RU" sz="3200" b="1" dirty="0" err="1">
                <a:solidFill>
                  <a:schemeClr val="bg1"/>
                </a:solidFill>
              </a:rPr>
              <a:t>аутосомы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7750" y="1214438"/>
            <a:ext cx="3857625" cy="1428750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Хромосомы, по которым мужской и женский пол отличаются - </a:t>
            </a:r>
            <a:r>
              <a:rPr lang="ru-RU" sz="2800" b="1" dirty="0">
                <a:solidFill>
                  <a:schemeClr val="bg1"/>
                </a:solidFill>
              </a:rPr>
              <a:t>половые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71813" y="2928938"/>
            <a:ext cx="3571875" cy="1357312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У человека </a:t>
            </a: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46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/>
              <a:t>хромосом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/>
              <a:t>(</a:t>
            </a: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ru-RU" sz="2400" b="1" dirty="0"/>
              <a:t> пары)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0063" y="4714875"/>
            <a:ext cx="4000500" cy="1357313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bg1"/>
                </a:solidFill>
              </a:rPr>
              <a:t>22 пары </a:t>
            </a:r>
            <a:r>
              <a:rPr lang="ru-RU" sz="3600" b="1" dirty="0" err="1">
                <a:solidFill>
                  <a:schemeClr val="bg1"/>
                </a:solidFill>
              </a:rPr>
              <a:t>аутосом</a:t>
            </a:r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29188" y="4714875"/>
            <a:ext cx="3714750" cy="1357313"/>
          </a:xfrm>
          <a:prstGeom prst="rect">
            <a:avLst/>
          </a:prstGeom>
          <a:solidFill>
            <a:srgbClr val="0070C0"/>
          </a:solidFill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bg1"/>
                </a:solidFill>
              </a:rPr>
              <a:t>1 пара половых хромосом</a:t>
            </a:r>
          </a:p>
        </p:txBody>
      </p:sp>
      <p:cxnSp>
        <p:nvCxnSpPr>
          <p:cNvPr id="13" name="Прямая со стрелкой 12"/>
          <p:cNvCxnSpPr>
            <a:endCxn id="8" idx="0"/>
          </p:cNvCxnSpPr>
          <p:nvPr/>
        </p:nvCxnSpPr>
        <p:spPr>
          <a:xfrm rot="10800000" flipV="1">
            <a:off x="2500313" y="4286250"/>
            <a:ext cx="1143000" cy="428625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643563" y="4286250"/>
            <a:ext cx="1357312" cy="428625"/>
          </a:xfrm>
          <a:prstGeom prst="straightConnector1">
            <a:avLst/>
          </a:prstGeom>
          <a:ln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7143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Набор хромосом</a:t>
            </a:r>
            <a:endParaRPr lang="ru-RU" sz="5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6" name="Текст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r>
              <a:rPr lang="ru-RU" sz="3600" smtClean="0"/>
              <a:t>в яйцеклетке</a:t>
            </a:r>
          </a:p>
        </p:txBody>
      </p:sp>
      <p:sp>
        <p:nvSpPr>
          <p:cNvPr id="21507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7375"/>
            <a:ext cx="4041775" cy="657225"/>
          </a:xfrm>
        </p:spPr>
        <p:txBody>
          <a:bodyPr/>
          <a:lstStyle/>
          <a:p>
            <a:pPr eaLnBrk="1" hangingPunct="1"/>
            <a:r>
              <a:rPr lang="ru-RU" sz="3600" smtClean="0"/>
              <a:t>в сперматозоиде</a:t>
            </a:r>
          </a:p>
        </p:txBody>
      </p:sp>
      <p:pic>
        <p:nvPicPr>
          <p:cNvPr id="21508" name="Picture 10" descr="aoc_03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68338" y="2627313"/>
            <a:ext cx="3619500" cy="3619500"/>
          </a:xfrm>
        </p:spPr>
      </p:pic>
      <p:pic>
        <p:nvPicPr>
          <p:cNvPr id="21509" name="Picture 9" descr="aoc_03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4856163" y="2627313"/>
            <a:ext cx="3619500" cy="3619500"/>
          </a:xfrm>
        </p:spPr>
      </p:pic>
      <p:sp>
        <p:nvSpPr>
          <p:cNvPr id="10" name="Прямоугольник 9"/>
          <p:cNvSpPr/>
          <p:nvPr/>
        </p:nvSpPr>
        <p:spPr>
          <a:xfrm>
            <a:off x="214313" y="1000125"/>
            <a:ext cx="8715375" cy="5643563"/>
          </a:xfrm>
          <a:prstGeom prst="rect">
            <a:avLst/>
          </a:prstGeom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8625" y="1214438"/>
            <a:ext cx="4000500" cy="642937"/>
          </a:xfrm>
          <a:prstGeom prst="rect">
            <a:avLst/>
          </a:prstGeom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FF00"/>
                </a:solidFill>
              </a:rPr>
              <a:t>в яйцеклетке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643438" y="1214438"/>
            <a:ext cx="4071937" cy="642937"/>
          </a:xfrm>
          <a:prstGeom prst="rect">
            <a:avLst/>
          </a:prstGeom>
          <a:ln w="19050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FFFF00"/>
                </a:solidFill>
              </a:rPr>
              <a:t>в сперматозоиде</a:t>
            </a:r>
          </a:p>
        </p:txBody>
      </p:sp>
      <p:pic>
        <p:nvPicPr>
          <p:cNvPr id="13" name="Picture 10" descr="aoc_0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000250"/>
            <a:ext cx="4011613" cy="4398963"/>
          </a:xfrm>
          <a:prstGeom prst="rect">
            <a:avLst/>
          </a:prstGeom>
          <a:noFill/>
          <a:ln w="19050">
            <a:solidFill>
              <a:schemeClr val="bg1">
                <a:lumMod val="85000"/>
                <a:lumOff val="15000"/>
              </a:schemeClr>
            </a:solidFill>
          </a:ln>
        </p:spPr>
      </p:pic>
      <p:pic>
        <p:nvPicPr>
          <p:cNvPr id="14" name="Picture 9" descr="aoc_0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5" y="2000250"/>
            <a:ext cx="4071938" cy="4398963"/>
          </a:xfrm>
          <a:prstGeom prst="rect">
            <a:avLst/>
          </a:prstGeom>
          <a:noFill/>
          <a:ln w="19050">
            <a:solidFill>
              <a:schemeClr val="bg1">
                <a:lumMod val="85000"/>
                <a:lumOff val="15000"/>
              </a:schemeClr>
            </a:solidFill>
          </a:ln>
        </p:spPr>
      </p:pic>
      <p:sp>
        <p:nvSpPr>
          <p:cNvPr id="15" name="Овал 14"/>
          <p:cNvSpPr/>
          <p:nvPr/>
        </p:nvSpPr>
        <p:spPr>
          <a:xfrm>
            <a:off x="3571875" y="5072063"/>
            <a:ext cx="571500" cy="128587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8143875" y="5214938"/>
            <a:ext cx="642938" cy="1143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85884"/>
          </a:xfrm>
          <a:noFill/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 ребёнка определяется   </a:t>
            </a:r>
            <a:b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в момент оплодотворения</a:t>
            </a:r>
            <a:endParaRPr lang="ru-RU" sz="5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461" name="Группа 8"/>
          <p:cNvGrpSpPr>
            <a:grpSpLocks/>
          </p:cNvGrpSpPr>
          <p:nvPr/>
        </p:nvGrpSpPr>
        <p:grpSpPr bwMode="auto">
          <a:xfrm rot="6338134">
            <a:off x="581819" y="2883694"/>
            <a:ext cx="220662" cy="1168400"/>
            <a:chOff x="714348" y="2643182"/>
            <a:chExt cx="301233" cy="2096458"/>
          </a:xfrm>
        </p:grpSpPr>
        <p:sp>
          <p:nvSpPr>
            <p:cNvPr id="5" name="Овал 4"/>
            <p:cNvSpPr>
              <a:spLocks noChangeArrowheads="1"/>
            </p:cNvSpPr>
            <p:nvPr/>
          </p:nvSpPr>
          <p:spPr bwMode="auto">
            <a:xfrm>
              <a:off x="714353" y="2644459"/>
              <a:ext cx="286064" cy="786172"/>
            </a:xfrm>
            <a:prstGeom prst="ellipse">
              <a:avLst/>
            </a:prstGeom>
            <a:solidFill>
              <a:srgbClr val="FFCCCC"/>
            </a:solidFill>
            <a:ln w="25400" algn="ctr">
              <a:solidFill>
                <a:srgbClr val="085091"/>
              </a:solidFill>
              <a:round/>
              <a:headEnd/>
              <a:tailEnd/>
            </a:ln>
          </p:spPr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>
                  <a:solidFill>
                    <a:schemeClr val="bg1"/>
                  </a:solidFill>
                  <a:latin typeface="+mn-lt"/>
                </a:rPr>
                <a:t>х</a:t>
              </a:r>
              <a:endParaRPr lang="ru-RU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8" name="Полилиния 7"/>
            <p:cNvSpPr>
              <a:spLocks noChangeArrowheads="1"/>
            </p:cNvSpPr>
            <p:nvPr/>
          </p:nvSpPr>
          <p:spPr bwMode="auto">
            <a:xfrm>
              <a:off x="819579" y="3434552"/>
              <a:ext cx="192876" cy="1310286"/>
            </a:xfrm>
            <a:custGeom>
              <a:avLst/>
              <a:gdLst>
                <a:gd name="T0" fmla="*/ 15240 w 192621"/>
                <a:gd name="T1" fmla="*/ 0 h 1310640"/>
                <a:gd name="T2" fmla="*/ 0 w 192621"/>
                <a:gd name="T3" fmla="*/ 45720 h 1310640"/>
                <a:gd name="T4" fmla="*/ 15240 w 192621"/>
                <a:gd name="T5" fmla="*/ 137160 h 1310640"/>
                <a:gd name="T6" fmla="*/ 60960 w 192621"/>
                <a:gd name="T7" fmla="*/ 228600 h 1310640"/>
                <a:gd name="T8" fmla="*/ 106680 w 192621"/>
                <a:gd name="T9" fmla="*/ 259080 h 1310640"/>
                <a:gd name="T10" fmla="*/ 121920 w 192621"/>
                <a:gd name="T11" fmla="*/ 624840 h 1310640"/>
                <a:gd name="T12" fmla="*/ 91440 w 192621"/>
                <a:gd name="T13" fmla="*/ 670560 h 1310640"/>
                <a:gd name="T14" fmla="*/ 45720 w 192621"/>
                <a:gd name="T15" fmla="*/ 762000 h 1310640"/>
                <a:gd name="T16" fmla="*/ 91440 w 192621"/>
                <a:gd name="T17" fmla="*/ 990600 h 1310640"/>
                <a:gd name="T18" fmla="*/ 121920 w 192621"/>
                <a:gd name="T19" fmla="*/ 1036320 h 1310640"/>
                <a:gd name="T20" fmla="*/ 91440 w 192621"/>
                <a:gd name="T21" fmla="*/ 1310640 h 13106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2621"/>
                <a:gd name="T34" fmla="*/ 0 h 1310640"/>
                <a:gd name="T35" fmla="*/ 192621 w 192621"/>
                <a:gd name="T36" fmla="*/ 1310640 h 13106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2621" h="1310640">
                  <a:moveTo>
                    <a:pt x="15240" y="0"/>
                  </a:moveTo>
                  <a:cubicBezTo>
                    <a:pt x="10160" y="15240"/>
                    <a:pt x="0" y="29656"/>
                    <a:pt x="0" y="45720"/>
                  </a:cubicBezTo>
                  <a:cubicBezTo>
                    <a:pt x="0" y="76620"/>
                    <a:pt x="8537" y="106995"/>
                    <a:pt x="15240" y="137160"/>
                  </a:cubicBezTo>
                  <a:cubicBezTo>
                    <a:pt x="22323" y="169033"/>
                    <a:pt x="37474" y="205114"/>
                    <a:pt x="60960" y="228600"/>
                  </a:cubicBezTo>
                  <a:cubicBezTo>
                    <a:pt x="73912" y="241552"/>
                    <a:pt x="91440" y="248920"/>
                    <a:pt x="106680" y="259080"/>
                  </a:cubicBezTo>
                  <a:cubicBezTo>
                    <a:pt x="192621" y="387992"/>
                    <a:pt x="160078" y="319575"/>
                    <a:pt x="121920" y="624840"/>
                  </a:cubicBezTo>
                  <a:cubicBezTo>
                    <a:pt x="119648" y="643015"/>
                    <a:pt x="99631" y="654177"/>
                    <a:pt x="91440" y="670560"/>
                  </a:cubicBezTo>
                  <a:cubicBezTo>
                    <a:pt x="28344" y="796753"/>
                    <a:pt x="133071" y="630973"/>
                    <a:pt x="45720" y="762000"/>
                  </a:cubicBezTo>
                  <a:cubicBezTo>
                    <a:pt x="51614" y="815049"/>
                    <a:pt x="55418" y="936568"/>
                    <a:pt x="91440" y="990600"/>
                  </a:cubicBezTo>
                  <a:lnTo>
                    <a:pt x="121920" y="1036320"/>
                  </a:lnTo>
                  <a:cubicBezTo>
                    <a:pt x="106258" y="1302572"/>
                    <a:pt x="167851" y="1234229"/>
                    <a:pt x="91440" y="1310640"/>
                  </a:cubicBezTo>
                </a:path>
              </a:pathLst>
            </a:custGeom>
            <a:noFill/>
            <a:ln w="47625" algn="ctr">
              <a:solidFill>
                <a:srgbClr val="FFCCCC"/>
              </a:solidFill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9462" name="Группа 6"/>
          <p:cNvGrpSpPr>
            <a:grpSpLocks/>
          </p:cNvGrpSpPr>
          <p:nvPr/>
        </p:nvGrpSpPr>
        <p:grpSpPr bwMode="auto">
          <a:xfrm rot="8587806">
            <a:off x="755650" y="1628775"/>
            <a:ext cx="215900" cy="1257300"/>
            <a:chOff x="714348" y="2643182"/>
            <a:chExt cx="301233" cy="2096458"/>
          </a:xfrm>
        </p:grpSpPr>
        <p:sp>
          <p:nvSpPr>
            <p:cNvPr id="10" name="Овал 9"/>
            <p:cNvSpPr>
              <a:spLocks noChangeArrowheads="1"/>
            </p:cNvSpPr>
            <p:nvPr/>
          </p:nvSpPr>
          <p:spPr bwMode="auto">
            <a:xfrm>
              <a:off x="717892" y="2654299"/>
              <a:ext cx="285728" cy="786171"/>
            </a:xfrm>
            <a:prstGeom prst="ellipse">
              <a:avLst/>
            </a:prstGeom>
            <a:solidFill>
              <a:srgbClr val="FFCCCC"/>
            </a:solidFill>
            <a:ln w="25400" algn="ctr">
              <a:solidFill>
                <a:srgbClr val="085091"/>
              </a:solidFill>
              <a:round/>
              <a:headEnd/>
              <a:tailEnd/>
            </a:ln>
          </p:spPr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  <a:latin typeface="+mn-lt"/>
                </a:rPr>
                <a:t>у</a:t>
              </a:r>
            </a:p>
          </p:txBody>
        </p:sp>
        <p:sp>
          <p:nvSpPr>
            <p:cNvPr id="11" name="Полилиния 10"/>
            <p:cNvSpPr>
              <a:spLocks noChangeArrowheads="1"/>
            </p:cNvSpPr>
            <p:nvPr/>
          </p:nvSpPr>
          <p:spPr bwMode="auto">
            <a:xfrm>
              <a:off x="826424" y="3440470"/>
              <a:ext cx="192701" cy="1310287"/>
            </a:xfrm>
            <a:custGeom>
              <a:avLst/>
              <a:gdLst>
                <a:gd name="T0" fmla="*/ 15240 w 192621"/>
                <a:gd name="T1" fmla="*/ 0 h 1310640"/>
                <a:gd name="T2" fmla="*/ 0 w 192621"/>
                <a:gd name="T3" fmla="*/ 45720 h 1310640"/>
                <a:gd name="T4" fmla="*/ 15240 w 192621"/>
                <a:gd name="T5" fmla="*/ 137160 h 1310640"/>
                <a:gd name="T6" fmla="*/ 60960 w 192621"/>
                <a:gd name="T7" fmla="*/ 228600 h 1310640"/>
                <a:gd name="T8" fmla="*/ 106680 w 192621"/>
                <a:gd name="T9" fmla="*/ 259080 h 1310640"/>
                <a:gd name="T10" fmla="*/ 121920 w 192621"/>
                <a:gd name="T11" fmla="*/ 624840 h 1310640"/>
                <a:gd name="T12" fmla="*/ 91440 w 192621"/>
                <a:gd name="T13" fmla="*/ 670560 h 1310640"/>
                <a:gd name="T14" fmla="*/ 45720 w 192621"/>
                <a:gd name="T15" fmla="*/ 762000 h 1310640"/>
                <a:gd name="T16" fmla="*/ 91440 w 192621"/>
                <a:gd name="T17" fmla="*/ 990600 h 1310640"/>
                <a:gd name="T18" fmla="*/ 121920 w 192621"/>
                <a:gd name="T19" fmla="*/ 1036320 h 1310640"/>
                <a:gd name="T20" fmla="*/ 91440 w 192621"/>
                <a:gd name="T21" fmla="*/ 1310640 h 13106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2621"/>
                <a:gd name="T34" fmla="*/ 0 h 1310640"/>
                <a:gd name="T35" fmla="*/ 192621 w 192621"/>
                <a:gd name="T36" fmla="*/ 1310640 h 13106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2621" h="1310640">
                  <a:moveTo>
                    <a:pt x="15240" y="0"/>
                  </a:moveTo>
                  <a:cubicBezTo>
                    <a:pt x="10160" y="15240"/>
                    <a:pt x="0" y="29656"/>
                    <a:pt x="0" y="45720"/>
                  </a:cubicBezTo>
                  <a:cubicBezTo>
                    <a:pt x="0" y="76620"/>
                    <a:pt x="8537" y="106995"/>
                    <a:pt x="15240" y="137160"/>
                  </a:cubicBezTo>
                  <a:cubicBezTo>
                    <a:pt x="22323" y="169033"/>
                    <a:pt x="37474" y="205114"/>
                    <a:pt x="60960" y="228600"/>
                  </a:cubicBezTo>
                  <a:cubicBezTo>
                    <a:pt x="73912" y="241552"/>
                    <a:pt x="91440" y="248920"/>
                    <a:pt x="106680" y="259080"/>
                  </a:cubicBezTo>
                  <a:cubicBezTo>
                    <a:pt x="192621" y="387992"/>
                    <a:pt x="160078" y="319575"/>
                    <a:pt x="121920" y="624840"/>
                  </a:cubicBezTo>
                  <a:cubicBezTo>
                    <a:pt x="119648" y="643015"/>
                    <a:pt x="99631" y="654177"/>
                    <a:pt x="91440" y="670560"/>
                  </a:cubicBezTo>
                  <a:cubicBezTo>
                    <a:pt x="28344" y="796753"/>
                    <a:pt x="133071" y="630973"/>
                    <a:pt x="45720" y="762000"/>
                  </a:cubicBezTo>
                  <a:cubicBezTo>
                    <a:pt x="51614" y="815049"/>
                    <a:pt x="55418" y="936568"/>
                    <a:pt x="91440" y="990600"/>
                  </a:cubicBezTo>
                  <a:lnTo>
                    <a:pt x="121920" y="1036320"/>
                  </a:lnTo>
                  <a:cubicBezTo>
                    <a:pt x="106258" y="1302572"/>
                    <a:pt x="167851" y="1234229"/>
                    <a:pt x="91440" y="1310640"/>
                  </a:cubicBezTo>
                </a:path>
              </a:pathLst>
            </a:custGeom>
            <a:noFill/>
            <a:ln w="47625" algn="ctr">
              <a:solidFill>
                <a:srgbClr val="FFCCCC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9463" name="Группа 11"/>
          <p:cNvGrpSpPr>
            <a:grpSpLocks/>
          </p:cNvGrpSpPr>
          <p:nvPr/>
        </p:nvGrpSpPr>
        <p:grpSpPr bwMode="auto">
          <a:xfrm rot="5400000">
            <a:off x="587375" y="3946525"/>
            <a:ext cx="215900" cy="1174750"/>
            <a:chOff x="714348" y="2643182"/>
            <a:chExt cx="301233" cy="2096458"/>
          </a:xfrm>
        </p:grpSpPr>
        <p:sp>
          <p:nvSpPr>
            <p:cNvPr id="2" name="Овал 12"/>
            <p:cNvSpPr>
              <a:spLocks noChangeArrowheads="1"/>
            </p:cNvSpPr>
            <p:nvPr/>
          </p:nvSpPr>
          <p:spPr bwMode="auto">
            <a:xfrm>
              <a:off x="714347" y="2648847"/>
              <a:ext cx="285729" cy="784754"/>
            </a:xfrm>
            <a:prstGeom prst="ellipse">
              <a:avLst/>
            </a:prstGeom>
            <a:solidFill>
              <a:srgbClr val="FFCCCC"/>
            </a:solidFill>
            <a:ln w="25400" algn="ctr">
              <a:solidFill>
                <a:srgbClr val="085091"/>
              </a:solidFill>
              <a:round/>
              <a:headEnd/>
              <a:tailEnd/>
            </a:ln>
          </p:spPr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>
                  <a:solidFill>
                    <a:schemeClr val="bg1"/>
                  </a:solidFill>
                  <a:latin typeface="+mn-lt"/>
                </a:rPr>
                <a:t>х</a:t>
              </a:r>
              <a:endParaRPr lang="ru-RU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" name="Полилиния 13"/>
            <p:cNvSpPr>
              <a:spLocks noChangeArrowheads="1"/>
            </p:cNvSpPr>
            <p:nvPr/>
          </p:nvSpPr>
          <p:spPr bwMode="auto">
            <a:xfrm>
              <a:off x="822880" y="3433602"/>
              <a:ext cx="192700" cy="1311704"/>
            </a:xfrm>
            <a:custGeom>
              <a:avLst/>
              <a:gdLst>
                <a:gd name="T0" fmla="*/ 15240 w 192621"/>
                <a:gd name="T1" fmla="*/ 0 h 1310640"/>
                <a:gd name="T2" fmla="*/ 0 w 192621"/>
                <a:gd name="T3" fmla="*/ 45720 h 1310640"/>
                <a:gd name="T4" fmla="*/ 15240 w 192621"/>
                <a:gd name="T5" fmla="*/ 137160 h 1310640"/>
                <a:gd name="T6" fmla="*/ 60960 w 192621"/>
                <a:gd name="T7" fmla="*/ 228600 h 1310640"/>
                <a:gd name="T8" fmla="*/ 106680 w 192621"/>
                <a:gd name="T9" fmla="*/ 259080 h 1310640"/>
                <a:gd name="T10" fmla="*/ 121920 w 192621"/>
                <a:gd name="T11" fmla="*/ 624840 h 1310640"/>
                <a:gd name="T12" fmla="*/ 91440 w 192621"/>
                <a:gd name="T13" fmla="*/ 670560 h 1310640"/>
                <a:gd name="T14" fmla="*/ 45720 w 192621"/>
                <a:gd name="T15" fmla="*/ 762000 h 1310640"/>
                <a:gd name="T16" fmla="*/ 91440 w 192621"/>
                <a:gd name="T17" fmla="*/ 990600 h 1310640"/>
                <a:gd name="T18" fmla="*/ 121920 w 192621"/>
                <a:gd name="T19" fmla="*/ 1036320 h 1310640"/>
                <a:gd name="T20" fmla="*/ 91440 w 192621"/>
                <a:gd name="T21" fmla="*/ 1310640 h 13106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2621"/>
                <a:gd name="T34" fmla="*/ 0 h 1310640"/>
                <a:gd name="T35" fmla="*/ 192621 w 192621"/>
                <a:gd name="T36" fmla="*/ 1310640 h 13106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2621" h="1310640">
                  <a:moveTo>
                    <a:pt x="15240" y="0"/>
                  </a:moveTo>
                  <a:cubicBezTo>
                    <a:pt x="10160" y="15240"/>
                    <a:pt x="0" y="29656"/>
                    <a:pt x="0" y="45720"/>
                  </a:cubicBezTo>
                  <a:cubicBezTo>
                    <a:pt x="0" y="76620"/>
                    <a:pt x="8537" y="106995"/>
                    <a:pt x="15240" y="137160"/>
                  </a:cubicBezTo>
                  <a:cubicBezTo>
                    <a:pt x="22323" y="169033"/>
                    <a:pt x="37474" y="205114"/>
                    <a:pt x="60960" y="228600"/>
                  </a:cubicBezTo>
                  <a:cubicBezTo>
                    <a:pt x="73912" y="241552"/>
                    <a:pt x="91440" y="248920"/>
                    <a:pt x="106680" y="259080"/>
                  </a:cubicBezTo>
                  <a:cubicBezTo>
                    <a:pt x="192621" y="387992"/>
                    <a:pt x="160078" y="319575"/>
                    <a:pt x="121920" y="624840"/>
                  </a:cubicBezTo>
                  <a:cubicBezTo>
                    <a:pt x="119648" y="643015"/>
                    <a:pt x="99631" y="654177"/>
                    <a:pt x="91440" y="670560"/>
                  </a:cubicBezTo>
                  <a:cubicBezTo>
                    <a:pt x="28344" y="796753"/>
                    <a:pt x="133071" y="630973"/>
                    <a:pt x="45720" y="762000"/>
                  </a:cubicBezTo>
                  <a:cubicBezTo>
                    <a:pt x="51614" y="815049"/>
                    <a:pt x="55418" y="936568"/>
                    <a:pt x="91440" y="990600"/>
                  </a:cubicBezTo>
                  <a:lnTo>
                    <a:pt x="121920" y="1036320"/>
                  </a:lnTo>
                  <a:cubicBezTo>
                    <a:pt x="106258" y="1302572"/>
                    <a:pt x="167851" y="1234229"/>
                    <a:pt x="91440" y="1310640"/>
                  </a:cubicBezTo>
                </a:path>
              </a:pathLst>
            </a:custGeom>
            <a:noFill/>
            <a:ln w="47625" algn="ctr">
              <a:solidFill>
                <a:srgbClr val="FFCCCC"/>
              </a:solidFill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</p:grpSp>
      <p:grpSp>
        <p:nvGrpSpPr>
          <p:cNvPr id="19464" name="Группа 14"/>
          <p:cNvGrpSpPr>
            <a:grpSpLocks/>
          </p:cNvGrpSpPr>
          <p:nvPr/>
        </p:nvGrpSpPr>
        <p:grpSpPr bwMode="auto">
          <a:xfrm rot="10800000" flipH="1">
            <a:off x="2195513" y="1412875"/>
            <a:ext cx="215900" cy="1295400"/>
            <a:chOff x="714348" y="2643182"/>
            <a:chExt cx="301233" cy="2096458"/>
          </a:xfrm>
        </p:grpSpPr>
        <p:sp>
          <p:nvSpPr>
            <p:cNvPr id="16" name="Овал 15"/>
            <p:cNvSpPr>
              <a:spLocks noChangeArrowheads="1"/>
            </p:cNvSpPr>
            <p:nvPr/>
          </p:nvSpPr>
          <p:spPr bwMode="auto">
            <a:xfrm>
              <a:off x="709918" y="2648320"/>
              <a:ext cx="285728" cy="786172"/>
            </a:xfrm>
            <a:prstGeom prst="ellipse">
              <a:avLst/>
            </a:prstGeom>
            <a:solidFill>
              <a:srgbClr val="FFCCCC"/>
            </a:solidFill>
            <a:ln w="25400" algn="ctr">
              <a:solidFill>
                <a:srgbClr val="085091"/>
              </a:solidFill>
              <a:round/>
              <a:headEnd/>
              <a:tailEnd/>
            </a:ln>
          </p:spPr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  <a:latin typeface="+mn-lt"/>
                </a:rPr>
                <a:t>у</a:t>
              </a:r>
            </a:p>
          </p:txBody>
        </p:sp>
        <p:sp>
          <p:nvSpPr>
            <p:cNvPr id="17" name="Полилиния 16"/>
            <p:cNvSpPr>
              <a:spLocks noChangeArrowheads="1"/>
            </p:cNvSpPr>
            <p:nvPr/>
          </p:nvSpPr>
          <p:spPr bwMode="auto">
            <a:xfrm>
              <a:off x="818450" y="3434492"/>
              <a:ext cx="192701" cy="1310286"/>
            </a:xfrm>
            <a:custGeom>
              <a:avLst/>
              <a:gdLst>
                <a:gd name="T0" fmla="*/ 15240 w 192621"/>
                <a:gd name="T1" fmla="*/ 0 h 1310640"/>
                <a:gd name="T2" fmla="*/ 0 w 192621"/>
                <a:gd name="T3" fmla="*/ 45720 h 1310640"/>
                <a:gd name="T4" fmla="*/ 15240 w 192621"/>
                <a:gd name="T5" fmla="*/ 137160 h 1310640"/>
                <a:gd name="T6" fmla="*/ 60960 w 192621"/>
                <a:gd name="T7" fmla="*/ 228600 h 1310640"/>
                <a:gd name="T8" fmla="*/ 106680 w 192621"/>
                <a:gd name="T9" fmla="*/ 259080 h 1310640"/>
                <a:gd name="T10" fmla="*/ 121920 w 192621"/>
                <a:gd name="T11" fmla="*/ 624840 h 1310640"/>
                <a:gd name="T12" fmla="*/ 91440 w 192621"/>
                <a:gd name="T13" fmla="*/ 670560 h 1310640"/>
                <a:gd name="T14" fmla="*/ 45720 w 192621"/>
                <a:gd name="T15" fmla="*/ 762000 h 1310640"/>
                <a:gd name="T16" fmla="*/ 91440 w 192621"/>
                <a:gd name="T17" fmla="*/ 990600 h 1310640"/>
                <a:gd name="T18" fmla="*/ 121920 w 192621"/>
                <a:gd name="T19" fmla="*/ 1036320 h 1310640"/>
                <a:gd name="T20" fmla="*/ 91440 w 192621"/>
                <a:gd name="T21" fmla="*/ 1310640 h 13106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2621"/>
                <a:gd name="T34" fmla="*/ 0 h 1310640"/>
                <a:gd name="T35" fmla="*/ 192621 w 192621"/>
                <a:gd name="T36" fmla="*/ 1310640 h 13106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2621" h="1310640">
                  <a:moveTo>
                    <a:pt x="15240" y="0"/>
                  </a:moveTo>
                  <a:cubicBezTo>
                    <a:pt x="10160" y="15240"/>
                    <a:pt x="0" y="29656"/>
                    <a:pt x="0" y="45720"/>
                  </a:cubicBezTo>
                  <a:cubicBezTo>
                    <a:pt x="0" y="76620"/>
                    <a:pt x="8537" y="106995"/>
                    <a:pt x="15240" y="137160"/>
                  </a:cubicBezTo>
                  <a:cubicBezTo>
                    <a:pt x="22323" y="169033"/>
                    <a:pt x="37474" y="205114"/>
                    <a:pt x="60960" y="228600"/>
                  </a:cubicBezTo>
                  <a:cubicBezTo>
                    <a:pt x="73912" y="241552"/>
                    <a:pt x="91440" y="248920"/>
                    <a:pt x="106680" y="259080"/>
                  </a:cubicBezTo>
                  <a:cubicBezTo>
                    <a:pt x="192621" y="387992"/>
                    <a:pt x="160078" y="319575"/>
                    <a:pt x="121920" y="624840"/>
                  </a:cubicBezTo>
                  <a:cubicBezTo>
                    <a:pt x="119648" y="643015"/>
                    <a:pt x="99631" y="654177"/>
                    <a:pt x="91440" y="670560"/>
                  </a:cubicBezTo>
                  <a:cubicBezTo>
                    <a:pt x="28344" y="796753"/>
                    <a:pt x="133071" y="630973"/>
                    <a:pt x="45720" y="762000"/>
                  </a:cubicBezTo>
                  <a:cubicBezTo>
                    <a:pt x="51614" y="815049"/>
                    <a:pt x="55418" y="936568"/>
                    <a:pt x="91440" y="990600"/>
                  </a:cubicBezTo>
                  <a:lnTo>
                    <a:pt x="121920" y="1036320"/>
                  </a:lnTo>
                  <a:cubicBezTo>
                    <a:pt x="106258" y="1302572"/>
                    <a:pt x="167851" y="1234229"/>
                    <a:pt x="91440" y="1310640"/>
                  </a:cubicBezTo>
                </a:path>
              </a:pathLst>
            </a:custGeom>
            <a:noFill/>
            <a:ln w="47625" algn="ctr">
              <a:solidFill>
                <a:srgbClr val="FFCCCC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</p:grpSp>
      <p:grpSp>
        <p:nvGrpSpPr>
          <p:cNvPr id="19505" name="Group 49"/>
          <p:cNvGrpSpPr>
            <a:grpSpLocks/>
          </p:cNvGrpSpPr>
          <p:nvPr/>
        </p:nvGrpSpPr>
        <p:grpSpPr bwMode="auto">
          <a:xfrm>
            <a:off x="6900863" y="3860800"/>
            <a:ext cx="1992312" cy="2232025"/>
            <a:chOff x="4347" y="2432"/>
            <a:chExt cx="1255" cy="1406"/>
          </a:xfrm>
        </p:grpSpPr>
        <p:grpSp>
          <p:nvGrpSpPr>
            <p:cNvPr id="22561" name="Group 20"/>
            <p:cNvGrpSpPr>
              <a:grpSpLocks/>
            </p:cNvGrpSpPr>
            <p:nvPr/>
          </p:nvGrpSpPr>
          <p:grpSpPr bwMode="auto">
            <a:xfrm>
              <a:off x="4347" y="2432"/>
              <a:ext cx="1255" cy="1406"/>
              <a:chOff x="1746" y="2069"/>
              <a:chExt cx="862" cy="953"/>
            </a:xfrm>
          </p:grpSpPr>
          <p:sp>
            <p:nvSpPr>
              <p:cNvPr id="22563" name="Oval 18"/>
              <p:cNvSpPr>
                <a:spLocks noChangeArrowheads="1"/>
              </p:cNvSpPr>
              <p:nvPr/>
            </p:nvSpPr>
            <p:spPr bwMode="auto">
              <a:xfrm>
                <a:off x="1746" y="2069"/>
                <a:ext cx="862" cy="953"/>
              </a:xfrm>
              <a:prstGeom prst="ellipse">
                <a:avLst/>
              </a:prstGeom>
              <a:solidFill>
                <a:srgbClr val="FFFFCC"/>
              </a:solidFill>
              <a:ln w="127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64" name="Oval 19"/>
              <p:cNvSpPr>
                <a:spLocks noChangeArrowheads="1"/>
              </p:cNvSpPr>
              <p:nvPr/>
            </p:nvSpPr>
            <p:spPr bwMode="auto">
              <a:xfrm>
                <a:off x="1791" y="2115"/>
                <a:ext cx="780" cy="862"/>
              </a:xfrm>
              <a:prstGeom prst="ellipse">
                <a:avLst/>
              </a:prstGeom>
              <a:solidFill>
                <a:srgbClr val="FFFFCC"/>
              </a:solidFill>
              <a:ln w="127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2562" name="Oval 21"/>
            <p:cNvSpPr>
              <a:spLocks noChangeArrowheads="1"/>
            </p:cNvSpPr>
            <p:nvPr/>
          </p:nvSpPr>
          <p:spPr bwMode="auto">
            <a:xfrm>
              <a:off x="4830" y="3294"/>
              <a:ext cx="273" cy="31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х</a:t>
              </a:r>
            </a:p>
          </p:txBody>
        </p:sp>
      </p:grpSp>
      <p:sp>
        <p:nvSpPr>
          <p:cNvPr id="19478" name="Oval 22"/>
          <p:cNvSpPr>
            <a:spLocks noChangeArrowheads="1"/>
          </p:cNvSpPr>
          <p:nvPr/>
        </p:nvSpPr>
        <p:spPr bwMode="auto">
          <a:xfrm>
            <a:off x="7956550" y="4292600"/>
            <a:ext cx="323850" cy="377825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>
                <a:solidFill>
                  <a:schemeClr val="bg1"/>
                </a:solidFill>
              </a:rPr>
              <a:t>у</a:t>
            </a:r>
          </a:p>
        </p:txBody>
      </p:sp>
      <p:sp>
        <p:nvSpPr>
          <p:cNvPr id="19480" name="Oval 24"/>
          <p:cNvSpPr>
            <a:spLocks noChangeArrowheads="1"/>
          </p:cNvSpPr>
          <p:nvPr/>
        </p:nvSpPr>
        <p:spPr bwMode="auto">
          <a:xfrm>
            <a:off x="4284663" y="1989138"/>
            <a:ext cx="2122487" cy="2376487"/>
          </a:xfrm>
          <a:prstGeom prst="ellipse">
            <a:avLst/>
          </a:prstGeom>
          <a:solidFill>
            <a:srgbClr val="FFFFCC"/>
          </a:solidFill>
          <a:ln w="127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501" name="Group 45"/>
          <p:cNvGrpSpPr>
            <a:grpSpLocks/>
          </p:cNvGrpSpPr>
          <p:nvPr/>
        </p:nvGrpSpPr>
        <p:grpSpPr bwMode="auto">
          <a:xfrm>
            <a:off x="1258888" y="2852738"/>
            <a:ext cx="2089150" cy="2376487"/>
            <a:chOff x="793" y="1797"/>
            <a:chExt cx="1316" cy="1497"/>
          </a:xfrm>
        </p:grpSpPr>
        <p:grpSp>
          <p:nvGrpSpPr>
            <p:cNvPr id="22557" name="Group 28"/>
            <p:cNvGrpSpPr>
              <a:grpSpLocks/>
            </p:cNvGrpSpPr>
            <p:nvPr/>
          </p:nvGrpSpPr>
          <p:grpSpPr bwMode="auto">
            <a:xfrm>
              <a:off x="793" y="1797"/>
              <a:ext cx="1316" cy="1497"/>
              <a:chOff x="1746" y="2069"/>
              <a:chExt cx="862" cy="953"/>
            </a:xfrm>
          </p:grpSpPr>
          <p:sp>
            <p:nvSpPr>
              <p:cNvPr id="22559" name="Oval 29"/>
              <p:cNvSpPr>
                <a:spLocks noChangeArrowheads="1"/>
              </p:cNvSpPr>
              <p:nvPr/>
            </p:nvSpPr>
            <p:spPr bwMode="auto">
              <a:xfrm>
                <a:off x="1746" y="2069"/>
                <a:ext cx="862" cy="953"/>
              </a:xfrm>
              <a:prstGeom prst="ellipse">
                <a:avLst/>
              </a:prstGeom>
              <a:solidFill>
                <a:srgbClr val="FFFFCC"/>
              </a:solidFill>
              <a:ln w="127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60" name="Oval 30"/>
              <p:cNvSpPr>
                <a:spLocks noChangeArrowheads="1"/>
              </p:cNvSpPr>
              <p:nvPr/>
            </p:nvSpPr>
            <p:spPr bwMode="auto">
              <a:xfrm>
                <a:off x="1791" y="2115"/>
                <a:ext cx="780" cy="862"/>
              </a:xfrm>
              <a:prstGeom prst="ellipse">
                <a:avLst/>
              </a:prstGeom>
              <a:solidFill>
                <a:srgbClr val="FFFFCC"/>
              </a:solidFill>
              <a:ln w="127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2558" name="Oval 31"/>
            <p:cNvSpPr>
              <a:spLocks noChangeArrowheads="1"/>
            </p:cNvSpPr>
            <p:nvPr/>
          </p:nvSpPr>
          <p:spPr bwMode="auto">
            <a:xfrm>
              <a:off x="1156" y="2704"/>
              <a:ext cx="318" cy="31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х</a:t>
              </a:r>
            </a:p>
          </p:txBody>
        </p:sp>
      </p:grpSp>
      <p:grpSp>
        <p:nvGrpSpPr>
          <p:cNvPr id="19489" name="Группа 11"/>
          <p:cNvGrpSpPr>
            <a:grpSpLocks/>
          </p:cNvGrpSpPr>
          <p:nvPr/>
        </p:nvGrpSpPr>
        <p:grpSpPr bwMode="auto">
          <a:xfrm rot="-3101413">
            <a:off x="3347244" y="5014119"/>
            <a:ext cx="215900" cy="935038"/>
            <a:chOff x="714348" y="2643182"/>
            <a:chExt cx="301233" cy="2096458"/>
          </a:xfrm>
        </p:grpSpPr>
        <p:sp>
          <p:nvSpPr>
            <p:cNvPr id="6" name="Овал 12"/>
            <p:cNvSpPr>
              <a:spLocks noChangeArrowheads="1"/>
            </p:cNvSpPr>
            <p:nvPr/>
          </p:nvSpPr>
          <p:spPr bwMode="auto">
            <a:xfrm>
              <a:off x="719261" y="2634902"/>
              <a:ext cx="285729" cy="786615"/>
            </a:xfrm>
            <a:prstGeom prst="ellipse">
              <a:avLst/>
            </a:prstGeom>
            <a:solidFill>
              <a:srgbClr val="FFCCCC"/>
            </a:solidFill>
            <a:ln w="25400" algn="ctr">
              <a:solidFill>
                <a:srgbClr val="085091"/>
              </a:solidFill>
              <a:round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  <a:latin typeface="+mn-lt"/>
                </a:rPr>
                <a:t>х</a:t>
              </a:r>
            </a:p>
          </p:txBody>
        </p:sp>
        <p:sp>
          <p:nvSpPr>
            <p:cNvPr id="7" name="Полилиния 13"/>
            <p:cNvSpPr>
              <a:spLocks noChangeArrowheads="1"/>
            </p:cNvSpPr>
            <p:nvPr/>
          </p:nvSpPr>
          <p:spPr bwMode="auto">
            <a:xfrm>
              <a:off x="827163" y="3422572"/>
              <a:ext cx="192701" cy="1309841"/>
            </a:xfrm>
            <a:custGeom>
              <a:avLst/>
              <a:gdLst>
                <a:gd name="T0" fmla="*/ 15240 w 192621"/>
                <a:gd name="T1" fmla="*/ 0 h 1310640"/>
                <a:gd name="T2" fmla="*/ 0 w 192621"/>
                <a:gd name="T3" fmla="*/ 45720 h 1310640"/>
                <a:gd name="T4" fmla="*/ 15240 w 192621"/>
                <a:gd name="T5" fmla="*/ 137160 h 1310640"/>
                <a:gd name="T6" fmla="*/ 60960 w 192621"/>
                <a:gd name="T7" fmla="*/ 228600 h 1310640"/>
                <a:gd name="T8" fmla="*/ 106680 w 192621"/>
                <a:gd name="T9" fmla="*/ 259080 h 1310640"/>
                <a:gd name="T10" fmla="*/ 121920 w 192621"/>
                <a:gd name="T11" fmla="*/ 624840 h 1310640"/>
                <a:gd name="T12" fmla="*/ 91440 w 192621"/>
                <a:gd name="T13" fmla="*/ 670560 h 1310640"/>
                <a:gd name="T14" fmla="*/ 45720 w 192621"/>
                <a:gd name="T15" fmla="*/ 762000 h 1310640"/>
                <a:gd name="T16" fmla="*/ 91440 w 192621"/>
                <a:gd name="T17" fmla="*/ 990600 h 1310640"/>
                <a:gd name="T18" fmla="*/ 121920 w 192621"/>
                <a:gd name="T19" fmla="*/ 1036320 h 1310640"/>
                <a:gd name="T20" fmla="*/ 91440 w 192621"/>
                <a:gd name="T21" fmla="*/ 1310640 h 13106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2621"/>
                <a:gd name="T34" fmla="*/ 0 h 1310640"/>
                <a:gd name="T35" fmla="*/ 192621 w 192621"/>
                <a:gd name="T36" fmla="*/ 1310640 h 13106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2621" h="1310640">
                  <a:moveTo>
                    <a:pt x="15240" y="0"/>
                  </a:moveTo>
                  <a:cubicBezTo>
                    <a:pt x="10160" y="15240"/>
                    <a:pt x="0" y="29656"/>
                    <a:pt x="0" y="45720"/>
                  </a:cubicBezTo>
                  <a:cubicBezTo>
                    <a:pt x="0" y="76620"/>
                    <a:pt x="8537" y="106995"/>
                    <a:pt x="15240" y="137160"/>
                  </a:cubicBezTo>
                  <a:cubicBezTo>
                    <a:pt x="22323" y="169033"/>
                    <a:pt x="37474" y="205114"/>
                    <a:pt x="60960" y="228600"/>
                  </a:cubicBezTo>
                  <a:cubicBezTo>
                    <a:pt x="73912" y="241552"/>
                    <a:pt x="91440" y="248920"/>
                    <a:pt x="106680" y="259080"/>
                  </a:cubicBezTo>
                  <a:cubicBezTo>
                    <a:pt x="192621" y="387992"/>
                    <a:pt x="160078" y="319575"/>
                    <a:pt x="121920" y="624840"/>
                  </a:cubicBezTo>
                  <a:cubicBezTo>
                    <a:pt x="119648" y="643015"/>
                    <a:pt x="99631" y="654177"/>
                    <a:pt x="91440" y="670560"/>
                  </a:cubicBezTo>
                  <a:cubicBezTo>
                    <a:pt x="28344" y="796753"/>
                    <a:pt x="133071" y="630973"/>
                    <a:pt x="45720" y="762000"/>
                  </a:cubicBezTo>
                  <a:cubicBezTo>
                    <a:pt x="51614" y="815049"/>
                    <a:pt x="55418" y="936568"/>
                    <a:pt x="91440" y="990600"/>
                  </a:cubicBezTo>
                  <a:lnTo>
                    <a:pt x="121920" y="1036320"/>
                  </a:lnTo>
                  <a:cubicBezTo>
                    <a:pt x="106258" y="1302572"/>
                    <a:pt x="167851" y="1234229"/>
                    <a:pt x="91440" y="1310640"/>
                  </a:cubicBezTo>
                </a:path>
              </a:pathLst>
            </a:custGeom>
            <a:noFill/>
            <a:ln w="47625" algn="ctr">
              <a:solidFill>
                <a:srgbClr val="FFCCCC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</p:grpSp>
      <p:grpSp>
        <p:nvGrpSpPr>
          <p:cNvPr id="19492" name="Группа 11"/>
          <p:cNvGrpSpPr>
            <a:grpSpLocks/>
          </p:cNvGrpSpPr>
          <p:nvPr/>
        </p:nvGrpSpPr>
        <p:grpSpPr bwMode="auto">
          <a:xfrm rot="-1124456">
            <a:off x="2051050" y="5229225"/>
            <a:ext cx="215900" cy="1157288"/>
            <a:chOff x="714348" y="2643182"/>
            <a:chExt cx="301233" cy="2096458"/>
          </a:xfrm>
        </p:grpSpPr>
        <p:sp>
          <p:nvSpPr>
            <p:cNvPr id="9" name="Овал 12"/>
            <p:cNvSpPr/>
            <p:nvPr/>
          </p:nvSpPr>
          <p:spPr>
            <a:xfrm>
              <a:off x="711872" y="2635372"/>
              <a:ext cx="285728" cy="78509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</a:rPr>
                <a:t>у</a:t>
              </a:r>
            </a:p>
          </p:txBody>
        </p:sp>
        <p:sp>
          <p:nvSpPr>
            <p:cNvPr id="12" name="Полилиния 13"/>
            <p:cNvSpPr/>
            <p:nvPr/>
          </p:nvSpPr>
          <p:spPr>
            <a:xfrm>
              <a:off x="821672" y="3418963"/>
              <a:ext cx="192701" cy="1311364"/>
            </a:xfrm>
            <a:custGeom>
              <a:avLst/>
              <a:gdLst>
                <a:gd name="connsiteX0" fmla="*/ 15240 w 192621"/>
                <a:gd name="connsiteY0" fmla="*/ 0 h 1310640"/>
                <a:gd name="connsiteX1" fmla="*/ 0 w 192621"/>
                <a:gd name="connsiteY1" fmla="*/ 45720 h 1310640"/>
                <a:gd name="connsiteX2" fmla="*/ 15240 w 192621"/>
                <a:gd name="connsiteY2" fmla="*/ 137160 h 1310640"/>
                <a:gd name="connsiteX3" fmla="*/ 60960 w 192621"/>
                <a:gd name="connsiteY3" fmla="*/ 228600 h 1310640"/>
                <a:gd name="connsiteX4" fmla="*/ 106680 w 192621"/>
                <a:gd name="connsiteY4" fmla="*/ 259080 h 1310640"/>
                <a:gd name="connsiteX5" fmla="*/ 121920 w 192621"/>
                <a:gd name="connsiteY5" fmla="*/ 624840 h 1310640"/>
                <a:gd name="connsiteX6" fmla="*/ 91440 w 192621"/>
                <a:gd name="connsiteY6" fmla="*/ 670560 h 1310640"/>
                <a:gd name="connsiteX7" fmla="*/ 45720 w 192621"/>
                <a:gd name="connsiteY7" fmla="*/ 762000 h 1310640"/>
                <a:gd name="connsiteX8" fmla="*/ 91440 w 192621"/>
                <a:gd name="connsiteY8" fmla="*/ 990600 h 1310640"/>
                <a:gd name="connsiteX9" fmla="*/ 121920 w 192621"/>
                <a:gd name="connsiteY9" fmla="*/ 1036320 h 1310640"/>
                <a:gd name="connsiteX10" fmla="*/ 91440 w 192621"/>
                <a:gd name="connsiteY10" fmla="*/ 1310640 h 1310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2621" h="1310640">
                  <a:moveTo>
                    <a:pt x="15240" y="0"/>
                  </a:moveTo>
                  <a:cubicBezTo>
                    <a:pt x="10160" y="15240"/>
                    <a:pt x="0" y="29656"/>
                    <a:pt x="0" y="45720"/>
                  </a:cubicBezTo>
                  <a:cubicBezTo>
                    <a:pt x="0" y="76620"/>
                    <a:pt x="8537" y="106995"/>
                    <a:pt x="15240" y="137160"/>
                  </a:cubicBezTo>
                  <a:cubicBezTo>
                    <a:pt x="22323" y="169033"/>
                    <a:pt x="37474" y="205114"/>
                    <a:pt x="60960" y="228600"/>
                  </a:cubicBezTo>
                  <a:cubicBezTo>
                    <a:pt x="73912" y="241552"/>
                    <a:pt x="91440" y="248920"/>
                    <a:pt x="106680" y="259080"/>
                  </a:cubicBezTo>
                  <a:cubicBezTo>
                    <a:pt x="192621" y="387992"/>
                    <a:pt x="160078" y="319575"/>
                    <a:pt x="121920" y="624840"/>
                  </a:cubicBezTo>
                  <a:cubicBezTo>
                    <a:pt x="119648" y="643015"/>
                    <a:pt x="99631" y="654177"/>
                    <a:pt x="91440" y="670560"/>
                  </a:cubicBezTo>
                  <a:cubicBezTo>
                    <a:pt x="28344" y="796753"/>
                    <a:pt x="133071" y="630973"/>
                    <a:pt x="45720" y="762000"/>
                  </a:cubicBezTo>
                  <a:cubicBezTo>
                    <a:pt x="51614" y="815049"/>
                    <a:pt x="55418" y="936568"/>
                    <a:pt x="91440" y="990600"/>
                  </a:cubicBezTo>
                  <a:lnTo>
                    <a:pt x="121920" y="1036320"/>
                  </a:lnTo>
                  <a:cubicBezTo>
                    <a:pt x="106258" y="1302572"/>
                    <a:pt x="167851" y="1234229"/>
                    <a:pt x="91440" y="1310640"/>
                  </a:cubicBezTo>
                </a:path>
              </a:pathLst>
            </a:custGeom>
            <a:ln w="47625">
              <a:solidFill>
                <a:srgbClr val="FFCC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grpSp>
        <p:nvGrpSpPr>
          <p:cNvPr id="19498" name="Группа 11"/>
          <p:cNvGrpSpPr>
            <a:grpSpLocks/>
          </p:cNvGrpSpPr>
          <p:nvPr/>
        </p:nvGrpSpPr>
        <p:grpSpPr bwMode="auto">
          <a:xfrm rot="-7520672">
            <a:off x="6443663" y="1412875"/>
            <a:ext cx="215900" cy="1079500"/>
            <a:chOff x="714348" y="2643182"/>
            <a:chExt cx="301233" cy="2096458"/>
          </a:xfrm>
        </p:grpSpPr>
        <p:sp>
          <p:nvSpPr>
            <p:cNvPr id="15" name="Овал 12"/>
            <p:cNvSpPr>
              <a:spLocks noChangeArrowheads="1"/>
            </p:cNvSpPr>
            <p:nvPr/>
          </p:nvSpPr>
          <p:spPr bwMode="auto">
            <a:xfrm>
              <a:off x="723089" y="2643530"/>
              <a:ext cx="285729" cy="786173"/>
            </a:xfrm>
            <a:prstGeom prst="ellipse">
              <a:avLst/>
            </a:prstGeom>
            <a:solidFill>
              <a:srgbClr val="FFCCCC"/>
            </a:solidFill>
            <a:ln w="25400" algn="ctr">
              <a:solidFill>
                <a:srgbClr val="085091"/>
              </a:solidFill>
              <a:round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bg1"/>
                  </a:solidFill>
                  <a:latin typeface="+mn-lt"/>
                </a:rPr>
                <a:t>у</a:t>
              </a:r>
            </a:p>
          </p:txBody>
        </p:sp>
        <p:sp>
          <p:nvSpPr>
            <p:cNvPr id="18" name="Полилиния 13"/>
            <p:cNvSpPr>
              <a:spLocks noChangeArrowheads="1"/>
            </p:cNvSpPr>
            <p:nvPr/>
          </p:nvSpPr>
          <p:spPr bwMode="auto">
            <a:xfrm>
              <a:off x="832652" y="3430202"/>
              <a:ext cx="192700" cy="1310287"/>
            </a:xfrm>
            <a:custGeom>
              <a:avLst/>
              <a:gdLst>
                <a:gd name="T0" fmla="*/ 15240 w 192621"/>
                <a:gd name="T1" fmla="*/ 0 h 1310640"/>
                <a:gd name="T2" fmla="*/ 0 w 192621"/>
                <a:gd name="T3" fmla="*/ 45720 h 1310640"/>
                <a:gd name="T4" fmla="*/ 15240 w 192621"/>
                <a:gd name="T5" fmla="*/ 137160 h 1310640"/>
                <a:gd name="T6" fmla="*/ 60960 w 192621"/>
                <a:gd name="T7" fmla="*/ 228600 h 1310640"/>
                <a:gd name="T8" fmla="*/ 106680 w 192621"/>
                <a:gd name="T9" fmla="*/ 259080 h 1310640"/>
                <a:gd name="T10" fmla="*/ 121920 w 192621"/>
                <a:gd name="T11" fmla="*/ 624840 h 1310640"/>
                <a:gd name="T12" fmla="*/ 91440 w 192621"/>
                <a:gd name="T13" fmla="*/ 670560 h 1310640"/>
                <a:gd name="T14" fmla="*/ 45720 w 192621"/>
                <a:gd name="T15" fmla="*/ 762000 h 1310640"/>
                <a:gd name="T16" fmla="*/ 91440 w 192621"/>
                <a:gd name="T17" fmla="*/ 990600 h 1310640"/>
                <a:gd name="T18" fmla="*/ 121920 w 192621"/>
                <a:gd name="T19" fmla="*/ 1036320 h 1310640"/>
                <a:gd name="T20" fmla="*/ 91440 w 192621"/>
                <a:gd name="T21" fmla="*/ 1310640 h 13106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2621"/>
                <a:gd name="T34" fmla="*/ 0 h 1310640"/>
                <a:gd name="T35" fmla="*/ 192621 w 192621"/>
                <a:gd name="T36" fmla="*/ 1310640 h 13106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2621" h="1310640">
                  <a:moveTo>
                    <a:pt x="15240" y="0"/>
                  </a:moveTo>
                  <a:cubicBezTo>
                    <a:pt x="10160" y="15240"/>
                    <a:pt x="0" y="29656"/>
                    <a:pt x="0" y="45720"/>
                  </a:cubicBezTo>
                  <a:cubicBezTo>
                    <a:pt x="0" y="76620"/>
                    <a:pt x="8537" y="106995"/>
                    <a:pt x="15240" y="137160"/>
                  </a:cubicBezTo>
                  <a:cubicBezTo>
                    <a:pt x="22323" y="169033"/>
                    <a:pt x="37474" y="205114"/>
                    <a:pt x="60960" y="228600"/>
                  </a:cubicBezTo>
                  <a:cubicBezTo>
                    <a:pt x="73912" y="241552"/>
                    <a:pt x="91440" y="248920"/>
                    <a:pt x="106680" y="259080"/>
                  </a:cubicBezTo>
                  <a:cubicBezTo>
                    <a:pt x="192621" y="387992"/>
                    <a:pt x="160078" y="319575"/>
                    <a:pt x="121920" y="624840"/>
                  </a:cubicBezTo>
                  <a:cubicBezTo>
                    <a:pt x="119648" y="643015"/>
                    <a:pt x="99631" y="654177"/>
                    <a:pt x="91440" y="670560"/>
                  </a:cubicBezTo>
                  <a:cubicBezTo>
                    <a:pt x="28344" y="796753"/>
                    <a:pt x="133071" y="630973"/>
                    <a:pt x="45720" y="762000"/>
                  </a:cubicBezTo>
                  <a:cubicBezTo>
                    <a:pt x="51614" y="815049"/>
                    <a:pt x="55418" y="936568"/>
                    <a:pt x="91440" y="990600"/>
                  </a:cubicBezTo>
                  <a:lnTo>
                    <a:pt x="121920" y="1036320"/>
                  </a:lnTo>
                  <a:cubicBezTo>
                    <a:pt x="106258" y="1302572"/>
                    <a:pt x="167851" y="1234229"/>
                    <a:pt x="91440" y="1310640"/>
                  </a:cubicBezTo>
                </a:path>
              </a:pathLst>
            </a:custGeom>
            <a:noFill/>
            <a:ln w="47625" algn="ctr">
              <a:solidFill>
                <a:srgbClr val="FFCCCC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19495" name="Группа 11"/>
          <p:cNvGrpSpPr>
            <a:grpSpLocks/>
          </p:cNvGrpSpPr>
          <p:nvPr/>
        </p:nvGrpSpPr>
        <p:grpSpPr bwMode="auto">
          <a:xfrm rot="-7520672">
            <a:off x="3419475" y="2378075"/>
            <a:ext cx="215900" cy="1079500"/>
            <a:chOff x="714348" y="2643182"/>
            <a:chExt cx="301233" cy="2096458"/>
          </a:xfrm>
        </p:grpSpPr>
        <p:sp>
          <p:nvSpPr>
            <p:cNvPr id="13" name="Овал 12"/>
            <p:cNvSpPr>
              <a:spLocks noChangeArrowheads="1"/>
            </p:cNvSpPr>
            <p:nvPr/>
          </p:nvSpPr>
          <p:spPr bwMode="auto">
            <a:xfrm>
              <a:off x="723089" y="2643531"/>
              <a:ext cx="285729" cy="786171"/>
            </a:xfrm>
            <a:prstGeom prst="ellipse">
              <a:avLst/>
            </a:prstGeom>
            <a:solidFill>
              <a:srgbClr val="FFCCCC"/>
            </a:solidFill>
            <a:ln w="25400" algn="ctr">
              <a:solidFill>
                <a:srgbClr val="085091"/>
              </a:solidFill>
              <a:round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 err="1">
                  <a:solidFill>
                    <a:schemeClr val="bg1"/>
                  </a:solidFill>
                  <a:latin typeface="+mn-lt"/>
                </a:rPr>
                <a:t>х</a:t>
              </a:r>
              <a:endParaRPr lang="ru-RU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4" name="Полилиния 13"/>
            <p:cNvSpPr>
              <a:spLocks noChangeArrowheads="1"/>
            </p:cNvSpPr>
            <p:nvPr/>
          </p:nvSpPr>
          <p:spPr bwMode="auto">
            <a:xfrm>
              <a:off x="832652" y="3430206"/>
              <a:ext cx="192700" cy="1310285"/>
            </a:xfrm>
            <a:custGeom>
              <a:avLst/>
              <a:gdLst>
                <a:gd name="T0" fmla="*/ 15240 w 192621"/>
                <a:gd name="T1" fmla="*/ 0 h 1310640"/>
                <a:gd name="T2" fmla="*/ 0 w 192621"/>
                <a:gd name="T3" fmla="*/ 45720 h 1310640"/>
                <a:gd name="T4" fmla="*/ 15240 w 192621"/>
                <a:gd name="T5" fmla="*/ 137160 h 1310640"/>
                <a:gd name="T6" fmla="*/ 60960 w 192621"/>
                <a:gd name="T7" fmla="*/ 228600 h 1310640"/>
                <a:gd name="T8" fmla="*/ 106680 w 192621"/>
                <a:gd name="T9" fmla="*/ 259080 h 1310640"/>
                <a:gd name="T10" fmla="*/ 121920 w 192621"/>
                <a:gd name="T11" fmla="*/ 624840 h 1310640"/>
                <a:gd name="T12" fmla="*/ 91440 w 192621"/>
                <a:gd name="T13" fmla="*/ 670560 h 1310640"/>
                <a:gd name="T14" fmla="*/ 45720 w 192621"/>
                <a:gd name="T15" fmla="*/ 762000 h 1310640"/>
                <a:gd name="T16" fmla="*/ 91440 w 192621"/>
                <a:gd name="T17" fmla="*/ 990600 h 1310640"/>
                <a:gd name="T18" fmla="*/ 121920 w 192621"/>
                <a:gd name="T19" fmla="*/ 1036320 h 1310640"/>
                <a:gd name="T20" fmla="*/ 91440 w 192621"/>
                <a:gd name="T21" fmla="*/ 1310640 h 13106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2621"/>
                <a:gd name="T34" fmla="*/ 0 h 1310640"/>
                <a:gd name="T35" fmla="*/ 192621 w 192621"/>
                <a:gd name="T36" fmla="*/ 1310640 h 131064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2621" h="1310640">
                  <a:moveTo>
                    <a:pt x="15240" y="0"/>
                  </a:moveTo>
                  <a:cubicBezTo>
                    <a:pt x="10160" y="15240"/>
                    <a:pt x="0" y="29656"/>
                    <a:pt x="0" y="45720"/>
                  </a:cubicBezTo>
                  <a:cubicBezTo>
                    <a:pt x="0" y="76620"/>
                    <a:pt x="8537" y="106995"/>
                    <a:pt x="15240" y="137160"/>
                  </a:cubicBezTo>
                  <a:cubicBezTo>
                    <a:pt x="22323" y="169033"/>
                    <a:pt x="37474" y="205114"/>
                    <a:pt x="60960" y="228600"/>
                  </a:cubicBezTo>
                  <a:cubicBezTo>
                    <a:pt x="73912" y="241552"/>
                    <a:pt x="91440" y="248920"/>
                    <a:pt x="106680" y="259080"/>
                  </a:cubicBezTo>
                  <a:cubicBezTo>
                    <a:pt x="192621" y="387992"/>
                    <a:pt x="160078" y="319575"/>
                    <a:pt x="121920" y="624840"/>
                  </a:cubicBezTo>
                  <a:cubicBezTo>
                    <a:pt x="119648" y="643015"/>
                    <a:pt x="99631" y="654177"/>
                    <a:pt x="91440" y="670560"/>
                  </a:cubicBezTo>
                  <a:cubicBezTo>
                    <a:pt x="28344" y="796753"/>
                    <a:pt x="133071" y="630973"/>
                    <a:pt x="45720" y="762000"/>
                  </a:cubicBezTo>
                  <a:cubicBezTo>
                    <a:pt x="51614" y="815049"/>
                    <a:pt x="55418" y="936568"/>
                    <a:pt x="91440" y="990600"/>
                  </a:cubicBezTo>
                  <a:lnTo>
                    <a:pt x="121920" y="1036320"/>
                  </a:lnTo>
                  <a:cubicBezTo>
                    <a:pt x="106258" y="1302572"/>
                    <a:pt x="167851" y="1234229"/>
                    <a:pt x="91440" y="1310640"/>
                  </a:cubicBezTo>
                </a:path>
              </a:pathLst>
            </a:custGeom>
            <a:noFill/>
            <a:ln w="47625" algn="ctr">
              <a:solidFill>
                <a:srgbClr val="FFCCCC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</a:endParaRPr>
            </a:p>
          </p:txBody>
        </p:sp>
      </p:grpSp>
      <p:grpSp>
        <p:nvGrpSpPr>
          <p:cNvPr id="19504" name="Group 48"/>
          <p:cNvGrpSpPr>
            <a:grpSpLocks/>
          </p:cNvGrpSpPr>
          <p:nvPr/>
        </p:nvGrpSpPr>
        <p:grpSpPr bwMode="auto">
          <a:xfrm>
            <a:off x="4395788" y="2103438"/>
            <a:ext cx="1920875" cy="2149475"/>
            <a:chOff x="2769" y="1325"/>
            <a:chExt cx="1210" cy="1354"/>
          </a:xfrm>
        </p:grpSpPr>
        <p:sp>
          <p:nvSpPr>
            <p:cNvPr id="22547" name="Oval 26"/>
            <p:cNvSpPr>
              <a:spLocks noChangeArrowheads="1"/>
            </p:cNvSpPr>
            <p:nvPr/>
          </p:nvSpPr>
          <p:spPr bwMode="auto">
            <a:xfrm>
              <a:off x="3106" y="2205"/>
              <a:ext cx="318" cy="31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х</a:t>
              </a:r>
            </a:p>
          </p:txBody>
        </p:sp>
        <p:sp>
          <p:nvSpPr>
            <p:cNvPr id="22548" name="Oval 25"/>
            <p:cNvSpPr>
              <a:spLocks noChangeArrowheads="1"/>
            </p:cNvSpPr>
            <p:nvPr/>
          </p:nvSpPr>
          <p:spPr bwMode="auto">
            <a:xfrm>
              <a:off x="2769" y="1325"/>
              <a:ext cx="1210" cy="1354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506" name="AutoShape 50"/>
          <p:cNvSpPr>
            <a:spLocks noChangeArrowheads="1"/>
          </p:cNvSpPr>
          <p:nvPr/>
        </p:nvSpPr>
        <p:spPr bwMode="auto">
          <a:xfrm rot="-1090953">
            <a:off x="3492500" y="3500438"/>
            <a:ext cx="792163" cy="720725"/>
          </a:xfrm>
          <a:prstGeom prst="rightArrow">
            <a:avLst>
              <a:gd name="adj1" fmla="val 50000"/>
              <a:gd name="adj2" fmla="val 274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507" name="AutoShape 51"/>
          <p:cNvSpPr>
            <a:spLocks noChangeArrowheads="1"/>
          </p:cNvSpPr>
          <p:nvPr/>
        </p:nvSpPr>
        <p:spPr bwMode="auto">
          <a:xfrm rot="1618097">
            <a:off x="6516688" y="3284538"/>
            <a:ext cx="792162" cy="720725"/>
          </a:xfrm>
          <a:prstGeom prst="rightArrow">
            <a:avLst>
              <a:gd name="adj1" fmla="val 50000"/>
              <a:gd name="adj2" fmla="val 274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5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8" presetClass="entr" presetSubtype="3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5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9" dur="10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10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23 0.03678 L -0.07482 0.07865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18" presetClass="entr" presetSubtype="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0"/>
                            </p:stCondLst>
                            <p:childTnLst>
                              <p:par>
                                <p:cTn id="66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68" dur="10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000"/>
                            </p:stCondLst>
                            <p:childTnLst>
                              <p:par>
                                <p:cTn id="7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2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500"/>
                            </p:stCondLst>
                            <p:childTnLst>
                              <p:par>
                                <p:cTn id="7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26301E-6 L -0.01771 0.1089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" y="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8" grpId="1" animBg="1"/>
      <p:bldP spid="19480" grpId="0" animBg="1"/>
      <p:bldP spid="19506" grpId="0" animBg="1"/>
      <p:bldP spid="1950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1475</TotalTime>
  <Words>658</Words>
  <Application>Microsoft Office PowerPoint</Application>
  <PresentationFormat>Экран (4:3)</PresentationFormat>
  <Paragraphs>210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38</vt:i4>
      </vt:variant>
    </vt:vector>
  </HeadingPairs>
  <TitlesOfParts>
    <vt:vector size="46" baseType="lpstr">
      <vt:lpstr>Arial</vt:lpstr>
      <vt:lpstr>Calibri</vt:lpstr>
      <vt:lpstr>Constantia</vt:lpstr>
      <vt:lpstr>Wingdings 2</vt:lpstr>
      <vt:lpstr>Times New Roman</vt:lpstr>
      <vt:lpstr>Wingdings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         Набор хромосом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пк</dc:creator>
  <cp:lastModifiedBy>www.PHILka.RU</cp:lastModifiedBy>
  <cp:revision>169</cp:revision>
  <dcterms:created xsi:type="dcterms:W3CDTF">2010-08-13T12:13:21Z</dcterms:created>
  <dcterms:modified xsi:type="dcterms:W3CDTF">2011-02-25T20:01:43Z</dcterms:modified>
</cp:coreProperties>
</file>