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5"/>
  </p:notesMasterIdLst>
  <p:sldIdLst>
    <p:sldId id="256" r:id="rId2"/>
    <p:sldId id="281" r:id="rId3"/>
    <p:sldId id="276" r:id="rId4"/>
    <p:sldId id="278" r:id="rId5"/>
    <p:sldId id="279" r:id="rId6"/>
    <p:sldId id="280" r:id="rId7"/>
    <p:sldId id="257" r:id="rId8"/>
    <p:sldId id="263" r:id="rId9"/>
    <p:sldId id="261" r:id="rId10"/>
    <p:sldId id="262" r:id="rId11"/>
    <p:sldId id="260" r:id="rId12"/>
    <p:sldId id="258" r:id="rId13"/>
    <p:sldId id="267" r:id="rId14"/>
    <p:sldId id="268" r:id="rId15"/>
    <p:sldId id="284" r:id="rId16"/>
    <p:sldId id="285" r:id="rId17"/>
    <p:sldId id="282" r:id="rId18"/>
    <p:sldId id="266" r:id="rId19"/>
    <p:sldId id="265" r:id="rId20"/>
    <p:sldId id="264" r:id="rId21"/>
    <p:sldId id="277" r:id="rId22"/>
    <p:sldId id="269" r:id="rId23"/>
    <p:sldId id="27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97A4"/>
    <a:srgbClr val="4216E4"/>
    <a:srgbClr val="0CA429"/>
    <a:srgbClr val="1DA33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247" autoAdjust="0"/>
    <p:restoredTop sz="94660" autoAdjust="0"/>
  </p:normalViewPr>
  <p:slideViewPr>
    <p:cSldViewPr>
      <p:cViewPr>
        <p:scale>
          <a:sx n="66" d="100"/>
          <a:sy n="66" d="100"/>
        </p:scale>
        <p:origin x="-936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6" y="86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A74719D-75DF-42FD-AE1C-0BDA719E86EB}" type="datetimeFigureOut">
              <a:rPr lang="ru-RU"/>
              <a:pPr>
                <a:defRPr/>
              </a:pPr>
              <a:t>16.12.2010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328ECFB-B4B8-425A-915D-9937B82A05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0E8EE8-DD61-4DFA-A427-CAE5DA2F4A9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6671F-112A-4774-B59F-27A6241014FF}" type="datetimeFigureOut">
              <a:rPr lang="ru-RU"/>
              <a:pPr>
                <a:defRPr/>
              </a:pPr>
              <a:t>16.12.2010</a:t>
            </a:fld>
            <a:endParaRPr lang="ru-RU" dirty="0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D63C0-5DE7-4322-BCD5-D3DDE17D8F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E9205-CBC8-46EE-A07A-AF4186F44733}" type="datetimeFigureOut">
              <a:rPr lang="ru-RU"/>
              <a:pPr>
                <a:defRPr/>
              </a:pPr>
              <a:t>16.12.2010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5C6B1-C5BA-49DD-95FB-A5B50382F2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67352-9DBB-42E5-8117-F40773285AD3}" type="datetimeFigureOut">
              <a:rPr lang="ru-RU"/>
              <a:pPr>
                <a:defRPr/>
              </a:pPr>
              <a:t>16.12.2010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D6790-32B9-43A8-8A8B-8DFB41B993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CF8C0F8-4894-43BB-B485-DCBA211F3A08}" type="datetimeFigureOut">
              <a:rPr lang="ru-RU"/>
              <a:pPr>
                <a:defRPr/>
              </a:pPr>
              <a:t>16.12.2010</a:t>
            </a:fld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5CC2881-94BC-4C52-94C8-E902ADF051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EBA06-6D9A-4C32-89DD-7E86FD0A3BD2}" type="datetimeFigureOut">
              <a:rPr lang="ru-RU"/>
              <a:pPr>
                <a:defRPr/>
              </a:pPr>
              <a:t>16.12.2010</a:t>
            </a:fld>
            <a:endParaRPr lang="ru-RU" dirty="0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4205C-1C08-49D6-826A-0AD4CDEAC0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0CCE6-A747-4CEE-AAD3-89334887CCEF}" type="datetimeFigureOut">
              <a:rPr lang="ru-RU"/>
              <a:pPr>
                <a:defRPr/>
              </a:pPr>
              <a:t>16.12.2010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D4F0C-9C7B-4F37-A03D-3DC0836820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91DFD-3A8D-4611-BC87-40D78BC79231}" type="datetimeFigureOut">
              <a:rPr lang="ru-RU"/>
              <a:pPr>
                <a:defRPr/>
              </a:pPr>
              <a:t>16.12.2010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1B210-ADFC-4F07-88ED-BD1B44BBC5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5686AAE-CE3B-43DA-87E6-31F332A708C0}" type="datetimeFigureOut">
              <a:rPr lang="ru-RU"/>
              <a:pPr>
                <a:defRPr/>
              </a:pPr>
              <a:t>16.12.2010</a:t>
            </a:fld>
            <a:endParaRPr lang="ru-RU" dirty="0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B7979C6-BD7A-4D06-92BF-2BD4824F5D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47937-2D8D-4DA6-95C5-D09767E724C8}" type="datetimeFigureOut">
              <a:rPr lang="ru-RU"/>
              <a:pPr>
                <a:defRPr/>
              </a:pPr>
              <a:t>16.12.2010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D008D-C68B-4B01-9F29-4B9D1610BC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11EED2E-41D6-40A7-B66E-F84E4A4A9D50}" type="datetimeFigureOut">
              <a:rPr lang="ru-RU"/>
              <a:pPr>
                <a:defRPr/>
              </a:pPr>
              <a:t>16.12.2010</a:t>
            </a:fld>
            <a:endParaRPr lang="ru-RU" dirty="0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A4670F4-49B5-4428-8F58-F0153EEB3D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BBD5E4B-C10D-4322-BCFC-EED3BFD61055}" type="datetimeFigureOut">
              <a:rPr lang="ru-RU"/>
              <a:pPr>
                <a:defRPr/>
              </a:pPr>
              <a:t>16.12.2010</a:t>
            </a:fld>
            <a:endParaRPr lang="ru-RU" dirty="0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8014335-A8E1-4599-8FD8-C7DFC9A856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00000"/>
            </a:gs>
            <a:gs pos="64999">
              <a:srgbClr val="0CA429"/>
            </a:gs>
            <a:gs pos="100000">
              <a:srgbClr val="4216E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370BBAE-3A50-4911-8F90-BFFC77BDD8AC}" type="datetimeFigureOut">
              <a:rPr lang="ru-RU"/>
              <a:pPr>
                <a:defRPr/>
              </a:pPr>
              <a:t>16.12.2010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820A470-6F21-4C1C-9134-B5FD6D8CB7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895" r:id="rId4"/>
    <p:sldLayoutId id="2147483896" r:id="rId5"/>
    <p:sldLayoutId id="2147483903" r:id="rId6"/>
    <p:sldLayoutId id="2147483897" r:id="rId7"/>
    <p:sldLayoutId id="2147483904" r:id="rId8"/>
    <p:sldLayoutId id="2147483905" r:id="rId9"/>
    <p:sldLayoutId id="2147483898" r:id="rId10"/>
    <p:sldLayoutId id="2147483899" r:id="rId11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www.univer.omsk.su/omsk/Edu/Rusanova/triangls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www.univer.omsk.su/omsk/Edu/Rusanova/circles.ht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click01.begun.ru/click.jsp?url=BFj0vFpcXVw6vxRo-Wpt8IdBfPB9S-s*hX-gQSPIveqm6NfPWI7CgxTdlrd*X7GvbuoQwCAbDw0EtJTdPPaayl6n4vxKezSTftfVaD-yhdN94zkAQr*NDDJ6lnbSFKGBnJ8oNTc3GGFD6Wf1N9OABQuvbA-AjqLXCoTIjx*TVRcnvjiYKV1NyR1JJWPxIy9GDMz0Ckz3s*eNRUN-2GExrVBEWw5JNhHmMsybbU679hH9ei*PvkvRrkc0JGz56Ov-4GekGca8obgEELTr4XZyQ*MJJcnNH-f6w3aq405fI1-AJPS3vC*KIOeW0H40SqC9u8*FOJIo-Yz9QZzfO-e4Z2hLyLAx1jiIVihPtw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gif"/><Relationship Id="rId7" Type="http://schemas.openxmlformats.org/officeDocument/2006/relationships/image" Target="../media/image27.gif"/><Relationship Id="rId12" Type="http://schemas.openxmlformats.org/officeDocument/2006/relationships/image" Target="../media/image32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11" Type="http://schemas.openxmlformats.org/officeDocument/2006/relationships/image" Target="../media/image31.gif"/><Relationship Id="rId5" Type="http://schemas.openxmlformats.org/officeDocument/2006/relationships/image" Target="../media/image25.gif"/><Relationship Id="rId10" Type="http://schemas.openxmlformats.org/officeDocument/2006/relationships/image" Target="../media/image30.gif"/><Relationship Id="rId4" Type="http://schemas.openxmlformats.org/officeDocument/2006/relationships/image" Target="../media/image24.gif"/><Relationship Id="rId9" Type="http://schemas.openxmlformats.org/officeDocument/2006/relationships/image" Target="../media/image29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univer.omsk.su/omsk/Edu/Rusanova/circles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B0F0"/>
                </a:solidFill>
              </a:rPr>
              <a:t>       Проектная работа</a:t>
            </a:r>
            <a:br>
              <a:rPr lang="ru-RU" sz="3200" dirty="0" smtClean="0">
                <a:solidFill>
                  <a:srgbClr val="00B0F0"/>
                </a:solidFill>
              </a:rPr>
            </a:b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14338" name="Содержимое 4"/>
          <p:cNvSpPr>
            <a:spLocks noGrp="1"/>
          </p:cNvSpPr>
          <p:nvPr>
            <p:ph sz="quarter" idx="1"/>
          </p:nvPr>
        </p:nvSpPr>
        <p:spPr>
          <a:xfrm>
            <a:off x="142875" y="5786438"/>
            <a:ext cx="8072438" cy="928687"/>
          </a:xfrm>
        </p:spPr>
        <p:txBody>
          <a:bodyPr/>
          <a:lstStyle/>
          <a:p>
            <a:r>
              <a:rPr lang="ru-RU" sz="1600" i="1" smtClean="0">
                <a:solidFill>
                  <a:srgbClr val="FFC000"/>
                </a:solidFill>
              </a:rPr>
              <a:t>Выполнили учащиеся 9</a:t>
            </a:r>
            <a:r>
              <a:rPr lang="ru-RU" sz="1600" i="1" smtClean="0">
                <a:solidFill>
                  <a:srgbClr val="FFC000"/>
                </a:solidFill>
                <a:latin typeface="Arial" charset="0"/>
              </a:rPr>
              <a:t>а</a:t>
            </a:r>
            <a:r>
              <a:rPr lang="ru-RU" sz="1600" i="1" smtClean="0">
                <a:solidFill>
                  <a:srgbClr val="FFC000"/>
                </a:solidFill>
              </a:rPr>
              <a:t> класса: </a:t>
            </a:r>
            <a:r>
              <a:rPr lang="ru-RU" sz="1600" i="1" smtClean="0">
                <a:solidFill>
                  <a:srgbClr val="FFC000"/>
                </a:solidFill>
                <a:latin typeface="Arial" charset="0"/>
              </a:rPr>
              <a:t>Пальцева Наталья</a:t>
            </a:r>
            <a:r>
              <a:rPr lang="ru-RU" sz="1600" i="1" smtClean="0">
                <a:solidFill>
                  <a:srgbClr val="FFC000"/>
                </a:solidFill>
              </a:rPr>
              <a:t>, Вылегжанина Анастасия, Шевелев Евгений.</a:t>
            </a:r>
            <a:endParaRPr lang="ru-RU" sz="1600" smtClean="0">
              <a:solidFill>
                <a:srgbClr val="FFC000"/>
              </a:solidFill>
            </a:endParaRPr>
          </a:p>
          <a:p>
            <a:endParaRPr lang="ru-RU" sz="1400" smtClean="0"/>
          </a:p>
        </p:txBody>
      </p:sp>
      <p:sp>
        <p:nvSpPr>
          <p:cNvPr id="14339" name="Содержимое 5"/>
          <p:cNvSpPr>
            <a:spLocks noGrp="1"/>
          </p:cNvSpPr>
          <p:nvPr>
            <p:ph sz="quarter" idx="2"/>
          </p:nvPr>
        </p:nvSpPr>
        <p:spPr>
          <a:xfrm>
            <a:off x="357188" y="785813"/>
            <a:ext cx="8302625" cy="4857750"/>
          </a:xfrm>
        </p:spPr>
        <p:txBody>
          <a:bodyPr/>
          <a:lstStyle/>
          <a:p>
            <a:pPr algn="ctr"/>
            <a:endParaRPr lang="ru-RU" sz="4400" smtClean="0">
              <a:solidFill>
                <a:schemeClr val="bg1"/>
              </a:solidFill>
            </a:endParaRPr>
          </a:p>
          <a:p>
            <a:pPr algn="ctr"/>
            <a:endParaRPr lang="ru-RU" sz="4400" smtClean="0">
              <a:solidFill>
                <a:schemeClr val="bg1"/>
              </a:solidFill>
            </a:endParaRPr>
          </a:p>
          <a:p>
            <a:pPr algn="ctr"/>
            <a:r>
              <a:rPr lang="ru-RU" sz="4400" smtClean="0">
                <a:solidFill>
                  <a:schemeClr val="bg1"/>
                </a:solidFill>
              </a:rPr>
              <a:t>В мире треугольников</a:t>
            </a: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643688" y="4071938"/>
            <a:ext cx="1774825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ый треугольник 7"/>
          <p:cNvSpPr/>
          <p:nvPr/>
        </p:nvSpPr>
        <p:spPr>
          <a:xfrm>
            <a:off x="357188" y="3929063"/>
            <a:ext cx="1857375" cy="11430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8041405">
            <a:off x="19844" y="440531"/>
            <a:ext cx="1538288" cy="904875"/>
          </a:xfrm>
          <a:prstGeom prst="triangl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rot="17565116">
            <a:off x="2558256" y="1104107"/>
            <a:ext cx="1109663" cy="863600"/>
          </a:xfrm>
          <a:prstGeom prst="triangl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3637912">
            <a:off x="5072063" y="1173163"/>
            <a:ext cx="1100137" cy="642937"/>
          </a:xfrm>
          <a:prstGeom prst="triangle">
            <a:avLst>
              <a:gd name="adj" fmla="val 54592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9806614">
            <a:off x="7297738" y="504825"/>
            <a:ext cx="1241425" cy="1347788"/>
          </a:xfrm>
          <a:prstGeom prst="triangle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3365944">
            <a:off x="3701257" y="3399631"/>
            <a:ext cx="1670050" cy="1201737"/>
          </a:xfrm>
          <a:prstGeom prst="triangl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2"/>
          <p:cNvSpPr>
            <a:spLocks noGrp="1"/>
          </p:cNvSpPr>
          <p:nvPr>
            <p:ph sz="quarter" idx="1"/>
          </p:nvPr>
        </p:nvSpPr>
        <p:spPr>
          <a:xfrm>
            <a:off x="142875" y="642938"/>
            <a:ext cx="5072063" cy="6072187"/>
          </a:xfrm>
        </p:spPr>
        <p:txBody>
          <a:bodyPr/>
          <a:lstStyle/>
          <a:p>
            <a:r>
              <a:rPr lang="ru-RU" sz="3200" b="1" smtClean="0">
                <a:solidFill>
                  <a:srgbClr val="00B0F0"/>
                </a:solidFill>
              </a:rPr>
              <a:t>                   Высота</a:t>
            </a:r>
            <a:endParaRPr lang="ru-RU" sz="3200" smtClean="0">
              <a:solidFill>
                <a:srgbClr val="00B0F0"/>
              </a:solidFill>
            </a:endParaRPr>
          </a:p>
          <a:p>
            <a:r>
              <a:rPr lang="ru-RU" sz="2200" i="1" smtClean="0">
                <a:solidFill>
                  <a:srgbClr val="FFC000"/>
                </a:solidFill>
              </a:rPr>
              <a:t>Высотой </a:t>
            </a:r>
            <a:r>
              <a:rPr lang="ru-RU" sz="2200" smtClean="0">
                <a:solidFill>
                  <a:srgbClr val="FFC000"/>
                </a:solidFill>
              </a:rPr>
              <a:t>треугольника называется перпендикуляр, проведенный из вершины треугольника к прямой, содержащей противоположную сторону этого треугольника.</a:t>
            </a:r>
          </a:p>
          <a:p>
            <a:r>
              <a:rPr lang="ru-RU" sz="2200" b="1" smtClean="0">
                <a:solidFill>
                  <a:srgbClr val="FFC000"/>
                </a:solidFill>
              </a:rPr>
              <a:t>Свойства высот треугольника</a:t>
            </a:r>
            <a:endParaRPr lang="ru-RU" sz="2200" smtClean="0">
              <a:solidFill>
                <a:srgbClr val="FFC000"/>
              </a:solidFill>
            </a:endParaRPr>
          </a:p>
          <a:p>
            <a:r>
              <a:rPr lang="ru-RU" sz="2200" smtClean="0">
                <a:solidFill>
                  <a:srgbClr val="FFC000"/>
                </a:solidFill>
              </a:rPr>
              <a:t>В </a:t>
            </a:r>
            <a:r>
              <a:rPr lang="ru-RU" sz="2200" smtClean="0">
                <a:solidFill>
                  <a:srgbClr val="FFC000"/>
                </a:solidFill>
                <a:hlinkClick r:id="rId2"/>
              </a:rPr>
              <a:t>прямоугольном треугольнике</a:t>
            </a:r>
            <a:r>
              <a:rPr lang="ru-RU" sz="2200" smtClean="0">
                <a:solidFill>
                  <a:srgbClr val="FFC000"/>
                </a:solidFill>
              </a:rPr>
              <a:t> высота, проведенная из вершины прямого угла, разбивает его на два треугольника, </a:t>
            </a:r>
            <a:r>
              <a:rPr lang="ru-RU" sz="2200" smtClean="0">
                <a:solidFill>
                  <a:srgbClr val="FFC000"/>
                </a:solidFill>
                <a:hlinkClick r:id="rId2"/>
              </a:rPr>
              <a:t>подобные</a:t>
            </a:r>
            <a:r>
              <a:rPr lang="ru-RU" sz="2200" smtClean="0">
                <a:solidFill>
                  <a:srgbClr val="FFC000"/>
                </a:solidFill>
              </a:rPr>
              <a:t> исходному. </a:t>
            </a:r>
          </a:p>
          <a:p>
            <a:r>
              <a:rPr lang="ru-RU" sz="2200" smtClean="0">
                <a:solidFill>
                  <a:srgbClr val="FFC000"/>
                </a:solidFill>
              </a:rPr>
              <a:t>В </a:t>
            </a:r>
            <a:r>
              <a:rPr lang="ru-RU" sz="2200" smtClean="0">
                <a:solidFill>
                  <a:srgbClr val="FFC000"/>
                </a:solidFill>
                <a:hlinkClick r:id="rId2"/>
              </a:rPr>
              <a:t>остроугольном треугольнике</a:t>
            </a:r>
            <a:r>
              <a:rPr lang="ru-RU" sz="2200" smtClean="0">
                <a:solidFill>
                  <a:srgbClr val="FFC000"/>
                </a:solidFill>
              </a:rPr>
              <a:t> две его высоты отсекают от него </a:t>
            </a:r>
            <a:r>
              <a:rPr lang="ru-RU" sz="2200" smtClean="0">
                <a:solidFill>
                  <a:srgbClr val="FFC000"/>
                </a:solidFill>
                <a:hlinkClick r:id="rId2"/>
              </a:rPr>
              <a:t>подобные</a:t>
            </a:r>
            <a:r>
              <a:rPr lang="ru-RU" sz="2200" smtClean="0">
                <a:solidFill>
                  <a:srgbClr val="FFC000"/>
                </a:solidFill>
              </a:rPr>
              <a:t> треугольники. </a:t>
            </a:r>
          </a:p>
          <a:p>
            <a:endParaRPr lang="ru-RU" smtClean="0"/>
          </a:p>
        </p:txBody>
      </p:sp>
      <p:pic>
        <p:nvPicPr>
          <p:cNvPr id="24578" name="Рисунок 3" descr="Высота треугольни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2143125"/>
            <a:ext cx="30003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500063"/>
            <a:ext cx="6500812" cy="6215062"/>
          </a:xfrm>
        </p:spPr>
        <p:txBody>
          <a:bodyPr/>
          <a:lstStyle/>
          <a:p>
            <a:r>
              <a:rPr lang="ru-RU" sz="3000" b="1" smtClean="0">
                <a:solidFill>
                  <a:srgbClr val="00B0F0"/>
                </a:solidFill>
              </a:rPr>
              <a:t>Серединный  перпендикуляр</a:t>
            </a:r>
            <a:endParaRPr lang="ru-RU" sz="3000" smtClean="0">
              <a:solidFill>
                <a:srgbClr val="00B0F0"/>
              </a:solidFill>
            </a:endParaRPr>
          </a:p>
          <a:p>
            <a:r>
              <a:rPr lang="ru-RU" sz="2000" smtClean="0">
                <a:solidFill>
                  <a:schemeClr val="bg1"/>
                </a:solidFill>
              </a:rPr>
              <a:t>Прямую, проходящую через середину отрезка перпендикулярно к нему, называют </a:t>
            </a:r>
            <a:r>
              <a:rPr lang="ru-RU" sz="2000" i="1" smtClean="0">
                <a:solidFill>
                  <a:schemeClr val="bg1"/>
                </a:solidFill>
              </a:rPr>
              <a:t>серединным перпендикуляром </a:t>
            </a:r>
            <a:r>
              <a:rPr lang="ru-RU" sz="2000" smtClean="0">
                <a:solidFill>
                  <a:schemeClr val="bg1"/>
                </a:solidFill>
              </a:rPr>
              <a:t>к отрезку</a:t>
            </a:r>
            <a:r>
              <a:rPr lang="ru-RU" sz="2000" i="1" smtClean="0">
                <a:solidFill>
                  <a:schemeClr val="bg1"/>
                </a:solidFill>
              </a:rPr>
              <a:t>.</a:t>
            </a:r>
            <a:endParaRPr lang="ru-RU" sz="2000" smtClean="0">
              <a:solidFill>
                <a:schemeClr val="bg1"/>
              </a:solidFill>
            </a:endParaRPr>
          </a:p>
          <a:p>
            <a:r>
              <a:rPr lang="ru-RU" sz="2000" b="1" smtClean="0">
                <a:solidFill>
                  <a:schemeClr val="bg1"/>
                </a:solidFill>
              </a:rPr>
              <a:t>Свойства серединных перпендикуляров треугольника</a:t>
            </a:r>
            <a:r>
              <a:rPr lang="ru-RU" sz="200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000" smtClean="0">
                <a:solidFill>
                  <a:schemeClr val="bg1"/>
                </a:solidFill>
              </a:rPr>
              <a:t>Каждая точка серединного перпендикуляра к отрезку равноудалена от концов этого отрезка. Верно и обратное утверждение: каждая точка, равноудаленная от концов отрезка, лежит на серединном перпендикуляре к нему. </a:t>
            </a:r>
          </a:p>
          <a:p>
            <a:r>
              <a:rPr lang="ru-RU" sz="2000" smtClean="0">
                <a:solidFill>
                  <a:schemeClr val="bg1"/>
                </a:solidFill>
              </a:rPr>
              <a:t>Точка пересечения серединных перпендикуляров, проведенных к сторонам треугольника, является центром </a:t>
            </a:r>
            <a:r>
              <a:rPr lang="ru-RU" sz="2000" smtClean="0">
                <a:solidFill>
                  <a:schemeClr val="bg1"/>
                </a:solidFill>
                <a:hlinkClick r:id="rId2"/>
              </a:rPr>
              <a:t>окружности, описанной около этого треугольника</a:t>
            </a:r>
            <a:endParaRPr lang="ru-RU" sz="2000" smtClean="0">
              <a:solidFill>
                <a:schemeClr val="bg1"/>
              </a:solidFill>
            </a:endParaRPr>
          </a:p>
        </p:txBody>
      </p:sp>
      <p:pic>
        <p:nvPicPr>
          <p:cNvPr id="25602" name="Рисунок 3" descr="Свойства серединных перпендикуляров треугольни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2071688"/>
            <a:ext cx="30718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357188"/>
            <a:ext cx="5214937" cy="6000750"/>
          </a:xfrm>
        </p:spPr>
        <p:txBody>
          <a:bodyPr/>
          <a:lstStyle/>
          <a:p>
            <a:r>
              <a:rPr lang="ru-RU" sz="2800" b="1" smtClean="0">
                <a:solidFill>
                  <a:srgbClr val="00B0F0"/>
                </a:solidFill>
              </a:rPr>
              <a:t>   Средняя линия</a:t>
            </a:r>
          </a:p>
          <a:p>
            <a:endParaRPr lang="ru-RU" sz="2800" smtClean="0">
              <a:solidFill>
                <a:schemeClr val="bg1"/>
              </a:solidFill>
            </a:endParaRPr>
          </a:p>
          <a:p>
            <a:r>
              <a:rPr lang="ru-RU" sz="2000" i="1" smtClean="0">
                <a:solidFill>
                  <a:schemeClr val="bg1"/>
                </a:solidFill>
              </a:rPr>
              <a:t>Средней линией треугольника </a:t>
            </a:r>
            <a:r>
              <a:rPr lang="ru-RU" sz="2000" smtClean="0">
                <a:solidFill>
                  <a:schemeClr val="bg1"/>
                </a:solidFill>
              </a:rPr>
              <a:t>называется отрезок, соединяющий середины двух его сторон.</a:t>
            </a:r>
          </a:p>
          <a:p>
            <a:r>
              <a:rPr lang="ru-RU" sz="2000" b="1" smtClean="0">
                <a:solidFill>
                  <a:schemeClr val="bg1"/>
                </a:solidFill>
              </a:rPr>
              <a:t>Свойство средней линии треугольника</a:t>
            </a:r>
            <a:endParaRPr lang="ru-RU" sz="2000" smtClean="0">
              <a:solidFill>
                <a:schemeClr val="bg1"/>
              </a:solidFill>
            </a:endParaRPr>
          </a:p>
          <a:p>
            <a:r>
              <a:rPr lang="ru-RU" sz="2000" smtClean="0">
                <a:solidFill>
                  <a:schemeClr val="bg1"/>
                </a:solidFill>
              </a:rPr>
              <a:t>Средняя линия треугольника параллельна одной из его сторон и равна половине этой стороны.</a:t>
            </a:r>
          </a:p>
          <a:p>
            <a:endParaRPr lang="ru-RU" sz="1800" smtClean="0"/>
          </a:p>
        </p:txBody>
      </p:sp>
      <p:pic>
        <p:nvPicPr>
          <p:cNvPr id="26626" name="Рисунок 3" descr="Средняя ли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3929063"/>
            <a:ext cx="38576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4643438" y="5072063"/>
            <a:ext cx="327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entury Schoolbook" pitchFamily="18" charset="0"/>
              </a:rPr>
              <a:t>А</a:t>
            </a:r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6500813" y="5000625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Century Schoolbook" pitchFamily="18" charset="0"/>
              </a:rPr>
              <a:t>В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7472363" cy="6429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F0"/>
                </a:solidFill>
              </a:rPr>
              <a:t>             Бермудский Треугольник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27650" name="Содержимое 2"/>
          <p:cNvSpPr>
            <a:spLocks noGrp="1"/>
          </p:cNvSpPr>
          <p:nvPr>
            <p:ph sz="quarter" idx="1"/>
          </p:nvPr>
        </p:nvSpPr>
        <p:spPr>
          <a:xfrm>
            <a:off x="2428875" y="1000125"/>
            <a:ext cx="6143625" cy="5757863"/>
          </a:xfrm>
        </p:spPr>
        <p:txBody>
          <a:bodyPr/>
          <a:lstStyle/>
          <a:p>
            <a:r>
              <a:rPr lang="ru-RU" sz="1200" smtClean="0">
                <a:solidFill>
                  <a:schemeClr val="bg1"/>
                </a:solidFill>
                <a:latin typeface="Arial" charset="0"/>
                <a:cs typeface="Arial" charset="0"/>
              </a:rPr>
              <a:t>Треугольник. С одной стороны – это простая геометрическая фигура. С другой стороны – тайный оккультный знак, встречающийся во многих цивилизациях. Три угла, три грани…магическое число 3. Немудрено, что треугольник можно найти на тайных письменах, символах, пентаграммах. И совсем не удивительно, что самые загадочные места и строения могут быть связаны тоже с треугольниками: египетские пирамиды, звезда Давида (еврейский символ, образованный наложением двух треугольников), Бермудский треугольник.</a:t>
            </a:r>
            <a:br>
              <a:rPr lang="ru-RU" sz="120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sz="1200" smtClean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ru-RU" sz="120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sz="1200" smtClean="0">
                <a:solidFill>
                  <a:schemeClr val="bg1"/>
                </a:solidFill>
                <a:latin typeface="Arial" charset="0"/>
                <a:cs typeface="Arial" charset="0"/>
              </a:rPr>
              <a:t>Первое упоминание о </a:t>
            </a:r>
            <a:r>
              <a:rPr lang="ru-RU" sz="1200" smtClean="0">
                <a:solidFill>
                  <a:schemeClr val="bg1"/>
                </a:solidFill>
                <a:latin typeface="Arial" charset="0"/>
                <a:cs typeface="Arial" charset="0"/>
                <a:hlinkClick r:id="rId2"/>
              </a:rPr>
              <a:t>Бермудском треугольнике</a:t>
            </a:r>
            <a:r>
              <a:rPr lang="ru-RU" sz="1200" smtClean="0">
                <a:solidFill>
                  <a:schemeClr val="bg1"/>
                </a:solidFill>
                <a:latin typeface="Arial" charset="0"/>
                <a:cs typeface="Arial" charset="0"/>
              </a:rPr>
              <a:t> можно отнести к середине 20 века. До этого времени это было ничем не выдающееся место. Считается, что первые мистические случаи стали происходить возле самих Бермудских островов, что и послужило окончательным названием всей территории. С тех пор писатели и журналисты не давали этой месту покоя, прославив его на века.</a:t>
            </a:r>
            <a:br>
              <a:rPr lang="ru-RU" sz="120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sz="1200" smtClean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ru-RU" sz="120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sz="1200" smtClean="0">
                <a:solidFill>
                  <a:schemeClr val="bg1"/>
                </a:solidFill>
                <a:latin typeface="Arial" charset="0"/>
                <a:cs typeface="Arial" charset="0"/>
              </a:rPr>
              <a:t>Бермудский треугольник не имеет четких границ, нельзя найти на карте его точное обозначение. Разные ученые определяют его местоположение на свое усмотрение. Самое распространенное его определение – это область в Атлантическом океане между Бермудами, Пуэрто-Рико и Майами. Общая площадь – 1 млн. квадратных километров. Однако название этой области тоже условное, поэтому название «Бермудский треугольник» не является географическим.</a:t>
            </a:r>
            <a:br>
              <a:rPr lang="ru-RU" sz="120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sz="1200" smtClean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ru-RU" sz="120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sz="1200" smtClean="0">
                <a:solidFill>
                  <a:schemeClr val="bg1"/>
                </a:solidFill>
                <a:latin typeface="Arial" charset="0"/>
                <a:cs typeface="Arial" charset="0"/>
              </a:rPr>
              <a:t>Бермудский треугольник имеет дурную славу. Существует огромное число свидетельств исчезновения в нем кораблей, самолетов, подводных лодок. Более того, если судно все-таки удавалось найти, то экипаж и пассажиры пропадали бесследно. Следов поломок или сигнала бедствия ни в одном случае не было. Были также свидетельства исчезновения объектов с радаров на несколько минут.</a:t>
            </a:r>
            <a:br>
              <a:rPr lang="ru-RU" sz="120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sz="1200" smtClean="0"/>
              <a:t/>
            </a:r>
            <a:br>
              <a:rPr lang="ru-RU" sz="1200" smtClean="0"/>
            </a:br>
            <a:endParaRPr lang="ru-RU" sz="1200" smtClean="0"/>
          </a:p>
        </p:txBody>
      </p:sp>
      <p:pic>
        <p:nvPicPr>
          <p:cNvPr id="27651" name="Picture 2" descr="C:\Documents and Settings\Администратор\Рабочий стол\Новая папка\1209909642_sea_bi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928813"/>
            <a:ext cx="2286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7972425" cy="6540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F0"/>
                </a:solidFill>
              </a:rPr>
              <a:t>Бермудский Треугольник (</a:t>
            </a:r>
            <a:r>
              <a:rPr lang="ru-RU" i="1" dirty="0" smtClean="0">
                <a:solidFill>
                  <a:srgbClr val="00B0F0"/>
                </a:solidFill>
              </a:rPr>
              <a:t>продолжение</a:t>
            </a:r>
            <a:r>
              <a:rPr lang="ru-RU" dirty="0" smtClean="0">
                <a:solidFill>
                  <a:srgbClr val="00B0F0"/>
                </a:solidFill>
              </a:rPr>
              <a:t>)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75" y="1000125"/>
            <a:ext cx="5715000" cy="5715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Правда это или вымысел журналистов – разобраться трудно. Скорее всего, реальные истории переплетаются с легендами, обрастают слухами. Сбивает с толку еще и то, что снято слишком много фильмов и написано много книг про этот феномен. Поэтому отделить реальность от домыслов тяжелее вдвойне. Остается собирать факты по крупицам.</a:t>
            </a:r>
            <a:b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Можно сказать с достоверностью, что ландшафт дна, направление ветров и течения в этом месте достойны изучения. При определенных стечениях обстоятельств здесь могут встречаться и аномалии. Давно доказано, что эта зона подвержена частому появлению торнадо, сильных штормов, что уже небезопасно для судов, а волнения в атмосфере могут подстерегать самолеты в воздухе.</a:t>
            </a:r>
            <a:b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Существует много публикаций о том, что пассажирские и торговые рейсы стараются пустить в обход Бермудского треугольника. Однако это далеко от реальности, т.к. слишком дорого делать такой крюк. Да и люди, побывавшие в треугольнике, свидетельствуют, в основном, что никакой чертовщины не наблюдали. Сверхъестественные ощущения пассажиров можно приписать мнительности, а сбой техники – усилению магнитных полей или шторму.</a:t>
            </a:r>
            <a:b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настоящее время побережья, граничащие с территорией Бермудского треугольника, весьма популярны среди туристов. Прекрасные пляжи, чудесная природа и экзотика притягивает. Многих привлекает «дурная» слава, одного из самых загадочных мест планеты. Ведь лучше проверить все на собственном опыте. Дерзайте и не отчаивайтесь, если не найдете того, чего ожидаете, ведь легенды о Бермудском треугольнике могут оказаться одной из великих мистификаций нашего времени. </a:t>
            </a:r>
            <a:b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1200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5" name="Picture 4" descr="1203951004_6ybWVR4F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1571625"/>
            <a:ext cx="2357438" cy="3810000"/>
          </a:xfrm>
          <a:prstGeom prst="rect">
            <a:avLst/>
          </a:prstGeom>
          <a:noFill/>
          <a:ln w="63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9698" name="Picture 2" descr="D:\Водоемы\000379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722" name="Picture 2" descr="D:\Радуга\000414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1746" name="Picture 2" descr="C:\Documents and Settings\Математики\Рабочий стол\320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6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4216E4"/>
                </a:solidFill>
              </a:rPr>
              <a:t>                 </a:t>
            </a:r>
            <a:r>
              <a:rPr lang="ru-RU" dirty="0" smtClean="0">
                <a:solidFill>
                  <a:schemeClr val="bg1"/>
                </a:solidFill>
              </a:rPr>
              <a:t>Дорожные знаки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2770" name="Содержимое 2"/>
          <p:cNvSpPr>
            <a:spLocks noGrp="1"/>
          </p:cNvSpPr>
          <p:nvPr>
            <p:ph sz="quarter" idx="1"/>
          </p:nvPr>
        </p:nvSpPr>
        <p:spPr>
          <a:xfrm>
            <a:off x="2286000" y="1857375"/>
            <a:ext cx="4286250" cy="3071813"/>
          </a:xfrm>
        </p:spPr>
        <p:txBody>
          <a:bodyPr/>
          <a:lstStyle/>
          <a:p>
            <a:r>
              <a:rPr lang="ru-RU" smtClean="0">
                <a:solidFill>
                  <a:srgbClr val="00B0F0"/>
                </a:solidFill>
              </a:rPr>
              <a:t>Треугольники встречаться на дорогах – это дорожные знаки, которые называются Предупреждающие знаки</a:t>
            </a:r>
          </a:p>
          <a:p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900" b="1">
                <a:cs typeface="Times New Roman" pitchFamily="18" charset="0"/>
              </a:rPr>
              <a:t>"</a:t>
            </a:r>
            <a:endParaRPr lang="ru-RU"/>
          </a:p>
        </p:txBody>
      </p:sp>
      <p:pic>
        <p:nvPicPr>
          <p:cNvPr id="32772" name="Рисунок 33" descr="http://www.gazu.ru/znaki/images/zn1_5F2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5357813"/>
            <a:ext cx="1143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3"/>
          <p:cNvSpPr>
            <a:spLocks noChangeArrowheads="1"/>
          </p:cNvSpPr>
          <p:nvPr/>
        </p:nvSpPr>
        <p:spPr bwMode="auto">
          <a:xfrm>
            <a:off x="4572000" y="1857375"/>
            <a:ext cx="1841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900">
                <a:cs typeface="Times New Roman" pitchFamily="18" charset="0"/>
              </a:rPr>
              <a:t/>
            </a:r>
            <a:br>
              <a:rPr lang="ru-RU" sz="900">
                <a:cs typeface="Times New Roman" pitchFamily="18" charset="0"/>
              </a:rPr>
            </a:br>
            <a:endParaRPr lang="ru-RU"/>
          </a:p>
        </p:txBody>
      </p:sp>
      <p:pic>
        <p:nvPicPr>
          <p:cNvPr id="32774" name="Рисунок 7" descr="http://www.gazu.ru/znaki/images/zn1_2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5429250"/>
            <a:ext cx="121443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Рисунок 8" descr="http://www.gazu.ru/znaki/images/zn1_2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785938"/>
            <a:ext cx="10715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Рисунок 9" descr="http://www.gazu.ru/znaki/images/zn1_27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63" y="5429250"/>
            <a:ext cx="114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entury Schoolbook" pitchFamily="18" charset="0"/>
            </a:endParaRPr>
          </a:p>
        </p:txBody>
      </p:sp>
      <p:pic>
        <p:nvPicPr>
          <p:cNvPr id="32778" name="Рисунок 39" descr="http://www.gazu.ru/znaki/images/zn1_30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285750"/>
            <a:ext cx="1214437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Рисунок 13" descr="http://www.gazu.ru/znaki/images/zn1_26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0938" y="5429250"/>
            <a:ext cx="115093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Рисунок 14" descr="http://www.gazu.ru/znaki/images/zn1_20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50" y="3357563"/>
            <a:ext cx="1285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Рисунок 15" descr="http://www.gazu.ru/znaki/images/zn1_22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88" y="5286375"/>
            <a:ext cx="114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2" name="Рисунок 16" descr="http://www.gazu.ru/znaki/images/zn1_24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15188" y="1785938"/>
            <a:ext cx="114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3" name="Рисунок 17" descr="http://www.gazu.ru/znaki/images/zn1_17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15188" y="285750"/>
            <a:ext cx="128587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4" name="Рисунок 18" descr="http://www.gazu.ru/znaki/images/zn1_13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15188" y="3429000"/>
            <a:ext cx="121443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7988" cy="654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F0"/>
                </a:solidFill>
                <a:latin typeface="Arial Black" pitchFamily="34" charset="0"/>
              </a:rPr>
              <a:t>            Отгадай  ребусы</a:t>
            </a:r>
            <a:endParaRPr lang="ru-RU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88" y="1785938"/>
            <a:ext cx="2786062" cy="128587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 rot="10984954">
            <a:off x="220663" y="6038850"/>
            <a:ext cx="1428750" cy="2857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Ответ : Треугольник</a:t>
            </a:r>
            <a:endParaRPr lang="ru-RU" sz="8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33796" name="Picture 2" descr="C:\Documents and Settings\Администратор\Рабочий стол\Новая папка\q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571625"/>
            <a:ext cx="828675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4071938" y="2143125"/>
            <a:ext cx="20685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entury Schoolbook" pitchFamily="18" charset="0"/>
              </a:rPr>
              <a:t>У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357188"/>
            <a:ext cx="7467600" cy="6540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B0F0"/>
                </a:solidFill>
              </a:rPr>
              <a:t>Цель работы:</a:t>
            </a:r>
            <a:endParaRPr lang="ru-RU" sz="3600" dirty="0">
              <a:solidFill>
                <a:srgbClr val="00B0F0"/>
              </a:solidFill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72363" cy="4572000"/>
          </a:xfrm>
        </p:spPr>
        <p:txBody>
          <a:bodyPr/>
          <a:lstStyle/>
          <a:p>
            <a:r>
              <a:rPr lang="ru-RU" sz="3200" i="1" smtClean="0">
                <a:solidFill>
                  <a:schemeClr val="bg2"/>
                </a:solidFill>
              </a:rPr>
              <a:t>Узнать о треугольнике за страницами школьного учебника;</a:t>
            </a:r>
          </a:p>
          <a:p>
            <a:endParaRPr lang="ru-RU" sz="3200" i="1" smtClean="0"/>
          </a:p>
          <a:p>
            <a:r>
              <a:rPr lang="ru-RU" sz="3200" i="1" smtClean="0">
                <a:solidFill>
                  <a:schemeClr val="bg2"/>
                </a:solidFill>
              </a:rPr>
              <a:t>Показать применение треугольников в окружающей жизни. </a:t>
            </a:r>
          </a:p>
          <a:p>
            <a:endParaRPr lang="ru-RU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 rot="194120">
            <a:off x="142875" y="6072188"/>
            <a:ext cx="1357313" cy="500062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n-US" sz="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n-US" sz="8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n-US" sz="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n-US" sz="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n-US" sz="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n-US" sz="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n-US" sz="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4818" name="Picture 2" descr="C:\Documents and Settings\Администратор\Рабочий стол\Новая папка\q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857250"/>
            <a:ext cx="7466012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Прямоугольник 6"/>
          <p:cNvSpPr>
            <a:spLocks noChangeArrowheads="1"/>
          </p:cNvSpPr>
          <p:nvPr/>
        </p:nvSpPr>
        <p:spPr bwMode="auto">
          <a:xfrm>
            <a:off x="2428875" y="500063"/>
            <a:ext cx="3165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 pitchFamily="18" charset="0"/>
              </a:rPr>
              <a:t>  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b="1" dirty="0" smtClean="0">
                <a:solidFill>
                  <a:schemeClr val="bg1"/>
                </a:solidFill>
              </a:rPr>
              <a:t>Словарик - памятка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5842" name="Содержимое 2"/>
          <p:cNvSpPr>
            <a:spLocks noGrp="1"/>
          </p:cNvSpPr>
          <p:nvPr>
            <p:ph sz="quarter" idx="1"/>
          </p:nvPr>
        </p:nvSpPr>
        <p:spPr>
          <a:xfrm>
            <a:off x="571500" y="1071563"/>
            <a:ext cx="7467600" cy="5473700"/>
          </a:xfrm>
        </p:spPr>
        <p:txBody>
          <a:bodyPr/>
          <a:lstStyle/>
          <a:p>
            <a:r>
              <a:rPr lang="ru-RU" sz="1800" smtClean="0">
                <a:solidFill>
                  <a:schemeClr val="bg1"/>
                </a:solidFill>
              </a:rPr>
              <a:t>Тригонометрия</a:t>
            </a:r>
            <a:r>
              <a:rPr lang="ru-RU" sz="1600" smtClean="0">
                <a:solidFill>
                  <a:srgbClr val="00B0F0"/>
                </a:solidFill>
              </a:rPr>
              <a:t>-раздел геометрии, в котором  изучают тригонометрические функции и их свойства.</a:t>
            </a:r>
          </a:p>
          <a:p>
            <a:endParaRPr lang="ru-RU" sz="1600" smtClean="0">
              <a:solidFill>
                <a:srgbClr val="00B0F0"/>
              </a:solidFill>
            </a:endParaRPr>
          </a:p>
          <a:p>
            <a:r>
              <a:rPr lang="ru-RU" sz="1800" smtClean="0">
                <a:solidFill>
                  <a:schemeClr val="bg1"/>
                </a:solidFill>
              </a:rPr>
              <a:t>Треугольник</a:t>
            </a:r>
            <a:r>
              <a:rPr lang="ru-RU" sz="1600" smtClean="0">
                <a:solidFill>
                  <a:srgbClr val="00B0F0"/>
                </a:solidFill>
              </a:rPr>
              <a:t>-многоугольник с тремя сторонами и тремя вершинами; фигура, образованная тремя точками, не лежащих на одной прямой, и тремя соединяющими их отрезками.</a:t>
            </a:r>
          </a:p>
          <a:p>
            <a:endParaRPr lang="ru-RU" sz="1600" smtClean="0">
              <a:solidFill>
                <a:srgbClr val="00B0F0"/>
              </a:solidFill>
            </a:endParaRPr>
          </a:p>
          <a:p>
            <a:r>
              <a:rPr lang="ru-RU" sz="1800" smtClean="0">
                <a:solidFill>
                  <a:schemeClr val="bg1"/>
                </a:solidFill>
              </a:rPr>
              <a:t>Медиана</a:t>
            </a:r>
            <a:r>
              <a:rPr lang="ru-RU" sz="1600" smtClean="0">
                <a:solidFill>
                  <a:srgbClr val="00B0F0"/>
                </a:solidFill>
              </a:rPr>
              <a:t>- отрезок, соединяющий  вершину  треугольника с серединой противоположной стороны.</a:t>
            </a:r>
          </a:p>
          <a:p>
            <a:endParaRPr lang="ru-RU" sz="1600" smtClean="0">
              <a:solidFill>
                <a:srgbClr val="00B0F0"/>
              </a:solidFill>
            </a:endParaRPr>
          </a:p>
          <a:p>
            <a:r>
              <a:rPr lang="ru-RU" sz="1800" smtClean="0">
                <a:solidFill>
                  <a:schemeClr val="bg1"/>
                </a:solidFill>
              </a:rPr>
              <a:t>Биссектриса</a:t>
            </a:r>
            <a:r>
              <a:rPr lang="ru-RU" sz="1600" smtClean="0">
                <a:solidFill>
                  <a:srgbClr val="00B0F0"/>
                </a:solidFill>
              </a:rPr>
              <a:t>-отрезок, биссектрисы угла треугольника, соединяющий вершину треугольника с точкой пересечения.</a:t>
            </a:r>
          </a:p>
          <a:p>
            <a:endParaRPr lang="ru-RU" sz="1600" smtClean="0">
              <a:solidFill>
                <a:srgbClr val="00B0F0"/>
              </a:solidFill>
            </a:endParaRPr>
          </a:p>
          <a:p>
            <a:r>
              <a:rPr lang="ru-RU" sz="1800" smtClean="0">
                <a:solidFill>
                  <a:schemeClr val="bg1"/>
                </a:solidFill>
              </a:rPr>
              <a:t>Средняя линия- </a:t>
            </a:r>
            <a:r>
              <a:rPr lang="ru-RU" sz="1600" smtClean="0">
                <a:solidFill>
                  <a:srgbClr val="00B0F0"/>
                </a:solidFill>
              </a:rPr>
              <a:t>отрезок, соединяющий середины двух его сторон.</a:t>
            </a:r>
          </a:p>
          <a:p>
            <a:endParaRPr lang="ru-RU" sz="1600" smtClean="0">
              <a:solidFill>
                <a:srgbClr val="00B0F0"/>
              </a:solidFill>
            </a:endParaRPr>
          </a:p>
          <a:p>
            <a:r>
              <a:rPr lang="ru-RU" sz="1800" smtClean="0">
                <a:solidFill>
                  <a:schemeClr val="bg1"/>
                </a:solidFill>
              </a:rPr>
              <a:t>Серединный перпендикуляр- </a:t>
            </a:r>
            <a:r>
              <a:rPr lang="ru-RU" sz="1600" smtClean="0">
                <a:solidFill>
                  <a:srgbClr val="00B0F0"/>
                </a:solidFill>
              </a:rPr>
              <a:t>перпендикуляр, восстановленный  в середине стороны треугольника.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85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F0"/>
                </a:solidFill>
              </a:rPr>
              <a:t>                    Вывод: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6866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25"/>
            <a:ext cx="7686675" cy="54737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>
                <a:solidFill>
                  <a:schemeClr val="bg1"/>
                </a:solidFill>
              </a:rPr>
              <a:t>Треугольник – геометрическая фигура, которая  часто используется  для вычисления площади любого участка неправильной формы.</a:t>
            </a:r>
          </a:p>
          <a:p>
            <a:pPr>
              <a:buFont typeface="Wingdings" pitchFamily="2" charset="2"/>
              <a:buNone/>
            </a:pPr>
            <a:r>
              <a:rPr lang="ru-RU" smtClean="0">
                <a:solidFill>
                  <a:schemeClr val="bg1"/>
                </a:solidFill>
              </a:rPr>
              <a:t>Теоремы треугольников используются при решении задач, а эти расчёты могут быть использованы при строительстве, разметке участка, составление чертежа.</a:t>
            </a:r>
          </a:p>
          <a:p>
            <a:pPr>
              <a:buFont typeface="Wingdings" pitchFamily="2" charset="2"/>
              <a:buNone/>
            </a:pPr>
            <a:r>
              <a:rPr lang="ru-RU" smtClean="0">
                <a:solidFill>
                  <a:schemeClr val="bg1"/>
                </a:solidFill>
              </a:rPr>
              <a:t>Треугольник – оптимальная форма, к которой стремится любой природный объект, например ,</a:t>
            </a:r>
          </a:p>
          <a:p>
            <a:pPr>
              <a:buFont typeface="Wingdings" pitchFamily="2" charset="2"/>
              <a:buNone/>
            </a:pPr>
            <a:r>
              <a:rPr lang="ru-RU" smtClean="0">
                <a:solidFill>
                  <a:schemeClr val="bg1"/>
                </a:solidFill>
              </a:rPr>
              <a:t>горная вершина.</a:t>
            </a:r>
          </a:p>
          <a:p>
            <a:pPr>
              <a:buFont typeface="Wingdings" pitchFamily="2" charset="2"/>
              <a:buNone/>
            </a:pPr>
            <a:r>
              <a:rPr lang="ru-RU" smtClean="0">
                <a:solidFill>
                  <a:schemeClr val="bg1"/>
                </a:solidFill>
              </a:rPr>
              <a:t>Треугольная крыша наиболее удобная при строительстве зданий, так как на ней  не остаётся  осадков.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1C97A4"/>
                </a:solidFill>
              </a:rPr>
              <a:t>Используемая информация.</a:t>
            </a:r>
            <a:endParaRPr lang="ru-RU" sz="2400" dirty="0">
              <a:solidFill>
                <a:srgbClr val="1C97A4"/>
              </a:solidFill>
            </a:endParaRPr>
          </a:p>
        </p:txBody>
      </p:sp>
      <p:sp>
        <p:nvSpPr>
          <p:cNvPr id="37890" name="Содержимое 3"/>
          <p:cNvSpPr>
            <a:spLocks noGrp="1"/>
          </p:cNvSpPr>
          <p:nvPr>
            <p:ph sz="quarter" idx="1"/>
          </p:nvPr>
        </p:nvSpPr>
        <p:spPr>
          <a:xfrm>
            <a:off x="214313" y="1643063"/>
            <a:ext cx="8501062" cy="4873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Демпан И.Я. Мир чисел: «Рассказы о математике»- Издание 4-е 1982г</a:t>
            </a:r>
          </a:p>
          <a:p>
            <a:pPr>
              <a:buFont typeface="Wingdings" pitchFamily="2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Нагибин Ф.Ф.,Канин Е. С.Математическая шкатулка. Москва «Просвещение» 1984 г.</a:t>
            </a:r>
          </a:p>
          <a:p>
            <a:pPr>
              <a:buFont typeface="Wingdings" pitchFamily="2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Е . Е. Семёнов.  Изучаем геометрию. Москва « Просвещение »1987г.</a:t>
            </a:r>
          </a:p>
          <a:p>
            <a:pPr>
              <a:buFont typeface="Wingdings" pitchFamily="2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Л.А.Бахтина. Час занимательной математики. Москва «Народное образование» 2003г.</a:t>
            </a:r>
          </a:p>
          <a:p>
            <a:pPr>
              <a:buFont typeface="Wingdings" pitchFamily="2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Ю.В.Прохоров , С.А .Теляковский. «Научное издательство –Большая Российская Энциклопедия». Москва 1996 г.</a:t>
            </a:r>
          </a:p>
          <a:p>
            <a:pPr>
              <a:buFont typeface="Wingdings" pitchFamily="2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Сайты Интернета.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88" y="285750"/>
            <a:ext cx="8001000" cy="6143625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200" b="1" dirty="0" smtClean="0">
                <a:solidFill>
                  <a:srgbClr val="FFC000"/>
                </a:solidFill>
              </a:rPr>
              <a:t>                                   Историческая справка.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ru-RU" sz="2000" dirty="0" smtClean="0">
              <a:solidFill>
                <a:srgbClr val="FFC000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Математики треугольник называют двумерным симплексом.</a:t>
            </a: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&lt;&lt;</a:t>
            </a:r>
            <a:r>
              <a:rPr lang="ru-RU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Симплекс</a:t>
            </a: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&gt;&gt;</a:t>
            </a:r>
            <a:r>
              <a:rPr lang="ru-RU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по-латыни означает простейший. Трёхмерным симплексом называют треугольную пирамиду. Именно в силу своей простоты треугольник явился основой  многих измерений. Землемеры при вычислениях площадей земельных участков и астрономы при нахождении расстояний до данного объекта используют свойства треугольников. Так возникла наука тригонометрия-наука об измерении треугольников о выражении сторон через углы.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Через площадь треугольника выражается площадь любого многоугольника: достаточно разбить этот многоугольник на треугольники, вычислить их площади и сложить результаты. Правда, верную формулу для площади треугольника удалось найти не сразу. В одном египетском папирусе 4000-летней давности говорится , что площадь равнобедренного треугольника равна произведению ½ основания на боковую сторону , а не на высоту.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Через 2000 лет в Древней Греции изучение свойств треугольника ведётся очень активно . Пифагор открывает свою теорему. Герон  находит  формулу , выражающую площадь треугольника через его стороны ; становится известным , что биссектрисы, как медианы и высоты, пересекаются в одной точке.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Особенно активно свойства треугольника исследовались в </a:t>
            </a: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XV__XVI </a:t>
            </a:r>
            <a:r>
              <a:rPr lang="ru-RU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веках . Вот  одна из теорем того времени, принадлежащая Леонарду Эйлеру : « Середины сторон треугольника, основания его высот и середины отрезков высот от вершины до точки их пересечения лежат на одной окружности»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Наполеон иногда свободное время посвящал занятиям математикой. Ему приписывают такую красивую теорему: если на сторонах треугольника во внешнюю сторону построить равносторонние треугольники, то  и</a:t>
            </a:r>
            <a:r>
              <a:rPr lang="ru-RU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х  центры будут вершинами равностороннего треугольника.</a:t>
            </a:r>
            <a:endParaRPr lang="ru-RU" sz="1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1C97A4"/>
                </a:solidFill>
              </a:rPr>
              <a:t>         </a:t>
            </a:r>
            <a:r>
              <a:rPr lang="ru-RU" i="1" dirty="0" smtClean="0">
                <a:solidFill>
                  <a:srgbClr val="1C97A4"/>
                </a:solidFill>
              </a:rPr>
              <a:t>Треугольник Паскаля</a:t>
            </a:r>
            <a:endParaRPr lang="ru-RU" i="1" dirty="0">
              <a:solidFill>
                <a:srgbClr val="1C97A4"/>
              </a:solidFill>
            </a:endParaRPr>
          </a:p>
        </p:txBody>
      </p:sp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2928938" y="1571625"/>
            <a:ext cx="5857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entury Schoolbook" pitchFamily="18" charset="0"/>
              </a:rPr>
              <a:t>Арифметический треугольник-таблица чисел, являющихся биномиальными коэффициентами </a:t>
            </a:r>
            <a:r>
              <a:rPr lang="ru-RU">
                <a:latin typeface="Century Schoolbook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14563" y="2786063"/>
            <a:ext cx="6929437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                                            1_______________________2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ª</a:t>
            </a: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,а=0</a:t>
            </a:r>
            <a:endParaRPr lang="ru-RU" sz="14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                                         1___1_____________________2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¹</a:t>
            </a:r>
            <a:endParaRPr lang="ru-RU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                                       1__2__1____________________2²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                                    1__3__3__1__________________2³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                                 1__4__6__4 __1________________2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ª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,</a:t>
            </a: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а=4</a:t>
            </a:r>
            <a:endParaRPr lang="ru-RU" sz="14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                            1__5 __10__10__5__1_____________2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ª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а=5</a:t>
            </a:r>
            <a:endParaRPr lang="ru-RU" sz="14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                         1__6__15__20__15__6__1___________2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ª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а=6</a:t>
            </a:r>
            <a:endParaRPr lang="ru-RU" sz="14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pic>
        <p:nvPicPr>
          <p:cNvPr id="17412" name="Picture 2" descr="C:\Documents and Settings\Математики\Рабочий стол\Паска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857375"/>
            <a:ext cx="2428875" cy="3357563"/>
          </a:xfrm>
          <a:prstGeom prst="rect">
            <a:avLst/>
          </a:prstGeom>
          <a:noFill/>
          <a:ln w="9525">
            <a:solidFill>
              <a:schemeClr val="bg1">
                <a:alpha val="10196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00" cy="72548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i="1" dirty="0" smtClean="0">
                <a:solidFill>
                  <a:srgbClr val="00B0F0"/>
                </a:solidFill>
              </a:rPr>
              <a:t>Пифагоров треугольник</a:t>
            </a:r>
            <a:endParaRPr lang="ru-RU" i="1" dirty="0">
              <a:solidFill>
                <a:srgbClr val="00B0F0"/>
              </a:solidFill>
            </a:endParaRPr>
          </a:p>
        </p:txBody>
      </p:sp>
      <p:pic>
        <p:nvPicPr>
          <p:cNvPr id="18434" name="Picture 15" descr="int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188" y="1143000"/>
            <a:ext cx="1643062" cy="2571750"/>
          </a:xfrm>
        </p:spPr>
      </p:pic>
      <p:sp>
        <p:nvSpPr>
          <p:cNvPr id="6" name="Прямоугольный треугольник 5"/>
          <p:cNvSpPr/>
          <p:nvPr/>
        </p:nvSpPr>
        <p:spPr>
          <a:xfrm>
            <a:off x="3786188" y="4500563"/>
            <a:ext cx="857250" cy="192881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928688" y="5000625"/>
            <a:ext cx="1428750" cy="121443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14563" y="1428750"/>
            <a:ext cx="5929312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bg1"/>
                </a:solidFill>
                <a:latin typeface="+mn-lt"/>
              </a:rPr>
              <a:t>Пифагоровыми треугольниками называются прямоугольные треугольники, длины сторон которых выражаются целыми числами. </a:t>
            </a:r>
            <a:endParaRPr lang="en-US" sz="2400" i="1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bg1"/>
                </a:solidFill>
                <a:latin typeface="+mn-lt"/>
              </a:rPr>
              <a:t>Например треугольники со сторонами  1) </a:t>
            </a:r>
            <a:r>
              <a:rPr lang="ru-RU" sz="24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3,4,5</a:t>
            </a:r>
            <a:r>
              <a:rPr lang="ru-RU" sz="2400" i="1" dirty="0">
                <a:solidFill>
                  <a:schemeClr val="bg1"/>
                </a:solidFill>
                <a:latin typeface="+mn-lt"/>
              </a:rPr>
              <a:t> ; 2)</a:t>
            </a:r>
            <a:r>
              <a:rPr lang="ru-RU" sz="24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5,12,13</a:t>
            </a:r>
            <a:r>
              <a:rPr lang="ru-RU" sz="2400" i="1" dirty="0">
                <a:solidFill>
                  <a:schemeClr val="bg1"/>
                </a:solidFill>
                <a:latin typeface="+mn-lt"/>
              </a:rPr>
              <a:t> ; 3)</a:t>
            </a:r>
            <a:r>
              <a:rPr lang="ru-RU" sz="24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17,8,15</a:t>
            </a:r>
            <a:r>
              <a:rPr lang="ru-RU" sz="2400" i="1" dirty="0">
                <a:solidFill>
                  <a:schemeClr val="bg1"/>
                </a:solidFill>
                <a:latin typeface="+mn-lt"/>
              </a:rPr>
              <a:t>.</a:t>
            </a:r>
            <a:endParaRPr lang="ru-RU" sz="2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6572250" y="4143375"/>
            <a:ext cx="1285875" cy="235743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439" name="TextBox 11"/>
          <p:cNvSpPr txBox="1">
            <a:spLocks noChangeArrowheads="1"/>
          </p:cNvSpPr>
          <p:nvPr/>
        </p:nvSpPr>
        <p:spPr bwMode="auto">
          <a:xfrm>
            <a:off x="0" y="5286375"/>
            <a:ext cx="1428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Century Schoolbook" pitchFamily="18" charset="0"/>
              </a:rPr>
              <a:t>         3</a:t>
            </a:r>
          </a:p>
        </p:txBody>
      </p:sp>
      <p:sp>
        <p:nvSpPr>
          <p:cNvPr id="18440" name="TextBox 12"/>
          <p:cNvSpPr txBox="1">
            <a:spLocks noChangeArrowheads="1"/>
          </p:cNvSpPr>
          <p:nvPr/>
        </p:nvSpPr>
        <p:spPr bwMode="auto">
          <a:xfrm>
            <a:off x="3286125" y="47863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entury Schoolbook" pitchFamily="18" charset="0"/>
              </a:rPr>
              <a:t>12</a:t>
            </a:r>
          </a:p>
        </p:txBody>
      </p:sp>
      <p:sp>
        <p:nvSpPr>
          <p:cNvPr id="18441" name="TextBox 13"/>
          <p:cNvSpPr txBox="1">
            <a:spLocks noChangeArrowheads="1"/>
          </p:cNvSpPr>
          <p:nvPr/>
        </p:nvSpPr>
        <p:spPr bwMode="auto">
          <a:xfrm>
            <a:off x="6215063" y="47863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entury Schoolbook" pitchFamily="18" charset="0"/>
              </a:rPr>
              <a:t>15</a:t>
            </a:r>
          </a:p>
        </p:txBody>
      </p:sp>
      <p:sp>
        <p:nvSpPr>
          <p:cNvPr id="18442" name="TextBox 14"/>
          <p:cNvSpPr txBox="1">
            <a:spLocks noChangeArrowheads="1"/>
          </p:cNvSpPr>
          <p:nvPr/>
        </p:nvSpPr>
        <p:spPr bwMode="auto">
          <a:xfrm>
            <a:off x="1785938" y="5286375"/>
            <a:ext cx="214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Century Schoolbook" pitchFamily="18" charset="0"/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4438" y="6286500"/>
            <a:ext cx="4286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4</a:t>
            </a:r>
            <a:endParaRPr lang="ru-RU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18444" name="TextBox 17"/>
          <p:cNvSpPr txBox="1">
            <a:spLocks noChangeArrowheads="1"/>
          </p:cNvSpPr>
          <p:nvPr/>
        </p:nvSpPr>
        <p:spPr bwMode="auto">
          <a:xfrm flipH="1">
            <a:off x="4286250" y="5072063"/>
            <a:ext cx="71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entury Schoolbook" pitchFamily="18" charset="0"/>
              </a:rPr>
              <a:t>13</a:t>
            </a:r>
          </a:p>
        </p:txBody>
      </p:sp>
      <p:sp>
        <p:nvSpPr>
          <p:cNvPr id="18445" name="TextBox 18"/>
          <p:cNvSpPr txBox="1">
            <a:spLocks noChangeArrowheads="1"/>
          </p:cNvSpPr>
          <p:nvPr/>
        </p:nvSpPr>
        <p:spPr bwMode="auto">
          <a:xfrm>
            <a:off x="3929063" y="6488113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entury Schoolbook" pitchFamily="18" charset="0"/>
              </a:rPr>
              <a:t>5</a:t>
            </a:r>
          </a:p>
        </p:txBody>
      </p:sp>
      <p:sp>
        <p:nvSpPr>
          <p:cNvPr id="18446" name="TextBox 19"/>
          <p:cNvSpPr txBox="1">
            <a:spLocks noChangeArrowheads="1"/>
          </p:cNvSpPr>
          <p:nvPr/>
        </p:nvSpPr>
        <p:spPr bwMode="auto">
          <a:xfrm>
            <a:off x="7273925" y="47863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entury Schoolbook" pitchFamily="18" charset="0"/>
              </a:rPr>
              <a:t>17</a:t>
            </a:r>
          </a:p>
        </p:txBody>
      </p:sp>
      <p:sp>
        <p:nvSpPr>
          <p:cNvPr id="18447" name="TextBox 20"/>
          <p:cNvSpPr txBox="1">
            <a:spLocks noChangeArrowheads="1"/>
          </p:cNvSpPr>
          <p:nvPr/>
        </p:nvSpPr>
        <p:spPr bwMode="auto">
          <a:xfrm>
            <a:off x="7000875" y="64881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entury Schoolbook" pitchFamily="18" charset="0"/>
              </a:rPr>
              <a:t>8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7467600" cy="8572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00B0F0"/>
                </a:solidFill>
              </a:rPr>
              <a:t>              Египетский треугольник</a:t>
            </a:r>
            <a:endParaRPr lang="ru-RU" i="1" dirty="0">
              <a:solidFill>
                <a:srgbClr val="00B0F0"/>
              </a:solidFill>
            </a:endParaRPr>
          </a:p>
        </p:txBody>
      </p:sp>
      <p:pic>
        <p:nvPicPr>
          <p:cNvPr id="20482" name="Picture 4" descr="Pict006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7068" t="15373" r="8604" b="13124"/>
          <a:stretch>
            <a:fillRect/>
          </a:stretch>
        </p:blipFill>
        <p:spPr>
          <a:xfrm>
            <a:off x="285750" y="1500188"/>
            <a:ext cx="3714750" cy="4143375"/>
          </a:xfrm>
          <a:ln w="38100" cmpd="dbl">
            <a:solidFill>
              <a:schemeClr val="tx2"/>
            </a:solidFill>
          </a:ln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4071938" y="1643063"/>
            <a:ext cx="47863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latin typeface="Century Schoolbook" pitchFamily="18" charset="0"/>
              </a:rPr>
              <a:t>Треугольник со сторонами 3,4,5-назывался египетским треугольником, он был известен ещё в древними египтянами  служил  для построение прямых углов  на местности . В вавилонских  текстах  эта теорема  встречается за 1200 лет  до Пифагора . Возможно , что тогда ещё  не знали  её доказательства , а само соотношение между  гипотенузой  и катетами было установлено  опытным путём на основе  измерений </a:t>
            </a:r>
            <a:r>
              <a:rPr lang="ru-RU">
                <a:solidFill>
                  <a:schemeClr val="bg1"/>
                </a:solidFill>
                <a:latin typeface="Century Schoolbook" pitchFamily="18" charset="0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4857750" cy="714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B0F0"/>
                </a:solidFill>
              </a:rPr>
              <a:t>     Виды треугольников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21506" name="Содержимое 2"/>
          <p:cNvSpPr>
            <a:spLocks noGrp="1"/>
          </p:cNvSpPr>
          <p:nvPr>
            <p:ph sz="quarter" idx="1"/>
          </p:nvPr>
        </p:nvSpPr>
        <p:spPr>
          <a:xfrm>
            <a:off x="142875" y="1071563"/>
            <a:ext cx="6143625" cy="5572125"/>
          </a:xfrm>
        </p:spPr>
        <p:txBody>
          <a:bodyPr/>
          <a:lstStyle/>
          <a:p>
            <a:r>
              <a:rPr lang="ru-RU" sz="1800" smtClean="0">
                <a:solidFill>
                  <a:schemeClr val="bg1"/>
                </a:solidFill>
              </a:rPr>
              <a:t>Треугольник называется </a:t>
            </a:r>
            <a:r>
              <a:rPr lang="ru-RU" sz="1800" i="1" smtClean="0">
                <a:solidFill>
                  <a:srgbClr val="00B0F0"/>
                </a:solidFill>
              </a:rPr>
              <a:t>равнобедренным</a:t>
            </a:r>
            <a:r>
              <a:rPr lang="ru-RU" sz="1800" i="1" smtClean="0">
                <a:solidFill>
                  <a:schemeClr val="bg1"/>
                </a:solidFill>
              </a:rPr>
              <a:t>, </a:t>
            </a:r>
            <a:r>
              <a:rPr lang="ru-RU" sz="1800" smtClean="0">
                <a:solidFill>
                  <a:schemeClr val="bg1"/>
                </a:solidFill>
              </a:rPr>
              <a:t>если у него две стороны равны. Эти равные стороны называются </a:t>
            </a:r>
            <a:r>
              <a:rPr lang="ru-RU" sz="1800" i="1" smtClean="0">
                <a:solidFill>
                  <a:srgbClr val="00B0F0"/>
                </a:solidFill>
              </a:rPr>
              <a:t>боковыми сторонами</a:t>
            </a:r>
            <a:r>
              <a:rPr lang="ru-RU" sz="1800" i="1" smtClean="0">
                <a:solidFill>
                  <a:schemeClr val="bg1"/>
                </a:solidFill>
              </a:rPr>
              <a:t>,</a:t>
            </a:r>
            <a:r>
              <a:rPr lang="ru-RU" sz="1800" smtClean="0">
                <a:solidFill>
                  <a:schemeClr val="bg1"/>
                </a:solidFill>
              </a:rPr>
              <a:t> а третья сторона называется </a:t>
            </a:r>
            <a:r>
              <a:rPr lang="ru-RU" sz="1800" i="1" smtClean="0">
                <a:solidFill>
                  <a:srgbClr val="00B0F0"/>
                </a:solidFill>
              </a:rPr>
              <a:t>основанием</a:t>
            </a:r>
            <a:r>
              <a:rPr lang="ru-RU" sz="1800" i="1" smtClean="0">
                <a:solidFill>
                  <a:schemeClr val="bg1"/>
                </a:solidFill>
              </a:rPr>
              <a:t> </a:t>
            </a:r>
            <a:r>
              <a:rPr lang="ru-RU" sz="1800" smtClean="0">
                <a:solidFill>
                  <a:schemeClr val="bg1"/>
                </a:solidFill>
              </a:rPr>
              <a:t>треугольника.</a:t>
            </a:r>
          </a:p>
          <a:p>
            <a:r>
              <a:rPr lang="ru-RU" sz="1800" smtClean="0">
                <a:solidFill>
                  <a:schemeClr val="bg1"/>
                </a:solidFill>
              </a:rPr>
              <a:t>Треугольник, у которого все стороны равны, называется </a:t>
            </a:r>
            <a:r>
              <a:rPr lang="ru-RU" sz="1800" i="1" smtClean="0">
                <a:solidFill>
                  <a:srgbClr val="00B0F0"/>
                </a:solidFill>
              </a:rPr>
              <a:t>равносторонним</a:t>
            </a:r>
            <a:r>
              <a:rPr lang="ru-RU" sz="1800" i="1" smtClean="0">
                <a:solidFill>
                  <a:schemeClr val="bg1"/>
                </a:solidFill>
              </a:rPr>
              <a:t> </a:t>
            </a:r>
            <a:r>
              <a:rPr lang="ru-RU" sz="1800" smtClean="0">
                <a:solidFill>
                  <a:schemeClr val="bg1"/>
                </a:solidFill>
              </a:rPr>
              <a:t>или </a:t>
            </a:r>
            <a:r>
              <a:rPr lang="ru-RU" sz="1800" i="1" smtClean="0">
                <a:solidFill>
                  <a:schemeClr val="bg1"/>
                </a:solidFill>
              </a:rPr>
              <a:t>правильным.</a:t>
            </a:r>
            <a:endParaRPr lang="ru-RU" sz="1800" smtClean="0">
              <a:solidFill>
                <a:schemeClr val="bg1"/>
              </a:solidFill>
            </a:endParaRPr>
          </a:p>
          <a:p>
            <a:r>
              <a:rPr lang="ru-RU" sz="1800" smtClean="0">
                <a:solidFill>
                  <a:schemeClr val="bg1"/>
                </a:solidFill>
              </a:rPr>
              <a:t>Треугольник называется </a:t>
            </a:r>
            <a:r>
              <a:rPr lang="ru-RU" sz="1800" i="1" smtClean="0">
                <a:solidFill>
                  <a:srgbClr val="00B0F0"/>
                </a:solidFill>
              </a:rPr>
              <a:t>прямоугольным</a:t>
            </a:r>
            <a:r>
              <a:rPr lang="ru-RU" sz="1800" i="1" smtClean="0">
                <a:solidFill>
                  <a:schemeClr val="bg1"/>
                </a:solidFill>
              </a:rPr>
              <a:t>, </a:t>
            </a:r>
            <a:r>
              <a:rPr lang="ru-RU" sz="1800" smtClean="0">
                <a:solidFill>
                  <a:schemeClr val="bg1"/>
                </a:solidFill>
              </a:rPr>
              <a:t>если у него есть прямой угол, то есть угол в 90°. Сторона прямоугольного треугольника, противолежащая прямому углу, называется </a:t>
            </a:r>
            <a:r>
              <a:rPr lang="ru-RU" sz="1800" i="1" smtClean="0">
                <a:solidFill>
                  <a:srgbClr val="00B0F0"/>
                </a:solidFill>
              </a:rPr>
              <a:t>гипотенузой</a:t>
            </a:r>
            <a:r>
              <a:rPr lang="ru-RU" sz="1800" i="1" smtClean="0">
                <a:solidFill>
                  <a:schemeClr val="bg1"/>
                </a:solidFill>
              </a:rPr>
              <a:t>, </a:t>
            </a:r>
            <a:r>
              <a:rPr lang="ru-RU" sz="1800" smtClean="0">
                <a:solidFill>
                  <a:schemeClr val="bg1"/>
                </a:solidFill>
              </a:rPr>
              <a:t>две другие стороны называются </a:t>
            </a:r>
            <a:r>
              <a:rPr lang="ru-RU" sz="1800" i="1" smtClean="0">
                <a:solidFill>
                  <a:srgbClr val="00B0F0"/>
                </a:solidFill>
              </a:rPr>
              <a:t>катетами</a:t>
            </a:r>
            <a:r>
              <a:rPr lang="ru-RU" sz="1800" i="1" smtClean="0">
                <a:solidFill>
                  <a:schemeClr val="bg1"/>
                </a:solidFill>
              </a:rPr>
              <a:t>.</a:t>
            </a:r>
            <a:endParaRPr lang="ru-RU" sz="1800" smtClean="0">
              <a:solidFill>
                <a:schemeClr val="bg1"/>
              </a:solidFill>
            </a:endParaRPr>
          </a:p>
          <a:p>
            <a:r>
              <a:rPr lang="ru-RU" sz="1800" smtClean="0">
                <a:solidFill>
                  <a:schemeClr val="bg1"/>
                </a:solidFill>
              </a:rPr>
              <a:t>Треугольник называется </a:t>
            </a:r>
            <a:r>
              <a:rPr lang="ru-RU" sz="1800" i="1" smtClean="0">
                <a:solidFill>
                  <a:srgbClr val="00B0F0"/>
                </a:solidFill>
              </a:rPr>
              <a:t>остроугольным</a:t>
            </a:r>
            <a:r>
              <a:rPr lang="ru-RU" sz="1800" i="1" smtClean="0">
                <a:solidFill>
                  <a:schemeClr val="bg1"/>
                </a:solidFill>
              </a:rPr>
              <a:t>, </a:t>
            </a:r>
            <a:r>
              <a:rPr lang="ru-RU" sz="1800" smtClean="0">
                <a:solidFill>
                  <a:schemeClr val="bg1"/>
                </a:solidFill>
              </a:rPr>
              <a:t>если все три его угла — острые, то есть меньше 90°.</a:t>
            </a:r>
          </a:p>
          <a:p>
            <a:r>
              <a:rPr lang="ru-RU" sz="1800" smtClean="0">
                <a:solidFill>
                  <a:schemeClr val="bg1"/>
                </a:solidFill>
              </a:rPr>
              <a:t>Треугольник называется </a:t>
            </a:r>
            <a:r>
              <a:rPr lang="ru-RU" sz="1800" i="1" smtClean="0">
                <a:solidFill>
                  <a:srgbClr val="00B0F0"/>
                </a:solidFill>
              </a:rPr>
              <a:t>тупоугольным</a:t>
            </a:r>
            <a:r>
              <a:rPr lang="ru-RU" sz="1800" i="1" smtClean="0">
                <a:solidFill>
                  <a:schemeClr val="bg1"/>
                </a:solidFill>
              </a:rPr>
              <a:t>, </a:t>
            </a:r>
            <a:r>
              <a:rPr lang="ru-RU" sz="1800" smtClean="0">
                <a:solidFill>
                  <a:schemeClr val="bg1"/>
                </a:solidFill>
              </a:rPr>
              <a:t>если один из его углов — тупой, то есть больше 90°.</a:t>
            </a:r>
          </a:p>
          <a:p>
            <a:endParaRPr lang="ru-RU" smtClean="0"/>
          </a:p>
        </p:txBody>
      </p:sp>
      <p:pic>
        <p:nvPicPr>
          <p:cNvPr id="21507" name="Рисунок 3" descr="Равнобедренный треугольн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357188"/>
            <a:ext cx="20716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4" descr="Прямоугольный треугольн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3071813"/>
            <a:ext cx="200025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357188"/>
            <a:ext cx="6000750" cy="6357937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3800" b="1" dirty="0" smtClean="0">
                <a:solidFill>
                  <a:srgbClr val="00B0F0"/>
                </a:solidFill>
              </a:rPr>
              <a:t>     Биссектриса</a:t>
            </a:r>
            <a:endParaRPr lang="ru-RU" sz="3800" dirty="0" smtClean="0">
              <a:solidFill>
                <a:srgbClr val="00B0F0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i="1" dirty="0" smtClean="0">
                <a:solidFill>
                  <a:schemeClr val="bg1"/>
                </a:solidFill>
              </a:rPr>
              <a:t>Биссектриса угла</a:t>
            </a:r>
            <a:r>
              <a:rPr lang="ru-RU" dirty="0" smtClean="0">
                <a:solidFill>
                  <a:schemeClr val="bg1"/>
                </a:solidFill>
              </a:rPr>
              <a:t> — это луч, который исходит из его вершины, проходит между его сторонами и делит данный угол пополам. </a:t>
            </a:r>
            <a:r>
              <a:rPr lang="ru-RU" i="1" dirty="0" smtClean="0">
                <a:solidFill>
                  <a:schemeClr val="bg1"/>
                </a:solidFill>
              </a:rPr>
              <a:t>Биссектрисой треугольника </a:t>
            </a:r>
            <a:r>
              <a:rPr lang="ru-RU" dirty="0" smtClean="0">
                <a:solidFill>
                  <a:schemeClr val="bg1"/>
                </a:solidFill>
              </a:rPr>
              <a:t>называется отрезок биссектрисы угла треугольника, соединяющий вершину с точкой на противолежащей стороне этого треугольника.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solidFill>
                  <a:schemeClr val="bg1"/>
                </a:solidFill>
              </a:rPr>
              <a:t>Свойства биссектрис треугольника</a:t>
            </a:r>
            <a:endParaRPr lang="ru-RU" dirty="0" smtClean="0">
              <a:solidFill>
                <a:schemeClr val="bg1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1"/>
                </a:solidFill>
              </a:rPr>
              <a:t>Биссектриса угла — это геометрическое место точек, равноудаленных от сторон этого угла.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1"/>
                </a:solidFill>
              </a:rPr>
              <a:t>Биссектриса внутреннего угла треугольника делит противолежащую сторону на отрезки, пропорциональные прилегажащим сторонам: .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1"/>
                </a:solidFill>
              </a:rPr>
              <a:t>Точка пересечения биссектрис треугольника является </a:t>
            </a:r>
            <a:r>
              <a:rPr lang="ru-RU" dirty="0" smtClean="0">
                <a:solidFill>
                  <a:srgbClr val="00B0F0"/>
                </a:solidFill>
                <a:hlinkClick r:id="rId2"/>
              </a:rPr>
              <a:t>центром окружности, вписанной в этот треугольник.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  <p:pic>
        <p:nvPicPr>
          <p:cNvPr id="22530" name="Рисунок 3" descr="Биссектриса треугольни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1785938"/>
            <a:ext cx="27146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6400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3554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428625"/>
            <a:ext cx="5286375" cy="6286500"/>
          </a:xfrm>
        </p:spPr>
        <p:txBody>
          <a:bodyPr/>
          <a:lstStyle/>
          <a:p>
            <a:r>
              <a:rPr lang="ru-RU" sz="3200" b="1" smtClean="0">
                <a:solidFill>
                  <a:schemeClr val="bg1"/>
                </a:solidFill>
              </a:rPr>
              <a:t>                    </a:t>
            </a:r>
            <a:r>
              <a:rPr lang="ru-RU" sz="3200" b="1" smtClean="0">
                <a:solidFill>
                  <a:srgbClr val="00B0F0"/>
                </a:solidFill>
              </a:rPr>
              <a:t>Медиана</a:t>
            </a:r>
            <a:endParaRPr lang="ru-RU" sz="3200" smtClean="0">
              <a:solidFill>
                <a:srgbClr val="00B0F0"/>
              </a:solidFill>
            </a:endParaRPr>
          </a:p>
          <a:p>
            <a:r>
              <a:rPr lang="ru-RU" sz="1800" i="1" smtClean="0">
                <a:solidFill>
                  <a:srgbClr val="00B0F0"/>
                </a:solidFill>
              </a:rPr>
              <a:t>Медиана</a:t>
            </a:r>
            <a:r>
              <a:rPr lang="ru-RU" sz="1800" i="1" smtClean="0">
                <a:solidFill>
                  <a:schemeClr val="bg1"/>
                </a:solidFill>
              </a:rPr>
              <a:t> </a:t>
            </a:r>
            <a:r>
              <a:rPr lang="ru-RU" sz="1800" smtClean="0">
                <a:solidFill>
                  <a:schemeClr val="bg1"/>
                </a:solidFill>
              </a:rPr>
              <a:t>треугольника — это отрезок, соединяющий вершину треугольника с серединой противолежащей стороны этого треугольника.</a:t>
            </a:r>
          </a:p>
          <a:p>
            <a:r>
              <a:rPr lang="ru-RU" sz="1800" b="1" smtClean="0">
                <a:solidFill>
                  <a:schemeClr val="bg1"/>
                </a:solidFill>
              </a:rPr>
              <a:t>Свойства медиан треугольника</a:t>
            </a:r>
            <a:endParaRPr lang="ru-RU" sz="1800" smtClean="0">
              <a:solidFill>
                <a:schemeClr val="bg1"/>
              </a:solidFill>
            </a:endParaRPr>
          </a:p>
          <a:p>
            <a:r>
              <a:rPr lang="ru-RU" sz="1800" smtClean="0">
                <a:solidFill>
                  <a:schemeClr val="bg1"/>
                </a:solidFill>
              </a:rPr>
              <a:t>Медиана разбивает треугольник на два треугольника одинаковой площади. </a:t>
            </a:r>
          </a:p>
          <a:p>
            <a:r>
              <a:rPr lang="ru-RU" sz="1800" smtClean="0">
                <a:solidFill>
                  <a:schemeClr val="bg1"/>
                </a:solidFill>
              </a:rPr>
              <a:t>Медианы треугольника пересекаются в одной точке, которая делит каждую из них в отношении 2:1, считая от вершины. Эта точка называется </a:t>
            </a:r>
            <a:r>
              <a:rPr lang="ru-RU" sz="1800" i="1" smtClean="0">
                <a:solidFill>
                  <a:srgbClr val="00B0F0"/>
                </a:solidFill>
              </a:rPr>
              <a:t>центром тяжести </a:t>
            </a:r>
            <a:r>
              <a:rPr lang="ru-RU" sz="1800" smtClean="0">
                <a:solidFill>
                  <a:srgbClr val="00B0F0"/>
                </a:solidFill>
              </a:rPr>
              <a:t>треугольника. </a:t>
            </a:r>
          </a:p>
          <a:p>
            <a:r>
              <a:rPr lang="ru-RU" sz="1800" smtClean="0">
                <a:solidFill>
                  <a:schemeClr val="bg1"/>
                </a:solidFill>
              </a:rPr>
              <a:t>Весь треугольник разделяется своими медианами на шесть равновеликих треугольников. </a:t>
            </a:r>
          </a:p>
          <a:p>
            <a:endParaRPr lang="ru-RU" sz="1800" smtClean="0"/>
          </a:p>
        </p:txBody>
      </p:sp>
      <p:pic>
        <p:nvPicPr>
          <p:cNvPr id="23555" name="Рисунок 3" descr="Медиана треуголь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714500"/>
            <a:ext cx="31432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6000750" y="3143250"/>
            <a:ext cx="2214563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>
            <a:off x="6858000" y="3214688"/>
            <a:ext cx="1643063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</TotalTime>
  <Words>1359</Words>
  <PresentationFormat>Экран (4:3)</PresentationFormat>
  <Paragraphs>121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23</vt:i4>
      </vt:variant>
    </vt:vector>
  </HeadingPairs>
  <TitlesOfParts>
    <vt:vector size="37" baseType="lpstr">
      <vt:lpstr>Century Schoolbook</vt:lpstr>
      <vt:lpstr>Arial</vt:lpstr>
      <vt:lpstr>Wingdings</vt:lpstr>
      <vt:lpstr>Wingdings 2</vt:lpstr>
      <vt:lpstr>Calibri</vt:lpstr>
      <vt:lpstr>Times New Roman</vt:lpstr>
      <vt:lpstr>Arial Black</vt:lpstr>
      <vt:lpstr>Эркер</vt:lpstr>
      <vt:lpstr>Эркер</vt:lpstr>
      <vt:lpstr>Эркер</vt:lpstr>
      <vt:lpstr>Эркер</vt:lpstr>
      <vt:lpstr>Эркер</vt:lpstr>
      <vt:lpstr>Эркер</vt:lpstr>
      <vt:lpstr>Эркер</vt:lpstr>
      <vt:lpstr>       ПРОЕКТНАЯ РАБОТА </vt:lpstr>
      <vt:lpstr>ЦЕЛЬ РАБОТЫ:</vt:lpstr>
      <vt:lpstr>Слайд 3</vt:lpstr>
      <vt:lpstr>         ТРЕУГОЛЬНИК ПАСКАЛЯ</vt:lpstr>
      <vt:lpstr>  ПИФАГОРОВ ТРЕУГОЛЬНИК</vt:lpstr>
      <vt:lpstr>              ЕГИПЕТСКИЙ ТРЕУГОЛЬНИК</vt:lpstr>
      <vt:lpstr>     ВИДЫ ТРЕУГОЛЬНИКОВ</vt:lpstr>
      <vt:lpstr>Слайд 8</vt:lpstr>
      <vt:lpstr> </vt:lpstr>
      <vt:lpstr>Слайд 10</vt:lpstr>
      <vt:lpstr>Слайд 11</vt:lpstr>
      <vt:lpstr>Слайд 12</vt:lpstr>
      <vt:lpstr>             БЕРМУДСКИЙ ТРЕУГОЛЬНИК</vt:lpstr>
      <vt:lpstr>БЕРМУДСКИЙ ТРЕУГОЛЬНИК (ПРОДОЛЖЕНИЕ)</vt:lpstr>
      <vt:lpstr>Слайд 15</vt:lpstr>
      <vt:lpstr>Слайд 16</vt:lpstr>
      <vt:lpstr>Слайд 17</vt:lpstr>
      <vt:lpstr>                 ДОРОЖНЫЕ ЗНАКИ</vt:lpstr>
      <vt:lpstr>            ОТГАДАЙ  РЕБУСЫ</vt:lpstr>
      <vt:lpstr>Слайд 20</vt:lpstr>
      <vt:lpstr>  СЛОВАРИК - ПАМЯТКА</vt:lpstr>
      <vt:lpstr>                    ВЫВОД:</vt:lpstr>
      <vt:lpstr>ИСПОЛЬЗУЕМАЯ ИНФОРМАЦИЯ.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88</cp:revision>
  <dcterms:modified xsi:type="dcterms:W3CDTF">2010-12-16T14:30:00Z</dcterms:modified>
</cp:coreProperties>
</file>