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86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26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s://kdshi.perm.muzkult.ru/media/2017/08/30/1233321790/image_image_180569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639" y="211164"/>
            <a:ext cx="2214257" cy="7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kdshi.perm.muzkult.ru/media/2017/08/30/1233321790/image_image_180569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103" y="211165"/>
            <a:ext cx="2214256" cy="7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playcast.ru/uploads/2017/10/07/2360436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54" y="5695406"/>
            <a:ext cx="3076405" cy="102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playcast.ru/uploads/2017/10/07/2360436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640" y="5695406"/>
            <a:ext cx="3075803" cy="102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555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8555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38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04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7107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47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1556" y="365125"/>
            <a:ext cx="48118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1556" y="1825625"/>
            <a:ext cx="481184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692923" y="1825625"/>
            <a:ext cx="4648198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10237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840" y="731175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1439" y="4546734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07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6455" y="410368"/>
            <a:ext cx="4708363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4559" y="1825625"/>
            <a:ext cx="4725108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96455" y="1825625"/>
            <a:ext cx="4708364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91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639" y="365125"/>
            <a:ext cx="4664032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145" y="1681163"/>
            <a:ext cx="47406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145" y="2505075"/>
            <a:ext cx="474061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30639" y="1681163"/>
            <a:ext cx="46640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30639" y="2505075"/>
            <a:ext cx="466403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26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461739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05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44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336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2870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4336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67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880" y="457200"/>
            <a:ext cx="44586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24306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6880" y="2057400"/>
            <a:ext cx="4458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00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11353799" y="6636756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solidFill>
                  <a:srgbClr val="D89776"/>
                </a:solidFill>
                <a:latin typeface="AGReverance" pitchFamily="2" charset="0"/>
              </a:rPr>
              <a:t>© </a:t>
            </a:r>
            <a:r>
              <a:rPr lang="ru-RU" sz="600" dirty="0">
                <a:solidFill>
                  <a:srgbClr val="D89776"/>
                </a:solidFill>
                <a:latin typeface="AGReverance" pitchFamily="2" charset="0"/>
              </a:rPr>
              <a:t>Полшкова В.В., 2019</a:t>
            </a:r>
          </a:p>
        </p:txBody>
      </p:sp>
      <p:pic>
        <p:nvPicPr>
          <p:cNvPr id="26" name="Picture 4" descr="https://kdshi.perm.muzkult.ru/media/2017/08/30/1233321790/image_image_1805697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417" y="71827"/>
            <a:ext cx="1701673" cy="5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kdshi.perm.muzkult.ru/media/2017/08/30/1233321790/image_image_1805697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464" y="71827"/>
            <a:ext cx="1701674" cy="5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playcast.ru/uploads/2017/10/07/23604367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816" y="6055847"/>
            <a:ext cx="1995321" cy="66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playcast.ru/uploads/2017/10/07/23604367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640" y="6049629"/>
            <a:ext cx="2013960" cy="67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0939263" y="6711997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  <a:latin typeface="AGReverance" pitchFamily="2" charset="0"/>
              </a:rPr>
              <a:t>© </a:t>
            </a:r>
            <a:r>
              <a:rPr lang="ru-RU" sz="600" dirty="0">
                <a:solidFill>
                  <a:srgbClr val="FFFFFF"/>
                </a:solidFill>
                <a:latin typeface="AGReverance" pitchFamily="2" charset="0"/>
              </a:rPr>
              <a:t>Полшкова В.В., 2019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1957" y="369324"/>
            <a:ext cx="48118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41957" y="1829824"/>
            <a:ext cx="48118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18.11.2025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ln w="6350">
            <a:solidFill>
              <a:srgbClr val="640000"/>
            </a:solidFill>
          </a:ln>
          <a:solidFill>
            <a:srgbClr val="FF0000"/>
          </a:solidFill>
          <a:effectLst/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18555" y="1109046"/>
            <a:ext cx="4708161" cy="2936875"/>
          </a:xfrm>
        </p:spPr>
        <p:txBody>
          <a:bodyPr>
            <a:normAutofit/>
          </a:bodyPr>
          <a:lstStyle/>
          <a:p>
            <a:r>
              <a:rPr lang="ru-RU" sz="4900" dirty="0"/>
              <a:t>Л.Н. Толстой</a:t>
            </a:r>
            <a:br>
              <a:rPr lang="ru-RU" sz="4900" dirty="0"/>
            </a:br>
            <a:r>
              <a:rPr lang="ru-RU" sz="4900" dirty="0"/>
              <a:t>«Кавказский пленник»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18555" y="3429000"/>
            <a:ext cx="4708161" cy="13315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cademy" pitchFamily="18" charset="0"/>
              </a:rPr>
              <a:t> Подготовка к написанию домашнего сочинения по литературе в 5 классе.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773AF0-A1CB-4B51-B293-CFF6DB0B4A4A}"/>
              </a:ext>
            </a:extLst>
          </p:cNvPr>
          <p:cNvSpPr txBox="1"/>
          <p:nvPr/>
        </p:nvSpPr>
        <p:spPr>
          <a:xfrm>
            <a:off x="6765286" y="1003177"/>
            <a:ext cx="50775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 Мы завершаем изучение рассказа «Кавказский пленник»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сочинением – рассуждением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над прочитанным.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 нами стоит непростая задача: разобраться в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сложных вопросах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которые поставил писатель.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Читая рассказ,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мы сопереживали героям, размышляли, пытаясь объяснить мотивы поступков разных персонажей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Только на первый взгляд всё кажется в рассказе простым и очевидным. Однако, поставив себя на место одного из героев, вы задумались: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«А почему он так поступает»?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Обобщив всё, что уже знаете о героях, их поступках, дома напишете  сочинение.</a:t>
            </a:r>
            <a:endParaRPr lang="ru-RU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238BD4-A913-4AE7-9640-87E698F1B140}"/>
              </a:ext>
            </a:extLst>
          </p:cNvPr>
          <p:cNvSpPr txBox="1"/>
          <p:nvPr/>
        </p:nvSpPr>
        <p:spPr>
          <a:xfrm>
            <a:off x="6765286" y="590550"/>
            <a:ext cx="277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CC8C77-660B-443E-A9FE-5B595B109E39}"/>
              </a:ext>
            </a:extLst>
          </p:cNvPr>
          <p:cNvSpPr txBox="1"/>
          <p:nvPr/>
        </p:nvSpPr>
        <p:spPr>
          <a:xfrm>
            <a:off x="556181" y="4760536"/>
            <a:ext cx="5166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высшей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категории: Селиванова Светлана Васильевна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г. Йошкар-Ола, лицей «Бауманский</a:t>
            </a:r>
          </a:p>
        </p:txBody>
      </p:sp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61556" y="365125"/>
            <a:ext cx="4811843" cy="451621"/>
          </a:xfrm>
        </p:spPr>
        <p:txBody>
          <a:bodyPr>
            <a:normAutofit fontScale="90000"/>
          </a:bodyPr>
          <a:lstStyle/>
          <a:p>
            <a:r>
              <a:rPr lang="ru-RU" dirty="0"/>
              <a:t>Главные герои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670091" y="1038687"/>
            <a:ext cx="4811843" cy="504949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 </a:t>
            </a:r>
            <a:r>
              <a:rPr lang="ru-RU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«Жила» 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прочное окончание мышц, поэтому о крепком, сильном и выносливом человеке говорят слова «жилистый», «двужильный». Таким был Жилин./</a:t>
            </a:r>
            <a:endParaRPr lang="ru-RU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/«Костыль» 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палка для хромых или больных людей. Таким образом, автор словно подсказывает, что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Костылин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слабый, нуждающийся в помощи и поддержке человек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/</a:t>
            </a:r>
            <a:endParaRPr lang="ru-RU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3"/>
          </p:nvPr>
        </p:nvSpPr>
        <p:spPr>
          <a:xfrm>
            <a:off x="541538" y="514904"/>
            <a:ext cx="4980373" cy="582933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II.  Актуализация знаний.</a:t>
            </a:r>
            <a:endParaRPr lang="ru-RU" sz="2000" b="0" i="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Автор создает образ каждого персонажа с помощью 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портрета, поступков, речи, показа взаимоотношений героя с другими людьми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b="0" i="0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мы познакомились с новым для вас художественно-изобразительным средством выразительности -  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0" i="0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«говорящие» фамилии.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b="0" i="0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Давайте вспомним , о чём же  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0" i="0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нам «говорят» фамилии  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0" i="0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главных героев рассказа  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b="0" i="0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«Кавказский пленник»?</a:t>
            </a:r>
            <a:endParaRPr lang="ru-RU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Разделимся  по группам, составим 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синквейн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героев рассказа. Представьте их вниманию своих товарищей.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 группа – Жилин;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 группа –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Костылин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3 группа - Дина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17250" y="2006352"/>
            <a:ext cx="5388745" cy="4607511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СИНКВЕЙН 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(Стихи в прозе из 5 строк, «белые» стихи)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1-я строка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название, тема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(существительное)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2-я строка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(два прилагательных)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3-я строка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(три глагола)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4-я строка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фраза, выражающая отношение к теме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слова)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5-я строка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 первой строки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(существительное)</a:t>
            </a:r>
          </a:p>
          <a:p>
            <a:r>
              <a:rPr lang="ru-RU" sz="2800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6E9A05D-13C9-4289-954F-531491989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49" y="2088470"/>
            <a:ext cx="5214152" cy="391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69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E6547C-5A78-47F6-8C87-2AA1434378F0}"/>
              </a:ext>
            </a:extLst>
          </p:cNvPr>
          <p:cNvSpPr txBox="1"/>
          <p:nvPr/>
        </p:nvSpPr>
        <p:spPr>
          <a:xfrm>
            <a:off x="355108" y="967666"/>
            <a:ext cx="52822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Жилин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Смелый, добрый, трудолюбивый.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Помогает, лечит, рукодельничает.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Он не привык отступать перед трудностями.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Герой!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E0599D-AE4F-4035-87FA-892793683734}"/>
              </a:ext>
            </a:extLst>
          </p:cNvPr>
          <p:cNvSpPr txBox="1"/>
          <p:nvPr/>
        </p:nvSpPr>
        <p:spPr>
          <a:xfrm>
            <a:off x="355108" y="3124939"/>
            <a:ext cx="1165637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Костылин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                                                                                      Дина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Трусливый, ленивый, безвольный.                                             Добрая, заботливая.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Ноет, спит, ждёт (денег).                                                              Помогает, рискует, грустит.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Боится трудностей и боли.                                                           Способна оценить доброту.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Эгоист!                                                                                           Преданный друг!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328C40-928A-4689-83FF-A5711B4DF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940" y="79899"/>
            <a:ext cx="4437370" cy="31959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B5F4A78-4792-41B1-8EAF-5DD81F6221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77" y="4092606"/>
            <a:ext cx="2133380" cy="276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33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C74AC80-38DD-4804-B70B-9D5621212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3268" y="694267"/>
            <a:ext cx="5452531" cy="3064933"/>
          </a:xfrm>
        </p:spPr>
        <p:txBody>
          <a:bodyPr/>
          <a:lstStyle/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Понравилась вам Дина? Почему она перестала бояться Жилина? </a:t>
            </a:r>
          </a:p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Хотели бы вы иметь такого друга, как Дина? -    Чему можно поучиться у этой татарской девочки? </a:t>
            </a:r>
          </a:p>
          <a:p>
            <a:pPr marL="0" indent="0">
              <a:buNone/>
            </a:pP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Что хотел сказать писатель, повествуя о дружбе Дины и Жилина? </a:t>
            </a:r>
          </a:p>
          <a:p>
            <a:pPr marL="0" indent="0">
              <a:buNone/>
            </a:pP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Как протекает ежедневная жизнь в татарской деревне?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Какими рисует Л. Н. Толстой горцев?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D9C5C3C-B92C-4DEA-BBD8-ADE4475AB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33" y="3362030"/>
            <a:ext cx="3378200" cy="34959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AA42BC2-4DA0-4611-8C54-8C701396A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69" y="3638550"/>
            <a:ext cx="2499782" cy="3219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A1F680-191F-433A-87AF-EAA9C737A881}"/>
              </a:ext>
            </a:extLst>
          </p:cNvPr>
          <p:cNvSpPr txBox="1"/>
          <p:nvPr/>
        </p:nvSpPr>
        <p:spPr>
          <a:xfrm>
            <a:off x="1866899" y="66674"/>
            <a:ext cx="3814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III.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О</a:t>
            </a:r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бучение аргументации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</a:t>
            </a:r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с опорой на текст.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587622-3945-4884-AF0B-2C58E1B1C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2" y="895350"/>
            <a:ext cx="5452531" cy="2944142"/>
          </a:xfrm>
        </p:spPr>
        <p:txBody>
          <a:bodyPr/>
          <a:lstStyle/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 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Какие качества характера в Жилине вы считаете главными? </a:t>
            </a:r>
          </a:p>
          <a:p>
            <a:pPr marL="0" indent="0">
              <a:buNone/>
            </a:pP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Чем он завоевал расположение татар? Какие качества роднят всех людей?</a:t>
            </a:r>
          </a:p>
          <a:p>
            <a:pPr marL="0" indent="0">
              <a:buNone/>
            </a:pP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Как относятся татары к Жилину и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Костылину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- Почему к ним такое разное отношение: одного презирают, а другого уважают?</a:t>
            </a:r>
          </a:p>
          <a:p>
            <a:pPr marL="0" indent="0">
              <a:buNone/>
            </a:pP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Как бы сложились отношения горцев и Жилина, если бы не было войны?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83881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7F119C-A5D5-4180-9B3B-7014B93F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880" y="388397"/>
            <a:ext cx="3972572" cy="1748902"/>
          </a:xfrm>
        </p:spPr>
        <p:txBody>
          <a:bodyPr>
            <a:normAutofit/>
          </a:bodyPr>
          <a:lstStyle/>
          <a:p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ECCEFCF-1F47-4068-BA93-F77BD2F06F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1" r="17611"/>
          <a:stretch>
            <a:fillRect/>
          </a:stretch>
        </p:blipFill>
        <p:spPr>
          <a:xfrm>
            <a:off x="6824305" y="711201"/>
            <a:ext cx="5045961" cy="52578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4F56B0-F3E1-4457-A75C-E0D03E885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447" y="1862667"/>
            <a:ext cx="4886034" cy="4606936"/>
          </a:xfrm>
        </p:spPr>
        <p:txBody>
          <a:bodyPr/>
          <a:lstStyle/>
          <a:p>
            <a:pPr algn="just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   Проблемные вопросы к рассказу: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8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Какие качества помогают Жилину в 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жизни?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 Как необходимо относиться к людям другой национальности?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 Что мешает людям жить в мире и дружбе?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Что роднит всех людей, помогая преодолевать национальную вражду?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 Возможна ли дружба людей разных национальностей?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     Каковы основные идеи рассказа?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881F13-6ECF-4E67-9722-5CC2C97257A9}"/>
              </a:ext>
            </a:extLst>
          </p:cNvPr>
          <p:cNvSpPr txBox="1"/>
          <p:nvPr/>
        </p:nvSpPr>
        <p:spPr>
          <a:xfrm>
            <a:off x="514905" y="550415"/>
            <a:ext cx="4886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               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V. Этап осмысления.</a:t>
            </a:r>
            <a:endParaRPr lang="ru-RU" sz="2000" b="0" i="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 Вот какие непростые вопросы ставит </a:t>
            </a:r>
          </a:p>
          <a:p>
            <a:pPr algn="just"/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     перед читателями писатель.</a:t>
            </a:r>
            <a:endParaRPr lang="ru-RU" sz="2000" b="0" i="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665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A42DAE-07A8-4F39-8B76-ACFE5B90E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36" y="581025"/>
            <a:ext cx="4774706" cy="1952625"/>
          </a:xfrm>
        </p:spPr>
        <p:txBody>
          <a:bodyPr>
            <a:normAutofit/>
          </a:bodyPr>
          <a:lstStyle/>
          <a:p>
            <a:pPr marL="270510" algn="l"/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Какой тип текста вы будете использовать при написании сочинения?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9ECA28-5991-4789-85C1-204578755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960" y="323850"/>
            <a:ext cx="5395690" cy="57771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   Ребята, над чем же нас заставил задуматься рассказ Л. Н. Толстого?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</a:t>
            </a: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Что вы должны отразить в ваших сочинениях? 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1177F89-C05C-44E0-BEFA-7DD77EC3D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0" y="1914525"/>
            <a:ext cx="5205192" cy="39544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05A338F-0156-4B0E-8F62-403B71CA0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1619251"/>
            <a:ext cx="5572124" cy="523875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C4FF4415-2B6E-4A03-8C2A-16A3CAFF64BB}"/>
              </a:ext>
            </a:extLst>
          </p:cNvPr>
          <p:cNvSpPr/>
          <p:nvPr/>
        </p:nvSpPr>
        <p:spPr>
          <a:xfrm>
            <a:off x="6591300" y="1914525"/>
            <a:ext cx="5467349" cy="1409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Жизнь каждого человека зависит от его характера и того выбора, который он делает самостоятельно. Нужно с детства формировать в себе характер, чтобы не стать таким, как </a:t>
            </a:r>
            <a:r>
              <a:rPr lang="ru-RU" b="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Костылин</a:t>
            </a:r>
            <a:r>
              <a:rPr lang="ru-RU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1F65534C-96CC-4BAA-AF7F-66D1090BE6B2}"/>
              </a:ext>
            </a:extLst>
          </p:cNvPr>
          <p:cNvSpPr/>
          <p:nvPr/>
        </p:nvSpPr>
        <p:spPr>
          <a:xfrm>
            <a:off x="6591300" y="3562349"/>
            <a:ext cx="5467349" cy="15335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0" i="1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Л.Н.Толстой</a:t>
            </a:r>
            <a:r>
              <a:rPr lang="ru-RU" sz="1800" b="0" i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помогает нам понять, что лучше дружить, чем враждовать.</a:t>
            </a:r>
            <a:endParaRPr lang="ru-RU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800" b="0" i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Чтобы дружить, не обязательно быть одной веры и национальности. Дружить могут абсолютно разные люди, если у них есть общие интересы.</a:t>
            </a:r>
            <a:endParaRPr lang="ru-RU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666BDF23-F7A5-497D-B5C0-AA9D4FFDF895}"/>
              </a:ext>
            </a:extLst>
          </p:cNvPr>
          <p:cNvSpPr/>
          <p:nvPr/>
        </p:nvSpPr>
        <p:spPr>
          <a:xfrm>
            <a:off x="6591300" y="5333999"/>
            <a:ext cx="5467349" cy="1406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0" i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Война делает людей врагами, мешает нормальной мирной жизни.</a:t>
            </a:r>
            <a:endParaRPr lang="ru-RU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800" b="0" i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Война превращает людей в злых и жестоких. Делает всех несчастными.</a:t>
            </a:r>
            <a:endParaRPr lang="ru-RU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A2C5A64-46B5-406C-B70C-BD864699B976}"/>
              </a:ext>
            </a:extLst>
          </p:cNvPr>
          <p:cNvSpPr/>
          <p:nvPr/>
        </p:nvSpPr>
        <p:spPr>
          <a:xfrm>
            <a:off x="1234911" y="6534150"/>
            <a:ext cx="3337089" cy="206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955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61556" y="365125"/>
            <a:ext cx="4811843" cy="4883150"/>
          </a:xfrm>
        </p:spPr>
        <p:txBody>
          <a:bodyPr/>
          <a:lstStyle/>
          <a:p>
            <a:r>
              <a:rPr lang="en-US" dirty="0"/>
              <a:t> </a:t>
            </a:r>
            <a:r>
              <a:rPr lang="ru-RU" dirty="0"/>
              <a:t>Желаю успехов в написании сочинения!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В шаблоне применен переход «Листание», что создает эффект перелистывания страниц книги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66C101-3551-4ED3-82C2-9B27D208E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62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46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листание 7" id="{0CE75DB1-FDE2-4B07-8783-FD2325410490}" vid="{4B0FD19C-AF86-4C35-9F38-0720CAB139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8</Template>
  <TotalTime>711</TotalTime>
  <Words>349</Words>
  <Application>Microsoft Office PowerPoint</Application>
  <PresentationFormat>Произвольный</PresentationFormat>
  <Paragraphs>78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листание 8</vt:lpstr>
      <vt:lpstr>Л.Н. Толстой «Кавказский пленник» </vt:lpstr>
      <vt:lpstr>Главные герои</vt:lpstr>
      <vt:lpstr>Разделимся  по группам, составим  синквейн на героев рассказа. Представьте их вниманию своих товарищей.</vt:lpstr>
      <vt:lpstr>Презентация PowerPoint</vt:lpstr>
      <vt:lpstr>Презентация PowerPoint</vt:lpstr>
      <vt:lpstr> </vt:lpstr>
      <vt:lpstr>- Какой тип текста вы будете использовать при написании сочинения?  </vt:lpstr>
      <vt:lpstr> Желаю успехов в написании сочинения!</vt:lpstr>
    </vt:vector>
  </TitlesOfParts>
  <Manager>Полшкова Виктория Валерьяновна</Manager>
  <Company>МАОУ ДО ЦРТДиЮКаменского района Пензенской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Книга</dc:title>
  <dc:subject>литература, книги</dc:subject>
  <dc:creator>User</dc:creator>
  <cp:keywords>литература;шаблон по литературе;книга</cp:keywords>
  <cp:lastModifiedBy>Надежда Пронская</cp:lastModifiedBy>
  <cp:revision>73</cp:revision>
  <dcterms:created xsi:type="dcterms:W3CDTF">2016-11-15T09:14:47Z</dcterms:created>
  <dcterms:modified xsi:type="dcterms:W3CDTF">2025-11-18T08:49:04Z</dcterms:modified>
</cp:coreProperties>
</file>