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media/image1.png" ContentType="image/png"/>
  <Override PartName="/ppt/media/image2.jpeg" ContentType="image/jpeg"/>
  <Override PartName="/ppt/media/image8.png" ContentType="image/png"/>
  <Override PartName="/ppt/media/image3.jpeg" ContentType="image/jpeg"/>
  <Override PartName="/ppt/media/image5.png" ContentType="image/png"/>
  <Override PartName="/ppt/media/image4.jpeg" ContentType="image/jpeg"/>
  <Override PartName="/ppt/media/image6.png" ContentType="image/png"/>
  <Override PartName="/ppt/media/image7.png" ContentType="image/png"/>
  <Override PartName="/ppt/media/image9.png" ContentType="image/png"/>
  <Override PartName="/ppt/media/image10.png" ContentType="image/png"/>
  <Override PartName="/ppt/media/image11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8CE0211-F5B7-4059-8DF2-6A3C1A7A6FD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/>
          </p:nvPr>
        </p:nvSpPr>
        <p:spPr>
          <a:xfrm>
            <a:off x="4876920" y="487116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BA3A2E3-1B98-4A33-AA78-0E9678D7555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/>
          </p:nvPr>
        </p:nvSpPr>
        <p:spPr>
          <a:xfrm>
            <a:off x="808956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FFABCE1-DBDE-46DC-88BE-D4338C6FA1D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99660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911664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/>
          </p:nvPr>
        </p:nvSpPr>
        <p:spPr>
          <a:xfrm>
            <a:off x="487692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/>
          </p:nvPr>
        </p:nvSpPr>
        <p:spPr>
          <a:xfrm>
            <a:off x="699660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7"/>
          <p:cNvSpPr>
            <a:spLocks noGrp="1"/>
          </p:cNvSpPr>
          <p:nvPr>
            <p:ph/>
          </p:nvPr>
        </p:nvSpPr>
        <p:spPr>
          <a:xfrm>
            <a:off x="911664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332F6F2-41E6-4647-9A5F-C30E124BFE9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1CB887C-9ADF-483E-9761-517B1E024F0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subTitle"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37B310A-4B4A-40FC-BD14-14D760085EB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EA63503-124E-4A70-8DAF-01AFE7497A3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75A3F62-ECA8-4823-9A44-EB99B435553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F4EB907-1629-437E-8037-3E04A4F1B4D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subTitle"/>
          </p:nvPr>
        </p:nvSpPr>
        <p:spPr>
          <a:xfrm>
            <a:off x="348120" y="1567440"/>
            <a:ext cx="10798200" cy="751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A35FA14-FC4A-4ED9-AA2D-B2849DE8FCC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96DF97C-16BA-48A0-8659-FC2F168F67F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subTitle"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AADB4F0-5ADD-4937-AF0C-737885004B7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/>
          </p:nvPr>
        </p:nvSpPr>
        <p:spPr>
          <a:xfrm>
            <a:off x="808956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3800D75-5D59-4DAC-A21C-AEFB68BF6F3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651F68A-40FB-418F-82A6-1221EA118A0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4876920" y="487116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0C8282A-944D-4266-9779-D005FA376A4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5"/>
          <p:cNvSpPr>
            <a:spLocks noGrp="1"/>
          </p:cNvSpPr>
          <p:nvPr>
            <p:ph/>
          </p:nvPr>
        </p:nvSpPr>
        <p:spPr>
          <a:xfrm>
            <a:off x="808956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5F5485B-75FA-4016-B414-62E16C493F7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99660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911664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5"/>
          <p:cNvSpPr>
            <a:spLocks noGrp="1"/>
          </p:cNvSpPr>
          <p:nvPr>
            <p:ph/>
          </p:nvPr>
        </p:nvSpPr>
        <p:spPr>
          <a:xfrm>
            <a:off x="487692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6"/>
          <p:cNvSpPr>
            <a:spLocks noGrp="1"/>
          </p:cNvSpPr>
          <p:nvPr>
            <p:ph/>
          </p:nvPr>
        </p:nvSpPr>
        <p:spPr>
          <a:xfrm>
            <a:off x="699660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7"/>
          <p:cNvSpPr>
            <a:spLocks noGrp="1"/>
          </p:cNvSpPr>
          <p:nvPr>
            <p:ph/>
          </p:nvPr>
        </p:nvSpPr>
        <p:spPr>
          <a:xfrm>
            <a:off x="911664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778F824-E440-4F7A-A49B-05528C50C7E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6B07E21-686B-4AEE-93C7-BA131D2310A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BABA982-28D7-4FF9-AE18-A51CFC0F574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84D2761-FD83-4749-AA72-3BBA149262C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19ADDD0-467F-4FA1-858E-6A849261C36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0A27AD0-3D6B-433D-AB47-9486E700281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B27BE25-A483-45A9-89BD-BC907B405C7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348120" y="1567440"/>
            <a:ext cx="10798200" cy="751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CECCD55-1CF1-43CA-98DF-BAAAEAC1F7B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870C766-E324-489A-8ABE-5BC05DB34C9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808956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2466D40-E0EA-48A6-B178-78A0837A22E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4BF2DB9-7A94-459E-918B-921D9095669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876920" y="487116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7D1A26D-466A-4211-AAAA-0F70FDB5944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/>
          </p:nvPr>
        </p:nvSpPr>
        <p:spPr>
          <a:xfrm>
            <a:off x="808956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3E5CBC8-FA2B-430A-ABE4-A7F4A601DD2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699660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911664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487692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/>
          </p:nvPr>
        </p:nvSpPr>
        <p:spPr>
          <a:xfrm>
            <a:off x="699660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/>
          </p:nvPr>
        </p:nvSpPr>
        <p:spPr>
          <a:xfrm>
            <a:off x="911664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CE6FCE7-FE0D-4F41-BE32-968F7C2A9612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2F406144-6825-4979-A8C4-112B2C5FF85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subTitle"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A0C35DA-565E-4B69-AA5C-C230378D750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548B40A3-EF5B-49B2-AFD3-CDAF50CC39E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0C7E3BB-DA27-4607-A67C-9BFC67F234F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9A05D2DF-3E05-42ED-AB26-88AFD7C37CB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55F3CA88-D458-45D8-A6CD-25D31C12D9F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subTitle"/>
          </p:nvPr>
        </p:nvSpPr>
        <p:spPr>
          <a:xfrm>
            <a:off x="348120" y="1567440"/>
            <a:ext cx="10798200" cy="751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1E1CDC84-5BAA-4293-B860-591394D19EC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4F16026B-806E-4FE3-A106-E30CD37F3EA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808956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5CBB64B6-241D-4E47-8F12-FB730B1FF56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42E6973F-9E2D-45A3-9BFB-C3F2A46BBC4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/>
          </p:nvPr>
        </p:nvSpPr>
        <p:spPr>
          <a:xfrm>
            <a:off x="4876920" y="487116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9E49CB7-94B2-425A-B52F-E069B154302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/>
          </p:nvPr>
        </p:nvSpPr>
        <p:spPr>
          <a:xfrm>
            <a:off x="808956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04480EE0-59DF-4D6F-A041-5349908729E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699660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/>
          </p:nvPr>
        </p:nvSpPr>
        <p:spPr>
          <a:xfrm>
            <a:off x="911664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5"/>
          <p:cNvSpPr>
            <a:spLocks noGrp="1"/>
          </p:cNvSpPr>
          <p:nvPr>
            <p:ph/>
          </p:nvPr>
        </p:nvSpPr>
        <p:spPr>
          <a:xfrm>
            <a:off x="487692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6"/>
          <p:cNvSpPr>
            <a:spLocks noGrp="1"/>
          </p:cNvSpPr>
          <p:nvPr>
            <p:ph/>
          </p:nvPr>
        </p:nvSpPr>
        <p:spPr>
          <a:xfrm>
            <a:off x="699660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7"/>
          <p:cNvSpPr>
            <a:spLocks noGrp="1"/>
          </p:cNvSpPr>
          <p:nvPr>
            <p:ph/>
          </p:nvPr>
        </p:nvSpPr>
        <p:spPr>
          <a:xfrm>
            <a:off x="911664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3F8AE9C7-931B-4475-BF17-EB1DBA2FFD8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3F1A3632-5C58-4015-8696-A05E4636354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FA197C0-22F3-4939-9663-4CD5B2D548F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subTitle"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8294D616-9F5F-41CC-8AC2-182F41A516A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BDCE0282-3D86-4D9E-BA7E-4A2E84C247B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D74E5BA1-181A-443E-8B47-3B4AC2FBFC6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79758372-993B-4FB6-9929-1F1BB37FC32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subTitle"/>
          </p:nvPr>
        </p:nvSpPr>
        <p:spPr>
          <a:xfrm>
            <a:off x="348120" y="1567440"/>
            <a:ext cx="10798200" cy="751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B5A79F75-B4E7-40E3-8C34-34F6F059B99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B4A2A856-BC87-4D67-8FA0-551086DACB3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/>
          </p:nvPr>
        </p:nvSpPr>
        <p:spPr>
          <a:xfrm>
            <a:off x="808956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392A071E-23FF-43EF-A970-2934AC99DB7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3C638CD4-6614-43ED-8CD4-2053DD1F928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4876920" y="487116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D86DC4C0-60D3-46ED-9CEE-83AED304ADF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5"/>
          <p:cNvSpPr>
            <a:spLocks noGrp="1"/>
          </p:cNvSpPr>
          <p:nvPr>
            <p:ph/>
          </p:nvPr>
        </p:nvSpPr>
        <p:spPr>
          <a:xfrm>
            <a:off x="808956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EF7B6BBD-5A8F-4F07-9D85-B5F7B74C377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subTitle"/>
          </p:nvPr>
        </p:nvSpPr>
        <p:spPr>
          <a:xfrm>
            <a:off x="348120" y="1567440"/>
            <a:ext cx="10798200" cy="751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E7849BA-E13D-4BCF-AAD3-470155A3839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/>
          </p:nvPr>
        </p:nvSpPr>
        <p:spPr>
          <a:xfrm>
            <a:off x="699660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/>
          </p:nvPr>
        </p:nvSpPr>
        <p:spPr>
          <a:xfrm>
            <a:off x="911664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/>
          </p:nvPr>
        </p:nvSpPr>
        <p:spPr>
          <a:xfrm>
            <a:off x="487692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6"/>
          <p:cNvSpPr>
            <a:spLocks noGrp="1"/>
          </p:cNvSpPr>
          <p:nvPr>
            <p:ph/>
          </p:nvPr>
        </p:nvSpPr>
        <p:spPr>
          <a:xfrm>
            <a:off x="699660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7"/>
          <p:cNvSpPr>
            <a:spLocks noGrp="1"/>
          </p:cNvSpPr>
          <p:nvPr>
            <p:ph/>
          </p:nvPr>
        </p:nvSpPr>
        <p:spPr>
          <a:xfrm>
            <a:off x="911664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0BF11714-55D3-4834-869C-49FD4BAE03A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17670C11-C3C9-489F-AF75-F0C9655C028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subTitle"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B47C5B8D-2348-49F5-A44D-E4035B77E10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0671D2A9-FB28-4A29-84A3-235B0DB687C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CA13475A-170C-48FB-A064-A71708B062C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131B2792-EBB6-4BF8-8DDD-0B0DA2E613E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subTitle"/>
          </p:nvPr>
        </p:nvSpPr>
        <p:spPr>
          <a:xfrm>
            <a:off x="348120" y="1567440"/>
            <a:ext cx="10798200" cy="751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DD148C05-1C00-4213-A43B-67E8EB6AE8C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3FC311D0-665B-47DA-AA7B-21C2F05B1AE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/>
          </p:nvPr>
        </p:nvSpPr>
        <p:spPr>
          <a:xfrm>
            <a:off x="808956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D8503016-68F0-4CBD-965D-B356AD449C5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07B2C70C-333D-43AF-8F54-CD1E459156C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4EB7A57-738B-4711-AA10-02E8850F373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/>
          </p:nvPr>
        </p:nvSpPr>
        <p:spPr>
          <a:xfrm>
            <a:off x="4876920" y="487116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ACC84287-0B4F-4BB2-A559-C5FE4311319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5"/>
          <p:cNvSpPr>
            <a:spLocks noGrp="1"/>
          </p:cNvSpPr>
          <p:nvPr>
            <p:ph/>
          </p:nvPr>
        </p:nvSpPr>
        <p:spPr>
          <a:xfrm>
            <a:off x="808956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8E523C2B-4D6C-4E44-A3CE-8D3A88D18EA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/>
          </p:nvPr>
        </p:nvSpPr>
        <p:spPr>
          <a:xfrm>
            <a:off x="699660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/>
          </p:nvPr>
        </p:nvSpPr>
        <p:spPr>
          <a:xfrm>
            <a:off x="911664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5"/>
          <p:cNvSpPr>
            <a:spLocks noGrp="1"/>
          </p:cNvSpPr>
          <p:nvPr>
            <p:ph/>
          </p:nvPr>
        </p:nvSpPr>
        <p:spPr>
          <a:xfrm>
            <a:off x="487692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6"/>
          <p:cNvSpPr>
            <a:spLocks noGrp="1"/>
          </p:cNvSpPr>
          <p:nvPr>
            <p:ph/>
          </p:nvPr>
        </p:nvSpPr>
        <p:spPr>
          <a:xfrm>
            <a:off x="699660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7"/>
          <p:cNvSpPr>
            <a:spLocks noGrp="1"/>
          </p:cNvSpPr>
          <p:nvPr>
            <p:ph/>
          </p:nvPr>
        </p:nvSpPr>
        <p:spPr>
          <a:xfrm>
            <a:off x="911664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B2495F01-9341-44B1-885A-62A41CAB4FA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5AC7489A-6884-427D-861C-90B97AEF249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subTitle"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E253E65E-07A7-44AC-92AB-C1785876A34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C442E3FD-94EB-4166-B581-67F4EF399B1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91A278BD-5B7C-4F7C-A028-857EF06D630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7F7E473A-11A8-47CD-B3FD-2508EAE1F4F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subTitle"/>
          </p:nvPr>
        </p:nvSpPr>
        <p:spPr>
          <a:xfrm>
            <a:off x="348120" y="1567440"/>
            <a:ext cx="10798200" cy="751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58CFB323-BCE9-4046-A739-52610A0820D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31AB0299-4BDC-4B81-AC4A-51CFC98626F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808956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55D4065-3026-49DB-BFFB-C3DDBB4F19E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/>
          </p:nvPr>
        </p:nvSpPr>
        <p:spPr>
          <a:xfrm>
            <a:off x="808956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6AF2A859-2A32-45C9-8AC8-53A1AA9B9D4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067F6D9D-D1C4-4F8E-AD35-67F2ECFFEFC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/>
          </p:nvPr>
        </p:nvSpPr>
        <p:spPr>
          <a:xfrm>
            <a:off x="4876920" y="487116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C0D2B614-84A1-4F50-BCE4-A79381F44F3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5"/>
          <p:cNvSpPr>
            <a:spLocks noGrp="1"/>
          </p:cNvSpPr>
          <p:nvPr>
            <p:ph/>
          </p:nvPr>
        </p:nvSpPr>
        <p:spPr>
          <a:xfrm>
            <a:off x="808956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769A0C5F-BF56-4568-9792-0171D32DC7E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699660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/>
          </p:nvPr>
        </p:nvSpPr>
        <p:spPr>
          <a:xfrm>
            <a:off x="911664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5"/>
          <p:cNvSpPr>
            <a:spLocks noGrp="1"/>
          </p:cNvSpPr>
          <p:nvPr>
            <p:ph/>
          </p:nvPr>
        </p:nvSpPr>
        <p:spPr>
          <a:xfrm>
            <a:off x="487692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6"/>
          <p:cNvSpPr>
            <a:spLocks noGrp="1"/>
          </p:cNvSpPr>
          <p:nvPr>
            <p:ph/>
          </p:nvPr>
        </p:nvSpPr>
        <p:spPr>
          <a:xfrm>
            <a:off x="699660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7"/>
          <p:cNvSpPr>
            <a:spLocks noGrp="1"/>
          </p:cNvSpPr>
          <p:nvPr>
            <p:ph/>
          </p:nvPr>
        </p:nvSpPr>
        <p:spPr>
          <a:xfrm>
            <a:off x="911664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6BD287CD-6FBA-4464-B508-68AE6AF62CA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2A510916-9733-48E4-A8BA-FCAFF2E180D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subTitle"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BF1D8D74-8B84-4E1B-8320-707C493B687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32EF98D7-E840-415D-87EB-18F6B6D662D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60BB37AA-3213-4BA9-9502-ACC3E7A778F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D84043E5-01C7-4720-B6D2-4E27986B433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98E24A8-6606-439A-B14E-28DCAC4839D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subTitle"/>
          </p:nvPr>
        </p:nvSpPr>
        <p:spPr>
          <a:xfrm>
            <a:off x="348120" y="1567440"/>
            <a:ext cx="10798200" cy="751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5CD9BA09-10AC-421D-8513-C85731AB201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FBEB6244-49FA-4847-B7E5-8DD41C7648F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263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/>
          </p:nvPr>
        </p:nvSpPr>
        <p:spPr>
          <a:xfrm>
            <a:off x="808956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0A227822-A511-4F93-BD40-E3E419DE4B6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0858E9BF-DCA3-46EB-B495-4BF895E63D4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/>
          </p:nvPr>
        </p:nvSpPr>
        <p:spPr>
          <a:xfrm>
            <a:off x="4876920" y="4871160"/>
            <a:ext cx="626976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4F2342DC-E266-4F2C-8BA6-B3695DB98A5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/>
          </p:nvPr>
        </p:nvSpPr>
        <p:spPr>
          <a:xfrm>
            <a:off x="8089560" y="349632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/>
          </p:nvPr>
        </p:nvSpPr>
        <p:spPr>
          <a:xfrm>
            <a:off x="487692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PlaceHolder 5"/>
          <p:cNvSpPr>
            <a:spLocks noGrp="1"/>
          </p:cNvSpPr>
          <p:nvPr>
            <p:ph/>
          </p:nvPr>
        </p:nvSpPr>
        <p:spPr>
          <a:xfrm>
            <a:off x="8089560" y="4871160"/>
            <a:ext cx="305928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36F96CE0-B9AF-4F1E-A971-985ED4C41F2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/>
          </p:nvPr>
        </p:nvSpPr>
        <p:spPr>
          <a:xfrm>
            <a:off x="487692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/>
          </p:nvPr>
        </p:nvSpPr>
        <p:spPr>
          <a:xfrm>
            <a:off x="699660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4"/>
          <p:cNvSpPr>
            <a:spLocks noGrp="1"/>
          </p:cNvSpPr>
          <p:nvPr>
            <p:ph/>
          </p:nvPr>
        </p:nvSpPr>
        <p:spPr>
          <a:xfrm>
            <a:off x="9116640" y="349632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5"/>
          <p:cNvSpPr>
            <a:spLocks noGrp="1"/>
          </p:cNvSpPr>
          <p:nvPr>
            <p:ph/>
          </p:nvPr>
        </p:nvSpPr>
        <p:spPr>
          <a:xfrm>
            <a:off x="487692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6"/>
          <p:cNvSpPr>
            <a:spLocks noGrp="1"/>
          </p:cNvSpPr>
          <p:nvPr>
            <p:ph/>
          </p:nvPr>
        </p:nvSpPr>
        <p:spPr>
          <a:xfrm>
            <a:off x="699660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7"/>
          <p:cNvSpPr>
            <a:spLocks noGrp="1"/>
          </p:cNvSpPr>
          <p:nvPr>
            <p:ph/>
          </p:nvPr>
        </p:nvSpPr>
        <p:spPr>
          <a:xfrm>
            <a:off x="9116640" y="4871160"/>
            <a:ext cx="2018520" cy="125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r">
              <a:spcAft>
                <a:spcPts val="1284"/>
              </a:spcAft>
              <a:buNone/>
            </a:pP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9ADC84CB-83EF-4113-858A-2AC5D3EF21E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7"/>
          <p:cNvGrpSpPr/>
          <p:nvPr/>
        </p:nvGrpSpPr>
        <p:grpSpPr>
          <a:xfrm>
            <a:off x="0" y="0"/>
            <a:ext cx="12190320" cy="6856200"/>
            <a:chOff x="0" y="0"/>
            <a:chExt cx="12190320" cy="6856200"/>
          </a:xfrm>
        </p:grpSpPr>
        <p:sp>
          <p:nvSpPr>
            <p:cNvPr id="1" name="Rectangle 6"/>
            <p:cNvSpPr/>
            <p:nvPr/>
          </p:nvSpPr>
          <p:spPr>
            <a:xfrm>
              <a:off x="0" y="0"/>
              <a:ext cx="12190320" cy="6856200"/>
            </a:xfrm>
            <a:prstGeom prst="rect">
              <a:avLst/>
            </a:prstGeom>
            <a:blipFill rotWithShape="0">
              <a:blip r:embed="rId2"/>
              <a:srcRect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" name="Oval 12"/>
            <p:cNvSpPr/>
            <p:nvPr/>
          </p:nvSpPr>
          <p:spPr>
            <a:xfrm>
              <a:off x="0" y="2666880"/>
              <a:ext cx="4189320" cy="41893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1372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" name="Oval 14"/>
            <p:cNvSpPr/>
            <p:nvPr/>
          </p:nvSpPr>
          <p:spPr>
            <a:xfrm>
              <a:off x="0" y="2895480"/>
              <a:ext cx="2360520" cy="23605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8235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" name="Oval 17"/>
            <p:cNvSpPr/>
            <p:nvPr/>
          </p:nvSpPr>
          <p:spPr>
            <a:xfrm>
              <a:off x="8609040" y="5867280"/>
              <a:ext cx="988920" cy="9889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4117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" name="Oval 15"/>
            <p:cNvSpPr/>
            <p:nvPr/>
          </p:nvSpPr>
          <p:spPr>
            <a:xfrm>
              <a:off x="8609040" y="1676520"/>
              <a:ext cx="2817720" cy="28177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7058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" name="Oval 16"/>
            <p:cNvSpPr/>
            <p:nvPr/>
          </p:nvSpPr>
          <p:spPr>
            <a:xfrm>
              <a:off x="7999560" y="8640"/>
              <a:ext cx="1598400" cy="159840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4117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" name="Freeform 5"/>
            <p:cNvSpPr/>
            <p:nvPr/>
          </p:nvSpPr>
          <p:spPr>
            <a:xfrm rot="21010200">
              <a:off x="8490240" y="1796760"/>
              <a:ext cx="3297600" cy="439200"/>
            </a:xfrm>
            <a:custGeom>
              <a:avLst/>
              <a:gdLst>
                <a:gd name="textAreaLeft" fmla="*/ 0 w 3297600"/>
                <a:gd name="textAreaRight" fmla="*/ 3299400 w 3297600"/>
                <a:gd name="textAreaTop" fmla="*/ 0 h 439200"/>
                <a:gd name="textAreaBottom" fmla="*/ 441000 h 439200"/>
              </a:gdLst>
              <a:ahLst/>
              <a:rect l="textAreaLeft" t="textAreaTop" r="textAreaRight" b="textAreaBottom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" name="Freeform 5"/>
            <p:cNvSpPr/>
            <p:nvPr/>
          </p:nvSpPr>
          <p:spPr>
            <a:xfrm>
              <a:off x="459360" y="1866240"/>
              <a:ext cx="11275920" cy="4532040"/>
            </a:xfrm>
            <a:custGeom>
              <a:avLst/>
              <a:gdLst>
                <a:gd name="textAreaLeft" fmla="*/ 0 w 11275920"/>
                <a:gd name="textAreaRight" fmla="*/ 11277720 w 11275920"/>
                <a:gd name="textAreaTop" fmla="*/ 0 h 4532040"/>
                <a:gd name="textAreaBottom" fmla="*/ 4533840 h 4532040"/>
              </a:gdLst>
              <a:ahLst/>
              <a:rect l="textAreaLeft" t="textAreaTop" r="textAreaRight" b="textAreaBottom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" name="Freeform 5"/>
            <p:cNvSpPr/>
            <p:nvPr/>
          </p:nvSpPr>
          <p:spPr>
            <a:xfrm>
              <a:off x="0" y="1440"/>
              <a:ext cx="12190320" cy="6854760"/>
            </a:xfrm>
            <a:custGeom>
              <a:avLst/>
              <a:gdLst>
                <a:gd name="textAreaLeft" fmla="*/ 0 w 12190320"/>
                <a:gd name="textAreaRight" fmla="*/ 12192120 w 12190320"/>
                <a:gd name="textAreaTop" fmla="*/ 0 h 6854760"/>
                <a:gd name="textAreaBottom" fmla="*/ 6856560 h 6854760"/>
              </a:gdLst>
              <a:ahLst/>
              <a:rect l="textAreaLeft" t="textAreaTop" r="textAreaRight" b="textAreaBottom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10" name="Rectangle 20" hidden="1"/>
          <p:cNvSpPr/>
          <p:nvPr/>
        </p:nvSpPr>
        <p:spPr>
          <a:xfrm>
            <a:off x="10437840" y="0"/>
            <a:ext cx="684000" cy="114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pSp>
        <p:nvGrpSpPr>
          <p:cNvPr id="11" name="Group 6"/>
          <p:cNvGrpSpPr/>
          <p:nvPr/>
        </p:nvGrpSpPr>
        <p:grpSpPr>
          <a:xfrm>
            <a:off x="0" y="0"/>
            <a:ext cx="12190320" cy="6856200"/>
            <a:chOff x="0" y="0"/>
            <a:chExt cx="12190320" cy="6856200"/>
          </a:xfrm>
        </p:grpSpPr>
        <p:sp>
          <p:nvSpPr>
            <p:cNvPr id="12" name="Rectangle 8"/>
            <p:cNvSpPr/>
            <p:nvPr/>
          </p:nvSpPr>
          <p:spPr>
            <a:xfrm>
              <a:off x="0" y="0"/>
              <a:ext cx="12190320" cy="6856200"/>
            </a:xfrm>
            <a:prstGeom prst="rect">
              <a:avLst/>
            </a:prstGeom>
            <a:blipFill rotWithShape="0">
              <a:blip r:embed="rId3"/>
              <a:srcRect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3" name="Freeform 5"/>
            <p:cNvSpPr/>
            <p:nvPr/>
          </p:nvSpPr>
          <p:spPr>
            <a:xfrm>
              <a:off x="0" y="1440"/>
              <a:ext cx="12190320" cy="6854760"/>
            </a:xfrm>
            <a:custGeom>
              <a:avLst/>
              <a:gdLst>
                <a:gd name="textAreaLeft" fmla="*/ 0 w 12190320"/>
                <a:gd name="textAreaRight" fmla="*/ 12192120 w 12190320"/>
                <a:gd name="textAreaTop" fmla="*/ 0 h 6854760"/>
                <a:gd name="textAreaBottom" fmla="*/ 6856560 h 6854760"/>
              </a:gdLst>
              <a:ahLst/>
              <a:rect l="textAreaLeft" t="textAreaTop" r="textAreaRight" b="textAreaBottom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14" name="Rectangle 10"/>
          <p:cNvSpPr/>
          <p:nvPr/>
        </p:nvSpPr>
        <p:spPr>
          <a:xfrm>
            <a:off x="10437840" y="0"/>
            <a:ext cx="684000" cy="114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5" name="PlaceHolder 1"/>
          <p:cNvSpPr>
            <a:spLocks noGrp="1"/>
          </p:cNvSpPr>
          <p:nvPr>
            <p:ph type="ftr" idx="1"/>
          </p:nvPr>
        </p:nvSpPr>
        <p:spPr>
          <a:xfrm rot="5400000">
            <a:off x="8953560" y="3227760"/>
            <a:ext cx="3858120" cy="30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ldNum" idx="2"/>
          </p:nvPr>
        </p:nvSpPr>
        <p:spPr>
          <a:xfrm>
            <a:off x="10352520" y="295560"/>
            <a:ext cx="836280" cy="765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2800" spc="-1" strike="noStrike">
                <a:solidFill>
                  <a:srgbClr val="ffffff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C2F4295E-A615-464A-8C3B-207AC9F59791}" type="slidenum">
              <a:rPr b="0" lang="en-US" sz="2800" spc="-1" strike="noStrike">
                <a:solidFill>
                  <a:srgbClr val="ffffff"/>
                </a:solidFill>
                <a:latin typeface="Century Gothic"/>
              </a:rPr>
              <a:t>17</a:t>
            </a:fld>
            <a:endParaRPr b="0" lang="ru-RU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dt" idx="3"/>
          </p:nvPr>
        </p:nvSpPr>
        <p:spPr>
          <a:xfrm rot="5400000">
            <a:off x="10160640" y="1792080"/>
            <a:ext cx="988920" cy="30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7"/>
          <p:cNvGrpSpPr/>
          <p:nvPr/>
        </p:nvGrpSpPr>
        <p:grpSpPr>
          <a:xfrm>
            <a:off x="0" y="0"/>
            <a:ext cx="12190320" cy="6856200"/>
            <a:chOff x="0" y="0"/>
            <a:chExt cx="12190320" cy="6856200"/>
          </a:xfrm>
        </p:grpSpPr>
        <p:sp>
          <p:nvSpPr>
            <p:cNvPr id="57" name="Rectangle 6"/>
            <p:cNvSpPr/>
            <p:nvPr/>
          </p:nvSpPr>
          <p:spPr>
            <a:xfrm>
              <a:off x="0" y="0"/>
              <a:ext cx="12190320" cy="6856200"/>
            </a:xfrm>
            <a:prstGeom prst="rect">
              <a:avLst/>
            </a:prstGeom>
            <a:blipFill rotWithShape="0">
              <a:blip r:embed="rId2"/>
              <a:srcRect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8" name="Oval 12"/>
            <p:cNvSpPr/>
            <p:nvPr/>
          </p:nvSpPr>
          <p:spPr>
            <a:xfrm>
              <a:off x="0" y="2666880"/>
              <a:ext cx="4189320" cy="41893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1372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9" name="Oval 14"/>
            <p:cNvSpPr/>
            <p:nvPr/>
          </p:nvSpPr>
          <p:spPr>
            <a:xfrm>
              <a:off x="0" y="2895480"/>
              <a:ext cx="2360520" cy="23605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8235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0" name="Oval 17"/>
            <p:cNvSpPr/>
            <p:nvPr/>
          </p:nvSpPr>
          <p:spPr>
            <a:xfrm>
              <a:off x="8609040" y="5867280"/>
              <a:ext cx="988920" cy="9889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4117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1" name="Oval 15"/>
            <p:cNvSpPr/>
            <p:nvPr/>
          </p:nvSpPr>
          <p:spPr>
            <a:xfrm>
              <a:off x="8609040" y="1676520"/>
              <a:ext cx="2817720" cy="28177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7058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2" name="Oval 16"/>
            <p:cNvSpPr/>
            <p:nvPr/>
          </p:nvSpPr>
          <p:spPr>
            <a:xfrm>
              <a:off x="7999560" y="8640"/>
              <a:ext cx="1598400" cy="159840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4117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" name="Freeform 5"/>
            <p:cNvSpPr/>
            <p:nvPr/>
          </p:nvSpPr>
          <p:spPr>
            <a:xfrm rot="21010200">
              <a:off x="8490240" y="1796760"/>
              <a:ext cx="3297600" cy="439200"/>
            </a:xfrm>
            <a:custGeom>
              <a:avLst/>
              <a:gdLst>
                <a:gd name="textAreaLeft" fmla="*/ 0 w 3297600"/>
                <a:gd name="textAreaRight" fmla="*/ 3299400 w 3297600"/>
                <a:gd name="textAreaTop" fmla="*/ 0 h 439200"/>
                <a:gd name="textAreaBottom" fmla="*/ 441000 h 439200"/>
              </a:gdLst>
              <a:ahLst/>
              <a:rect l="textAreaLeft" t="textAreaTop" r="textAreaRight" b="textAreaBottom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" name="Freeform 5"/>
            <p:cNvSpPr/>
            <p:nvPr/>
          </p:nvSpPr>
          <p:spPr>
            <a:xfrm>
              <a:off x="459360" y="1866240"/>
              <a:ext cx="11275920" cy="4532040"/>
            </a:xfrm>
            <a:custGeom>
              <a:avLst/>
              <a:gdLst>
                <a:gd name="textAreaLeft" fmla="*/ 0 w 11275920"/>
                <a:gd name="textAreaRight" fmla="*/ 11277720 w 11275920"/>
                <a:gd name="textAreaTop" fmla="*/ 0 h 4532040"/>
                <a:gd name="textAreaBottom" fmla="*/ 4533840 h 4532040"/>
              </a:gdLst>
              <a:ahLst/>
              <a:rect l="textAreaLeft" t="textAreaTop" r="textAreaRight" b="textAreaBottom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" name="Freeform 5"/>
            <p:cNvSpPr/>
            <p:nvPr/>
          </p:nvSpPr>
          <p:spPr>
            <a:xfrm>
              <a:off x="0" y="1440"/>
              <a:ext cx="12190320" cy="6854760"/>
            </a:xfrm>
            <a:custGeom>
              <a:avLst/>
              <a:gdLst>
                <a:gd name="textAreaLeft" fmla="*/ 0 w 12190320"/>
                <a:gd name="textAreaRight" fmla="*/ 12192120 w 12190320"/>
                <a:gd name="textAreaTop" fmla="*/ 0 h 6854760"/>
                <a:gd name="textAreaBottom" fmla="*/ 6856560 h 6854760"/>
              </a:gdLst>
              <a:ahLst/>
              <a:rect l="textAreaLeft" t="textAreaTop" r="textAreaRight" b="textAreaBottom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66" name="Rectangle 20"/>
          <p:cNvSpPr/>
          <p:nvPr/>
        </p:nvSpPr>
        <p:spPr>
          <a:xfrm>
            <a:off x="10437840" y="0"/>
            <a:ext cx="684000" cy="114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7" name="PlaceHolder 1"/>
          <p:cNvSpPr>
            <a:spLocks noGrp="1"/>
          </p:cNvSpPr>
          <p:nvPr>
            <p:ph type="ftr" idx="4"/>
          </p:nvPr>
        </p:nvSpPr>
        <p:spPr>
          <a:xfrm>
            <a:off x="561240" y="6391800"/>
            <a:ext cx="3858120" cy="30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sldNum" idx="5"/>
          </p:nvPr>
        </p:nvSpPr>
        <p:spPr>
          <a:xfrm>
            <a:off x="10352520" y="295560"/>
            <a:ext cx="836280" cy="765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2800" spc="-1" strike="noStrike">
                <a:solidFill>
                  <a:srgbClr val="ffffff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6E3A4351-5BBD-4E25-B6A5-00486F9AC18B}" type="slidenum">
              <a:rPr b="0" lang="en-US" sz="2800" spc="-1" strike="noStrike">
                <a:solidFill>
                  <a:srgbClr val="ffffff"/>
                </a:solidFill>
                <a:latin typeface="Century Gothic"/>
              </a:rPr>
              <a:t>&lt;number&gt;</a:t>
            </a:fld>
            <a:endParaRPr b="0" lang="ru-RU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dt" idx="6"/>
          </p:nvPr>
        </p:nvSpPr>
        <p:spPr>
          <a:xfrm>
            <a:off x="10653120" y="6391800"/>
            <a:ext cx="988920" cy="30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7"/>
          <p:cNvGrpSpPr/>
          <p:nvPr/>
        </p:nvGrpSpPr>
        <p:grpSpPr>
          <a:xfrm>
            <a:off x="0" y="0"/>
            <a:ext cx="12190320" cy="6856200"/>
            <a:chOff x="0" y="0"/>
            <a:chExt cx="12190320" cy="6856200"/>
          </a:xfrm>
        </p:grpSpPr>
        <p:sp>
          <p:nvSpPr>
            <p:cNvPr id="109" name="Rectangle 6"/>
            <p:cNvSpPr/>
            <p:nvPr/>
          </p:nvSpPr>
          <p:spPr>
            <a:xfrm>
              <a:off x="0" y="0"/>
              <a:ext cx="12190320" cy="6856200"/>
            </a:xfrm>
            <a:prstGeom prst="rect">
              <a:avLst/>
            </a:prstGeom>
            <a:blipFill rotWithShape="0">
              <a:blip r:embed="rId2"/>
              <a:srcRect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0" name="Oval 12"/>
            <p:cNvSpPr/>
            <p:nvPr/>
          </p:nvSpPr>
          <p:spPr>
            <a:xfrm>
              <a:off x="0" y="2666880"/>
              <a:ext cx="4189320" cy="41893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1372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1" name="Oval 14"/>
            <p:cNvSpPr/>
            <p:nvPr/>
          </p:nvSpPr>
          <p:spPr>
            <a:xfrm>
              <a:off x="0" y="2895480"/>
              <a:ext cx="2360520" cy="23605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8235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2" name="Oval 17"/>
            <p:cNvSpPr/>
            <p:nvPr/>
          </p:nvSpPr>
          <p:spPr>
            <a:xfrm>
              <a:off x="8609040" y="5867280"/>
              <a:ext cx="988920" cy="9889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4117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3" name="Oval 15"/>
            <p:cNvSpPr/>
            <p:nvPr/>
          </p:nvSpPr>
          <p:spPr>
            <a:xfrm>
              <a:off x="8609040" y="1676520"/>
              <a:ext cx="2817720" cy="28177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7058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4" name="Oval 16"/>
            <p:cNvSpPr/>
            <p:nvPr/>
          </p:nvSpPr>
          <p:spPr>
            <a:xfrm>
              <a:off x="7999560" y="8640"/>
              <a:ext cx="1598400" cy="159840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4117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5" name="Freeform 5"/>
            <p:cNvSpPr/>
            <p:nvPr/>
          </p:nvSpPr>
          <p:spPr>
            <a:xfrm rot="21010200">
              <a:off x="8490240" y="1796760"/>
              <a:ext cx="3297600" cy="439200"/>
            </a:xfrm>
            <a:custGeom>
              <a:avLst/>
              <a:gdLst>
                <a:gd name="textAreaLeft" fmla="*/ 0 w 3297600"/>
                <a:gd name="textAreaRight" fmla="*/ 3299400 w 3297600"/>
                <a:gd name="textAreaTop" fmla="*/ 0 h 439200"/>
                <a:gd name="textAreaBottom" fmla="*/ 441000 h 439200"/>
              </a:gdLst>
              <a:ahLst/>
              <a:rect l="textAreaLeft" t="textAreaTop" r="textAreaRight" b="textAreaBottom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6" name="Freeform 5"/>
            <p:cNvSpPr/>
            <p:nvPr/>
          </p:nvSpPr>
          <p:spPr>
            <a:xfrm>
              <a:off x="459360" y="1866240"/>
              <a:ext cx="11275920" cy="4532040"/>
            </a:xfrm>
            <a:custGeom>
              <a:avLst/>
              <a:gdLst>
                <a:gd name="textAreaLeft" fmla="*/ 0 w 11275920"/>
                <a:gd name="textAreaRight" fmla="*/ 11277720 w 11275920"/>
                <a:gd name="textAreaTop" fmla="*/ 0 h 4532040"/>
                <a:gd name="textAreaBottom" fmla="*/ 4533840 h 4532040"/>
              </a:gdLst>
              <a:ahLst/>
              <a:rect l="textAreaLeft" t="textAreaTop" r="textAreaRight" b="textAreaBottom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7" name="Freeform 5"/>
            <p:cNvSpPr/>
            <p:nvPr/>
          </p:nvSpPr>
          <p:spPr>
            <a:xfrm>
              <a:off x="0" y="1440"/>
              <a:ext cx="12190320" cy="6854760"/>
            </a:xfrm>
            <a:custGeom>
              <a:avLst/>
              <a:gdLst>
                <a:gd name="textAreaLeft" fmla="*/ 0 w 12190320"/>
                <a:gd name="textAreaRight" fmla="*/ 12192120 w 12190320"/>
                <a:gd name="textAreaTop" fmla="*/ 0 h 6854760"/>
                <a:gd name="textAreaBottom" fmla="*/ 6856560 h 6854760"/>
              </a:gdLst>
              <a:ahLst/>
              <a:rect l="textAreaLeft" t="textAreaTop" r="textAreaRight" b="textAreaBottom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118" name="Rectangle 20"/>
          <p:cNvSpPr/>
          <p:nvPr/>
        </p:nvSpPr>
        <p:spPr>
          <a:xfrm>
            <a:off x="10437840" y="0"/>
            <a:ext cx="684000" cy="114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9" name="PlaceHolder 1"/>
          <p:cNvSpPr>
            <a:spLocks noGrp="1"/>
          </p:cNvSpPr>
          <p:nvPr>
            <p:ph type="ftr" idx="7"/>
          </p:nvPr>
        </p:nvSpPr>
        <p:spPr>
          <a:xfrm>
            <a:off x="561240" y="6391800"/>
            <a:ext cx="3858120" cy="30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ldNum" idx="8"/>
          </p:nvPr>
        </p:nvSpPr>
        <p:spPr>
          <a:xfrm>
            <a:off x="10352520" y="295560"/>
            <a:ext cx="836280" cy="765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2800" spc="-1" strike="noStrike">
                <a:solidFill>
                  <a:srgbClr val="ffffff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B7850423-81E5-409D-9E9E-F4DD3B6DA590}" type="slidenum">
              <a:rPr b="0" lang="en-US" sz="2800" spc="-1" strike="noStrike">
                <a:solidFill>
                  <a:srgbClr val="ffffff"/>
                </a:solidFill>
                <a:latin typeface="Century Gothic"/>
              </a:rPr>
              <a:t>&lt;number&gt;</a:t>
            </a:fld>
            <a:endParaRPr b="0" lang="ru-RU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dt" idx="9"/>
          </p:nvPr>
        </p:nvSpPr>
        <p:spPr>
          <a:xfrm>
            <a:off x="10653120" y="6391800"/>
            <a:ext cx="988920" cy="30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7"/>
          <p:cNvGrpSpPr/>
          <p:nvPr/>
        </p:nvGrpSpPr>
        <p:grpSpPr>
          <a:xfrm>
            <a:off x="0" y="0"/>
            <a:ext cx="12190320" cy="6856200"/>
            <a:chOff x="0" y="0"/>
            <a:chExt cx="12190320" cy="6856200"/>
          </a:xfrm>
        </p:grpSpPr>
        <p:sp>
          <p:nvSpPr>
            <p:cNvPr id="161" name="Rectangle 6"/>
            <p:cNvSpPr/>
            <p:nvPr/>
          </p:nvSpPr>
          <p:spPr>
            <a:xfrm>
              <a:off x="0" y="0"/>
              <a:ext cx="12190320" cy="6856200"/>
            </a:xfrm>
            <a:prstGeom prst="rect">
              <a:avLst/>
            </a:prstGeom>
            <a:blipFill rotWithShape="0">
              <a:blip r:embed="rId2"/>
              <a:srcRect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62" name="Oval 12"/>
            <p:cNvSpPr/>
            <p:nvPr/>
          </p:nvSpPr>
          <p:spPr>
            <a:xfrm>
              <a:off x="0" y="2666880"/>
              <a:ext cx="4189320" cy="41893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1372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63" name="Oval 14"/>
            <p:cNvSpPr/>
            <p:nvPr/>
          </p:nvSpPr>
          <p:spPr>
            <a:xfrm>
              <a:off x="0" y="2895480"/>
              <a:ext cx="2360520" cy="23605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8235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64" name="Oval 17"/>
            <p:cNvSpPr/>
            <p:nvPr/>
          </p:nvSpPr>
          <p:spPr>
            <a:xfrm>
              <a:off x="8609040" y="5867280"/>
              <a:ext cx="988920" cy="9889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4117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65" name="Oval 15"/>
            <p:cNvSpPr/>
            <p:nvPr/>
          </p:nvSpPr>
          <p:spPr>
            <a:xfrm>
              <a:off x="8609040" y="1676520"/>
              <a:ext cx="2817720" cy="28177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7058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66" name="Oval 16"/>
            <p:cNvSpPr/>
            <p:nvPr/>
          </p:nvSpPr>
          <p:spPr>
            <a:xfrm>
              <a:off x="7999560" y="8640"/>
              <a:ext cx="1598400" cy="159840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4117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67" name="Freeform 5"/>
            <p:cNvSpPr/>
            <p:nvPr/>
          </p:nvSpPr>
          <p:spPr>
            <a:xfrm rot="21010200">
              <a:off x="8490240" y="1796760"/>
              <a:ext cx="3297600" cy="439200"/>
            </a:xfrm>
            <a:custGeom>
              <a:avLst/>
              <a:gdLst>
                <a:gd name="textAreaLeft" fmla="*/ 0 w 3297600"/>
                <a:gd name="textAreaRight" fmla="*/ 3299400 w 3297600"/>
                <a:gd name="textAreaTop" fmla="*/ 0 h 439200"/>
                <a:gd name="textAreaBottom" fmla="*/ 441000 h 439200"/>
              </a:gdLst>
              <a:ahLst/>
              <a:rect l="textAreaLeft" t="textAreaTop" r="textAreaRight" b="textAreaBottom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68" name="Freeform 5"/>
            <p:cNvSpPr/>
            <p:nvPr/>
          </p:nvSpPr>
          <p:spPr>
            <a:xfrm>
              <a:off x="459360" y="1866240"/>
              <a:ext cx="11275920" cy="4532040"/>
            </a:xfrm>
            <a:custGeom>
              <a:avLst/>
              <a:gdLst>
                <a:gd name="textAreaLeft" fmla="*/ 0 w 11275920"/>
                <a:gd name="textAreaRight" fmla="*/ 11277720 w 11275920"/>
                <a:gd name="textAreaTop" fmla="*/ 0 h 4532040"/>
                <a:gd name="textAreaBottom" fmla="*/ 4533840 h 4532040"/>
              </a:gdLst>
              <a:ahLst/>
              <a:rect l="textAreaLeft" t="textAreaTop" r="textAreaRight" b="textAreaBottom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69" name="Freeform 5"/>
            <p:cNvSpPr/>
            <p:nvPr/>
          </p:nvSpPr>
          <p:spPr>
            <a:xfrm>
              <a:off x="0" y="1440"/>
              <a:ext cx="12190320" cy="6854760"/>
            </a:xfrm>
            <a:custGeom>
              <a:avLst/>
              <a:gdLst>
                <a:gd name="textAreaLeft" fmla="*/ 0 w 12190320"/>
                <a:gd name="textAreaRight" fmla="*/ 12192120 w 12190320"/>
                <a:gd name="textAreaTop" fmla="*/ 0 h 6854760"/>
                <a:gd name="textAreaBottom" fmla="*/ 6856560 h 6854760"/>
              </a:gdLst>
              <a:ahLst/>
              <a:rect l="textAreaLeft" t="textAreaTop" r="textAreaRight" b="textAreaBottom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170" name="Rectangle 20"/>
          <p:cNvSpPr/>
          <p:nvPr/>
        </p:nvSpPr>
        <p:spPr>
          <a:xfrm>
            <a:off x="10437840" y="0"/>
            <a:ext cx="684000" cy="114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71" name="PlaceHolder 1"/>
          <p:cNvSpPr>
            <a:spLocks noGrp="1"/>
          </p:cNvSpPr>
          <p:nvPr>
            <p:ph type="ftr" idx="10"/>
          </p:nvPr>
        </p:nvSpPr>
        <p:spPr>
          <a:xfrm>
            <a:off x="561240" y="6391800"/>
            <a:ext cx="3858120" cy="30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ldNum" idx="11"/>
          </p:nvPr>
        </p:nvSpPr>
        <p:spPr>
          <a:xfrm>
            <a:off x="10352520" y="295560"/>
            <a:ext cx="836280" cy="765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2800" spc="-1" strike="noStrike">
                <a:solidFill>
                  <a:srgbClr val="ffffff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7B4B407B-DED6-4C88-BDCC-8D514CA729BC}" type="slidenum">
              <a:rPr b="0" lang="en-US" sz="2800" spc="-1" strike="noStrike">
                <a:solidFill>
                  <a:srgbClr val="ffffff"/>
                </a:solidFill>
                <a:latin typeface="Century Gothic"/>
              </a:rPr>
              <a:t>&lt;number&gt;</a:t>
            </a:fld>
            <a:endParaRPr b="0" lang="ru-RU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dt" idx="12"/>
          </p:nvPr>
        </p:nvSpPr>
        <p:spPr>
          <a:xfrm>
            <a:off x="10653120" y="6391800"/>
            <a:ext cx="988920" cy="30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roup 7"/>
          <p:cNvGrpSpPr/>
          <p:nvPr/>
        </p:nvGrpSpPr>
        <p:grpSpPr>
          <a:xfrm>
            <a:off x="0" y="0"/>
            <a:ext cx="12190320" cy="6856200"/>
            <a:chOff x="0" y="0"/>
            <a:chExt cx="12190320" cy="6856200"/>
          </a:xfrm>
        </p:grpSpPr>
        <p:sp>
          <p:nvSpPr>
            <p:cNvPr id="213" name="Rectangle 6"/>
            <p:cNvSpPr/>
            <p:nvPr/>
          </p:nvSpPr>
          <p:spPr>
            <a:xfrm>
              <a:off x="0" y="0"/>
              <a:ext cx="12190320" cy="6856200"/>
            </a:xfrm>
            <a:prstGeom prst="rect">
              <a:avLst/>
            </a:prstGeom>
            <a:blipFill rotWithShape="0">
              <a:blip r:embed="rId2"/>
              <a:srcRect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4" name="Oval 12"/>
            <p:cNvSpPr/>
            <p:nvPr/>
          </p:nvSpPr>
          <p:spPr>
            <a:xfrm>
              <a:off x="0" y="2666880"/>
              <a:ext cx="4189320" cy="41893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1372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5" name="Oval 14"/>
            <p:cNvSpPr/>
            <p:nvPr/>
          </p:nvSpPr>
          <p:spPr>
            <a:xfrm>
              <a:off x="0" y="2895480"/>
              <a:ext cx="2360520" cy="23605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8235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6" name="Oval 17"/>
            <p:cNvSpPr/>
            <p:nvPr/>
          </p:nvSpPr>
          <p:spPr>
            <a:xfrm>
              <a:off x="8609040" y="5867280"/>
              <a:ext cx="988920" cy="9889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4117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7" name="Oval 15"/>
            <p:cNvSpPr/>
            <p:nvPr/>
          </p:nvSpPr>
          <p:spPr>
            <a:xfrm>
              <a:off x="8609040" y="1676520"/>
              <a:ext cx="2817720" cy="28177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7058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8" name="Oval 16"/>
            <p:cNvSpPr/>
            <p:nvPr/>
          </p:nvSpPr>
          <p:spPr>
            <a:xfrm>
              <a:off x="7999560" y="8640"/>
              <a:ext cx="1598400" cy="159840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4117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9" name="Freeform 5"/>
            <p:cNvSpPr/>
            <p:nvPr/>
          </p:nvSpPr>
          <p:spPr>
            <a:xfrm rot="21010200">
              <a:off x="8490240" y="1796760"/>
              <a:ext cx="3297600" cy="439200"/>
            </a:xfrm>
            <a:custGeom>
              <a:avLst/>
              <a:gdLst>
                <a:gd name="textAreaLeft" fmla="*/ 0 w 3297600"/>
                <a:gd name="textAreaRight" fmla="*/ 3299400 w 3297600"/>
                <a:gd name="textAreaTop" fmla="*/ 0 h 439200"/>
                <a:gd name="textAreaBottom" fmla="*/ 441000 h 439200"/>
              </a:gdLst>
              <a:ahLst/>
              <a:rect l="textAreaLeft" t="textAreaTop" r="textAreaRight" b="textAreaBottom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0" name="Freeform 5"/>
            <p:cNvSpPr/>
            <p:nvPr/>
          </p:nvSpPr>
          <p:spPr>
            <a:xfrm>
              <a:off x="459360" y="1866240"/>
              <a:ext cx="11275920" cy="4532040"/>
            </a:xfrm>
            <a:custGeom>
              <a:avLst/>
              <a:gdLst>
                <a:gd name="textAreaLeft" fmla="*/ 0 w 11275920"/>
                <a:gd name="textAreaRight" fmla="*/ 11277720 w 11275920"/>
                <a:gd name="textAreaTop" fmla="*/ 0 h 4532040"/>
                <a:gd name="textAreaBottom" fmla="*/ 4533840 h 4532040"/>
              </a:gdLst>
              <a:ahLst/>
              <a:rect l="textAreaLeft" t="textAreaTop" r="textAreaRight" b="textAreaBottom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1" name="Freeform 5"/>
            <p:cNvSpPr/>
            <p:nvPr/>
          </p:nvSpPr>
          <p:spPr>
            <a:xfrm>
              <a:off x="0" y="1440"/>
              <a:ext cx="12190320" cy="6854760"/>
            </a:xfrm>
            <a:custGeom>
              <a:avLst/>
              <a:gdLst>
                <a:gd name="textAreaLeft" fmla="*/ 0 w 12190320"/>
                <a:gd name="textAreaRight" fmla="*/ 12192120 w 12190320"/>
                <a:gd name="textAreaTop" fmla="*/ 0 h 6854760"/>
                <a:gd name="textAreaBottom" fmla="*/ 6856560 h 6854760"/>
              </a:gdLst>
              <a:ahLst/>
              <a:rect l="textAreaLeft" t="textAreaTop" r="textAreaRight" b="textAreaBottom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222" name="Rectangle 20"/>
          <p:cNvSpPr/>
          <p:nvPr/>
        </p:nvSpPr>
        <p:spPr>
          <a:xfrm>
            <a:off x="10437840" y="0"/>
            <a:ext cx="684000" cy="114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23" name="PlaceHolder 1"/>
          <p:cNvSpPr>
            <a:spLocks noGrp="1"/>
          </p:cNvSpPr>
          <p:nvPr>
            <p:ph type="ftr" idx="13"/>
          </p:nvPr>
        </p:nvSpPr>
        <p:spPr>
          <a:xfrm>
            <a:off x="561240" y="6391800"/>
            <a:ext cx="3858120" cy="30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sldNum" idx="14"/>
          </p:nvPr>
        </p:nvSpPr>
        <p:spPr>
          <a:xfrm>
            <a:off x="10352520" y="295560"/>
            <a:ext cx="836280" cy="765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2800" spc="-1" strike="noStrike">
                <a:solidFill>
                  <a:srgbClr val="ffffff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E4D03D76-271D-4DD6-A0FC-78C14999FAAC}" type="slidenum">
              <a:rPr b="0" lang="en-US" sz="2800" spc="-1" strike="noStrike">
                <a:solidFill>
                  <a:srgbClr val="ffffff"/>
                </a:solidFill>
                <a:latin typeface="Century Gothic"/>
              </a:rPr>
              <a:t>&lt;number&gt;</a:t>
            </a:fld>
            <a:endParaRPr b="0" lang="ru-RU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dt" idx="15"/>
          </p:nvPr>
        </p:nvSpPr>
        <p:spPr>
          <a:xfrm>
            <a:off x="10653120" y="6391800"/>
            <a:ext cx="988920" cy="30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roup 7"/>
          <p:cNvGrpSpPr/>
          <p:nvPr/>
        </p:nvGrpSpPr>
        <p:grpSpPr>
          <a:xfrm>
            <a:off x="0" y="0"/>
            <a:ext cx="12190320" cy="6856200"/>
            <a:chOff x="0" y="0"/>
            <a:chExt cx="12190320" cy="6856200"/>
          </a:xfrm>
        </p:grpSpPr>
        <p:sp>
          <p:nvSpPr>
            <p:cNvPr id="265" name="Rectangle 6"/>
            <p:cNvSpPr/>
            <p:nvPr/>
          </p:nvSpPr>
          <p:spPr>
            <a:xfrm>
              <a:off x="0" y="0"/>
              <a:ext cx="12190320" cy="6856200"/>
            </a:xfrm>
            <a:prstGeom prst="rect">
              <a:avLst/>
            </a:prstGeom>
            <a:blipFill rotWithShape="0">
              <a:blip r:embed="rId2"/>
              <a:srcRect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66" name="Oval 12"/>
            <p:cNvSpPr/>
            <p:nvPr/>
          </p:nvSpPr>
          <p:spPr>
            <a:xfrm>
              <a:off x="0" y="2666880"/>
              <a:ext cx="4189320" cy="41893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1372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67" name="Oval 14"/>
            <p:cNvSpPr/>
            <p:nvPr/>
          </p:nvSpPr>
          <p:spPr>
            <a:xfrm>
              <a:off x="0" y="2895480"/>
              <a:ext cx="2360520" cy="23605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8235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68" name="Oval 17"/>
            <p:cNvSpPr/>
            <p:nvPr/>
          </p:nvSpPr>
          <p:spPr>
            <a:xfrm>
              <a:off x="8609040" y="5867280"/>
              <a:ext cx="988920" cy="9889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4117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69" name="Oval 15"/>
            <p:cNvSpPr/>
            <p:nvPr/>
          </p:nvSpPr>
          <p:spPr>
            <a:xfrm>
              <a:off x="8609040" y="1676520"/>
              <a:ext cx="2817720" cy="28177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7058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0" name="Oval 16"/>
            <p:cNvSpPr/>
            <p:nvPr/>
          </p:nvSpPr>
          <p:spPr>
            <a:xfrm>
              <a:off x="7999560" y="8640"/>
              <a:ext cx="1598400" cy="159840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4117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1" name="Freeform 5"/>
            <p:cNvSpPr/>
            <p:nvPr/>
          </p:nvSpPr>
          <p:spPr>
            <a:xfrm rot="21010200">
              <a:off x="8490240" y="1796760"/>
              <a:ext cx="3297600" cy="439200"/>
            </a:xfrm>
            <a:custGeom>
              <a:avLst/>
              <a:gdLst>
                <a:gd name="textAreaLeft" fmla="*/ 0 w 3297600"/>
                <a:gd name="textAreaRight" fmla="*/ 3299400 w 3297600"/>
                <a:gd name="textAreaTop" fmla="*/ 0 h 439200"/>
                <a:gd name="textAreaBottom" fmla="*/ 441000 h 439200"/>
              </a:gdLst>
              <a:ahLst/>
              <a:rect l="textAreaLeft" t="textAreaTop" r="textAreaRight" b="textAreaBottom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2" name="Freeform 5"/>
            <p:cNvSpPr/>
            <p:nvPr/>
          </p:nvSpPr>
          <p:spPr>
            <a:xfrm>
              <a:off x="459360" y="1866240"/>
              <a:ext cx="11275920" cy="4532040"/>
            </a:xfrm>
            <a:custGeom>
              <a:avLst/>
              <a:gdLst>
                <a:gd name="textAreaLeft" fmla="*/ 0 w 11275920"/>
                <a:gd name="textAreaRight" fmla="*/ 11277720 w 11275920"/>
                <a:gd name="textAreaTop" fmla="*/ 0 h 4532040"/>
                <a:gd name="textAreaBottom" fmla="*/ 4533840 h 4532040"/>
              </a:gdLst>
              <a:ahLst/>
              <a:rect l="textAreaLeft" t="textAreaTop" r="textAreaRight" b="textAreaBottom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3" name="Freeform 5"/>
            <p:cNvSpPr/>
            <p:nvPr/>
          </p:nvSpPr>
          <p:spPr>
            <a:xfrm>
              <a:off x="0" y="1440"/>
              <a:ext cx="12190320" cy="6854760"/>
            </a:xfrm>
            <a:custGeom>
              <a:avLst/>
              <a:gdLst>
                <a:gd name="textAreaLeft" fmla="*/ 0 w 12190320"/>
                <a:gd name="textAreaRight" fmla="*/ 12192120 w 12190320"/>
                <a:gd name="textAreaTop" fmla="*/ 0 h 6854760"/>
                <a:gd name="textAreaBottom" fmla="*/ 6856560 h 6854760"/>
              </a:gdLst>
              <a:ahLst/>
              <a:rect l="textAreaLeft" t="textAreaTop" r="textAreaRight" b="textAreaBottom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274" name="Rectangle 20"/>
          <p:cNvSpPr/>
          <p:nvPr/>
        </p:nvSpPr>
        <p:spPr>
          <a:xfrm>
            <a:off x="10437840" y="0"/>
            <a:ext cx="684000" cy="114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ftr" idx="16"/>
          </p:nvPr>
        </p:nvSpPr>
        <p:spPr>
          <a:xfrm>
            <a:off x="561240" y="6391800"/>
            <a:ext cx="3858120" cy="30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 type="sldNum" idx="17"/>
          </p:nvPr>
        </p:nvSpPr>
        <p:spPr>
          <a:xfrm>
            <a:off x="10352520" y="295560"/>
            <a:ext cx="836280" cy="765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2800" spc="-1" strike="noStrike">
                <a:solidFill>
                  <a:srgbClr val="ffffff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4490C16E-7D82-4E95-A825-589934566BFE}" type="slidenum">
              <a:rPr b="0" lang="en-US" sz="2800" spc="-1" strike="noStrike">
                <a:solidFill>
                  <a:srgbClr val="ffffff"/>
                </a:solidFill>
                <a:latin typeface="Century Gothic"/>
              </a:rPr>
              <a:t>&lt;number&gt;</a:t>
            </a:fld>
            <a:endParaRPr b="0" lang="ru-RU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0" name="PlaceHolder 6"/>
          <p:cNvSpPr>
            <a:spLocks noGrp="1"/>
          </p:cNvSpPr>
          <p:nvPr>
            <p:ph type="dt" idx="18"/>
          </p:nvPr>
        </p:nvSpPr>
        <p:spPr>
          <a:xfrm>
            <a:off x="10653120" y="6391800"/>
            <a:ext cx="988920" cy="30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roup 7"/>
          <p:cNvGrpSpPr/>
          <p:nvPr/>
        </p:nvGrpSpPr>
        <p:grpSpPr>
          <a:xfrm>
            <a:off x="0" y="0"/>
            <a:ext cx="12190320" cy="6856200"/>
            <a:chOff x="0" y="0"/>
            <a:chExt cx="12190320" cy="6856200"/>
          </a:xfrm>
        </p:grpSpPr>
        <p:sp>
          <p:nvSpPr>
            <p:cNvPr id="318" name="Rectangle 6"/>
            <p:cNvSpPr/>
            <p:nvPr/>
          </p:nvSpPr>
          <p:spPr>
            <a:xfrm>
              <a:off x="0" y="0"/>
              <a:ext cx="12190320" cy="6856200"/>
            </a:xfrm>
            <a:prstGeom prst="rect">
              <a:avLst/>
            </a:prstGeom>
            <a:blipFill rotWithShape="0">
              <a:blip r:embed="rId2"/>
              <a:srcRect/>
              <a:stretch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9" name="Oval 12"/>
            <p:cNvSpPr/>
            <p:nvPr/>
          </p:nvSpPr>
          <p:spPr>
            <a:xfrm>
              <a:off x="0" y="2666880"/>
              <a:ext cx="4189320" cy="41893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1372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0" name="Oval 14"/>
            <p:cNvSpPr/>
            <p:nvPr/>
          </p:nvSpPr>
          <p:spPr>
            <a:xfrm>
              <a:off x="0" y="2895480"/>
              <a:ext cx="2360520" cy="23605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8235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1" name="Oval 17"/>
            <p:cNvSpPr/>
            <p:nvPr/>
          </p:nvSpPr>
          <p:spPr>
            <a:xfrm>
              <a:off x="8609040" y="5867280"/>
              <a:ext cx="988920" cy="9889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4117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2" name="Oval 15"/>
            <p:cNvSpPr/>
            <p:nvPr/>
          </p:nvSpPr>
          <p:spPr>
            <a:xfrm>
              <a:off x="8609040" y="1676520"/>
              <a:ext cx="2817720" cy="281772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7058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3" name="Oval 16"/>
            <p:cNvSpPr/>
            <p:nvPr/>
          </p:nvSpPr>
          <p:spPr>
            <a:xfrm>
              <a:off x="7999560" y="8640"/>
              <a:ext cx="1598400" cy="1598400"/>
            </a:xfrm>
            <a:prstGeom prst="ellipse">
              <a:avLst/>
            </a:prstGeom>
            <a:gradFill rotWithShape="0">
              <a:gsLst>
                <a:gs pos="0">
                  <a:srgbClr val="9b6bf2">
                    <a:alpha val="14117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38160" dir="5400000" dist="2556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4" name="Freeform 5"/>
            <p:cNvSpPr/>
            <p:nvPr/>
          </p:nvSpPr>
          <p:spPr>
            <a:xfrm rot="21010200">
              <a:off x="8490240" y="1796760"/>
              <a:ext cx="3297600" cy="439200"/>
            </a:xfrm>
            <a:custGeom>
              <a:avLst/>
              <a:gdLst>
                <a:gd name="textAreaLeft" fmla="*/ 0 w 3297600"/>
                <a:gd name="textAreaRight" fmla="*/ 3299400 w 3297600"/>
                <a:gd name="textAreaTop" fmla="*/ 0 h 439200"/>
                <a:gd name="textAreaBottom" fmla="*/ 441000 h 439200"/>
              </a:gdLst>
              <a:ahLst/>
              <a:rect l="textAreaLeft" t="textAreaTop" r="textAreaRight" b="textAreaBottom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5" name="Freeform 5"/>
            <p:cNvSpPr/>
            <p:nvPr/>
          </p:nvSpPr>
          <p:spPr>
            <a:xfrm>
              <a:off x="459360" y="1866240"/>
              <a:ext cx="11275920" cy="4532040"/>
            </a:xfrm>
            <a:custGeom>
              <a:avLst/>
              <a:gdLst>
                <a:gd name="textAreaLeft" fmla="*/ 0 w 11275920"/>
                <a:gd name="textAreaRight" fmla="*/ 11277720 w 11275920"/>
                <a:gd name="textAreaTop" fmla="*/ 0 h 4532040"/>
                <a:gd name="textAreaBottom" fmla="*/ 4533840 h 4532040"/>
              </a:gdLst>
              <a:ahLst/>
              <a:rect l="textAreaLeft" t="textAreaTop" r="textAreaRight" b="textAreaBottom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6" name="Freeform 5"/>
            <p:cNvSpPr/>
            <p:nvPr/>
          </p:nvSpPr>
          <p:spPr>
            <a:xfrm>
              <a:off x="0" y="1440"/>
              <a:ext cx="12190320" cy="6854760"/>
            </a:xfrm>
            <a:custGeom>
              <a:avLst/>
              <a:gdLst>
                <a:gd name="textAreaLeft" fmla="*/ 0 w 12190320"/>
                <a:gd name="textAreaRight" fmla="*/ 12192120 w 12190320"/>
                <a:gd name="textAreaTop" fmla="*/ 0 h 6854760"/>
                <a:gd name="textAreaBottom" fmla="*/ 6856560 h 6854760"/>
              </a:gdLst>
              <a:ahLst/>
              <a:rect l="textAreaLeft" t="textAreaTop" r="textAreaRight" b="textAreaBottom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327" name="Rectangle 20"/>
          <p:cNvSpPr/>
          <p:nvPr/>
        </p:nvSpPr>
        <p:spPr>
          <a:xfrm>
            <a:off x="10437840" y="0"/>
            <a:ext cx="684000" cy="114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28" name="PlaceHolder 1"/>
          <p:cNvSpPr>
            <a:spLocks noGrp="1"/>
          </p:cNvSpPr>
          <p:nvPr>
            <p:ph type="ftr" idx="19"/>
          </p:nvPr>
        </p:nvSpPr>
        <p:spPr>
          <a:xfrm>
            <a:off x="561240" y="6391800"/>
            <a:ext cx="3858120" cy="30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sldNum" idx="20"/>
          </p:nvPr>
        </p:nvSpPr>
        <p:spPr>
          <a:xfrm>
            <a:off x="10352520" y="295560"/>
            <a:ext cx="836280" cy="765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2800" spc="-1" strike="noStrike">
                <a:solidFill>
                  <a:srgbClr val="ffffff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fld id="{8D00C5A7-68ED-4843-8C19-44AE781244E6}" type="slidenum">
              <a:rPr b="0" lang="en-US" sz="2800" spc="-1" strike="noStrike">
                <a:solidFill>
                  <a:srgbClr val="ffffff"/>
                </a:solidFill>
                <a:latin typeface="Century Gothic"/>
              </a:rPr>
              <a:t>&lt;number&gt;</a:t>
            </a:fld>
            <a:endParaRPr b="0" lang="ru-RU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dt" idx="21"/>
          </p:nvPr>
        </p:nvSpPr>
        <p:spPr>
          <a:xfrm>
            <a:off x="10653120" y="6391800"/>
            <a:ext cx="988920" cy="30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348120" y="1567440"/>
            <a:ext cx="10798200" cy="162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399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ru-RU" sz="3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4876920" y="3496320"/>
            <a:ext cx="6269760" cy="263196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txBody>
          <a:bodyPr lIns="0" rIns="0" tIns="0" bIns="0" anchor="t">
            <a:noAutofit/>
          </a:bodyPr>
          <a:p>
            <a:pPr marL="432000" indent="-324000" algn="r">
              <a:spcAft>
                <a:spcPts val="128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9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ru-RU" sz="29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r">
              <a:spcAft>
                <a:spcPts val="1026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54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ru-RU" sz="254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r">
              <a:spcAft>
                <a:spcPts val="77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18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ru-RU" sz="218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r">
              <a:spcAft>
                <a:spcPts val="51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1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ru-RU" sz="181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r">
              <a:spcAft>
                <a:spcPts val="25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1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ru-RU" sz="181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r">
              <a:spcAft>
                <a:spcPts val="25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1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ru-RU" sz="181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r">
              <a:spcAft>
                <a:spcPts val="25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1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ru-RU" sz="18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dt" idx="22"/>
          </p:nvPr>
        </p:nvSpPr>
        <p:spPr>
          <a:xfrm>
            <a:off x="0" y="6531120"/>
            <a:ext cx="2840400" cy="21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 type="ftr" idx="23"/>
          </p:nvPr>
        </p:nvSpPr>
        <p:spPr>
          <a:xfrm>
            <a:off x="4169520" y="6531120"/>
            <a:ext cx="3864600" cy="156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3" name="PlaceHolder 5"/>
          <p:cNvSpPr>
            <a:spLocks noGrp="1"/>
          </p:cNvSpPr>
          <p:nvPr>
            <p:ph type="sldNum" idx="24"/>
          </p:nvPr>
        </p:nvSpPr>
        <p:spPr>
          <a:xfrm>
            <a:off x="11234160" y="6563880"/>
            <a:ext cx="783720" cy="26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B0A057E3-F99E-4F0E-8586-3CBA48E792F0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8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8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8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8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8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8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360000" y="2183760"/>
            <a:ext cx="9899640" cy="267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800" spc="-1" strike="noStrike">
                <a:solidFill>
                  <a:srgbClr val="55308d"/>
                </a:solidFill>
                <a:latin typeface="Times New Roman"/>
              </a:rPr>
              <a:t>Мастер-класс</a:t>
            </a:r>
            <a:br>
              <a:rPr sz="4800"/>
            </a:br>
            <a:r>
              <a:rPr b="1" lang="ru-RU" sz="4800" spc="-1" strike="noStrike">
                <a:solidFill>
                  <a:srgbClr val="55308d"/>
                </a:solidFill>
                <a:latin typeface="Times New Roman"/>
              </a:rPr>
              <a:t>  «Использование нейросетей в работе учителя русского языка и литературы”.</a:t>
            </a:r>
            <a:br>
              <a:rPr sz="4800"/>
            </a:br>
            <a:endParaRPr b="0" lang="ru-RU" sz="4800" spc="-1" strike="noStrike">
              <a:solidFill>
                <a:srgbClr val="55308d"/>
              </a:solidFill>
              <a:latin typeface="Arial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subTitle"/>
          </p:nvPr>
        </p:nvSpPr>
        <p:spPr>
          <a:xfrm>
            <a:off x="1440000" y="4360320"/>
            <a:ext cx="8460000" cy="859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1800" spc="-1" strike="noStrike" cap="all">
                <a:solidFill>
                  <a:srgbClr val="000000"/>
                </a:solidFill>
                <a:latin typeface="Century Gothic"/>
              </a:rPr>
              <a:t>Караваева Наталья ВикторовнА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1800" spc="-1" strike="noStrike" cap="all">
                <a:solidFill>
                  <a:srgbClr val="000000"/>
                </a:solidFill>
                <a:latin typeface="Century Gothic"/>
              </a:rPr>
              <a:t>Учитель  русского языка и литературы МБОУ СОШ №7 с.Прохладное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1154880" y="720000"/>
            <a:ext cx="8759520" cy="70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100" spc="-1" strike="noStrike">
                <a:solidFill>
                  <a:srgbClr val="800080"/>
                </a:solidFill>
                <a:latin typeface="Century Gothic"/>
              </a:rPr>
              <a:t>7. Можно рисовать различных персонажей на основе характеристики этих героев.</a:t>
            </a:r>
            <a:endParaRPr b="0" lang="ru-RU" sz="2100" spc="-1" strike="noStrike">
              <a:solidFill>
                <a:srgbClr val="800080"/>
              </a:solidFill>
              <a:latin typeface="Arial"/>
            </a:endParaRPr>
          </a:p>
        </p:txBody>
      </p:sp>
      <p:sp>
        <p:nvSpPr>
          <p:cNvPr id="432" name="PlaceHolder 2"/>
          <p:cNvSpPr>
            <a:spLocks noGrp="1"/>
          </p:cNvSpPr>
          <p:nvPr>
            <p:ph/>
          </p:nvPr>
        </p:nvSpPr>
        <p:spPr>
          <a:xfrm>
            <a:off x="541440" y="1445400"/>
            <a:ext cx="10078560" cy="341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en-US" sz="2100" spc="-1" strike="noStrike">
                <a:solidFill>
                  <a:srgbClr val="404040"/>
                </a:solidFill>
                <a:latin typeface="Century Gothic"/>
              </a:rPr>
              <a:t>Midjourney 7.0- cамая прогрессивная модель, способная генерировать реалистичные изображения по описанию.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en-US" sz="2100" spc="-1" strike="noStrike">
                <a:solidFill>
                  <a:srgbClr val="404040"/>
                </a:solidFill>
                <a:latin typeface="Century Gothic"/>
              </a:rPr>
              <a:t>Ученик описывая героя, дает его характеристику. На этом основании  нейросеть генерирует его изображение. Я попросила дать характеристику Герасима.Мы получили два изображения. 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en-US" sz="2100" spc="-1" strike="noStrike">
                <a:solidFill>
                  <a:srgbClr val="404040"/>
                </a:solidFill>
                <a:latin typeface="Century Gothic"/>
              </a:rPr>
              <a:t>Можно с ребятами обсудить, какое изображение более точно передает характеристики 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59520" cy="70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4" name="" descr=""/>
          <p:cNvPicPr/>
          <p:nvPr/>
        </p:nvPicPr>
        <p:blipFill>
          <a:blip r:embed="rId1"/>
          <a:stretch/>
        </p:blipFill>
        <p:spPr>
          <a:xfrm>
            <a:off x="180000" y="280440"/>
            <a:ext cx="4858560" cy="5658120"/>
          </a:xfrm>
          <a:prstGeom prst="rect">
            <a:avLst/>
          </a:prstGeom>
          <a:ln w="0">
            <a:noFill/>
          </a:ln>
        </p:spPr>
      </p:pic>
      <p:pic>
        <p:nvPicPr>
          <p:cNvPr id="435" name="" descr=""/>
          <p:cNvPicPr/>
          <p:nvPr/>
        </p:nvPicPr>
        <p:blipFill>
          <a:blip r:embed="rId2"/>
          <a:stretch/>
        </p:blipFill>
        <p:spPr>
          <a:xfrm>
            <a:off x="5940000" y="360000"/>
            <a:ext cx="5218560" cy="575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540360" y="296280"/>
            <a:ext cx="10079640" cy="114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600" spc="-1" strike="noStrike">
                <a:solidFill>
                  <a:srgbClr val="800080"/>
                </a:solidFill>
                <a:latin typeface="Century Gothic"/>
              </a:rPr>
              <a:t>8. Нейросети могут создавать конспекты уроков по уровню учеников (адаптивное обучение).</a:t>
            </a:r>
            <a:endParaRPr b="0" lang="ru-RU" sz="2600" spc="-1" strike="noStrike">
              <a:solidFill>
                <a:srgbClr val="800080"/>
              </a:solidFill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/>
          </p:nvPr>
        </p:nvSpPr>
        <p:spPr>
          <a:xfrm>
            <a:off x="180000" y="1260000"/>
            <a:ext cx="5353200" cy="3976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1" lang="ru-RU" sz="1600" spc="-1" strike="noStrike">
                <a:solidFill>
                  <a:srgbClr val="000000"/>
                </a:solidFill>
                <a:latin typeface="Century Gothic"/>
              </a:rPr>
              <a:t>Адаптивное обучение с использованием нейросетей представляет собой инновационный подход в области образования, который позволяет создавать персонализированные обучающие программы, основанные на индивидуальных особенностях и потребностях каждого учащегося. Этот метод позволяет оптимизировать процесс обучения, учитывая различные факторы, такие как уровень знаний, интересы, мотивация и другие индивидуальные особенности каждого студента.</a:t>
            </a:r>
            <a:endParaRPr b="1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"/>
          <p:cNvSpPr/>
          <p:nvPr/>
        </p:nvSpPr>
        <p:spPr>
          <a:xfrm>
            <a:off x="5641560" y="1415160"/>
            <a:ext cx="5338440" cy="290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Запрос №1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5 класс. Создать конспект урока по теме "Глагол.Правописание -тся, -ться.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Для слабых учеников с примерами заданий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по каждому пункту урока.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Запрос №2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5 класс. Создать конспект урока по теме "Глагол.Правописание -тся, -ться. Для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сильных учеников с примерами заданий по каждому пункту урока.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10971360" cy="71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400" spc="-1" strike="noStrike">
                <a:solidFill>
                  <a:srgbClr val="800080"/>
                </a:solidFill>
                <a:latin typeface="Arial"/>
              </a:rPr>
              <a:t>Функционал Chat GPT 4.1</a:t>
            </a:r>
            <a:endParaRPr b="0" lang="ru-RU" sz="4400" spc="-1" strike="noStrike">
              <a:solidFill>
                <a:srgbClr val="800080"/>
              </a:solidFill>
              <a:latin typeface="Arial"/>
            </a:endParaRPr>
          </a:p>
        </p:txBody>
      </p:sp>
      <p:sp>
        <p:nvSpPr>
          <p:cNvPr id="440" name=""/>
          <p:cNvSpPr/>
          <p:nvPr/>
        </p:nvSpPr>
        <p:spPr>
          <a:xfrm>
            <a:off x="360000" y="1259640"/>
            <a:ext cx="10439640" cy="467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Это современная версия искусственного интеллекта от OpenAI. ChatGPT 4.1 — это усовершенствованный “чат-бот”, который может поддерживать диалог, помогать в учебе, творчестве, работе и просто быть собеседником.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Ее функции: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1. Поддержка диалога 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Понимает ваши вопросы, может вести беседу «по-человечески», объяснять, уточнять,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шутить, советовать.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2. Помощь с учебой и работой 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Объясняет сложные темы (математика, литература, физика и др.), помогает решать задачи, делать домашние задания, писать сочинения, резюмировать и анализировать тексты.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3. Генерация текстов 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Пишет письма, придумывает истории, делает переводы, генерирует идеи, пишет планы, инструкции, заметки.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4. Редактирование и корректура 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Может проверить ваш текст на ошибки, улучшить стиль, сделать текст чище, короче или «живее».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"/>
          <p:cNvSpPr/>
          <p:nvPr/>
        </p:nvSpPr>
        <p:spPr>
          <a:xfrm>
            <a:off x="305640" y="540000"/>
            <a:ext cx="11754360" cy="392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5. Анализ и обработка информации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Обобщает большие тексты, находит главные мысли, дает советы по изучению материалов,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описывает шаги решения задач.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6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Создание резюме, писем, объявлений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Готовит документы для учебы или работы по вашим инструкциям.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7. Работа с изображениями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 некоторых версиях ChatGPT 4.1 может анализировать и описывать картинки и фотографии.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8. Переводы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Переводит тексты с одного языка на другой, объясняет смыслы слов, помогает изучать языки.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"/>
          <p:cNvSpPr/>
          <p:nvPr/>
        </p:nvSpPr>
        <p:spPr>
          <a:xfrm>
            <a:off x="181080" y="720000"/>
            <a:ext cx="11338920" cy="367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Преимущества новых версий (4.1):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Лучше понимает тонкие нюансы языка и контекст.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Быстрее отвечает и «помнит» больше деталей из диалога.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Более точно выполняет инструкции, сочиняет более естественные тексты.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Обрабатывает более сложные вопросы и запросы.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Ограничения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Может ошибаться в фактах (особенно в очень новых или специфических темах).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Не заменяет живого специалиста или учителя, особенно в важных вопросах.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Не чувствует эмоций и не имеет собственных взглядов, он только имитирует беседу.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609480" y="360000"/>
            <a:ext cx="10971360" cy="697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rgbClr val="55308d"/>
                </a:solidFill>
                <a:latin typeface="Arial"/>
              </a:rPr>
              <a:t>Функционал нейросети </a:t>
            </a:r>
            <a:br>
              <a:rPr sz="3200"/>
            </a:br>
            <a:r>
              <a:rPr b="1" lang="ru-RU" sz="3200" spc="-1" strike="noStrike">
                <a:solidFill>
                  <a:srgbClr val="55308d"/>
                </a:solidFill>
                <a:latin typeface="Arial"/>
              </a:rPr>
              <a:t>DeepSeek V3</a:t>
            </a:r>
            <a:endParaRPr b="0" lang="ru-RU" sz="3200" spc="-1" strike="noStrike">
              <a:solidFill>
                <a:srgbClr val="55308d"/>
              </a:solidFill>
              <a:latin typeface="Arial"/>
            </a:endParaRPr>
          </a:p>
        </p:txBody>
      </p:sp>
      <p:sp>
        <p:nvSpPr>
          <p:cNvPr id="444" name=""/>
          <p:cNvSpPr/>
          <p:nvPr/>
        </p:nvSpPr>
        <p:spPr>
          <a:xfrm>
            <a:off x="360360" y="1260000"/>
            <a:ext cx="10979640" cy="415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DeepSeek V3 — это мощная нейросеть, разработанная для обработки и генерации текста.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Она умеет: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1. Отвечать на вопросы — объясняет сложные темы, помогает с учебой,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дает развернутые ответы.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2. Анализировать и обобщать — может кратко пересказать текст, выделить главное из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документов.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3. Помогать с кодом — поддерживает программирование, объясняет ошибки, предлагает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решения.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4. Генерировать текст — пишет эссе, сочинения, деловые письма,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сценарии и даже стихи.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5. Работать с файлами — обрабатывает PDF, Word, Excel (извлекает и анализирует текст).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548640" y="360000"/>
            <a:ext cx="10971360" cy="124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55308d"/>
                </a:solidFill>
                <a:latin typeface="Arial"/>
              </a:rPr>
              <a:t>Сделала несколько запросов к </a:t>
            </a:r>
            <a:br>
              <a:rPr sz="3600"/>
            </a:br>
            <a:r>
              <a:rPr b="1" lang="ru-RU" sz="3600" spc="-1" strike="noStrike">
                <a:solidFill>
                  <a:srgbClr val="55308d"/>
                </a:solidFill>
                <a:latin typeface="Arial"/>
              </a:rPr>
              <a:t>сети DeepSeek V3</a:t>
            </a:r>
            <a:endParaRPr b="1" lang="ru-RU" sz="3600" spc="-1" strike="noStrike">
              <a:solidFill>
                <a:srgbClr val="55308d"/>
              </a:solidFill>
              <a:latin typeface="Arial"/>
            </a:endParaRPr>
          </a:p>
        </p:txBody>
      </p:sp>
      <p:sp>
        <p:nvSpPr>
          <p:cNvPr id="446" name="PlaceHolder 2"/>
          <p:cNvSpPr>
            <a:spLocks noGrp="1"/>
          </p:cNvSpPr>
          <p:nvPr>
            <p:ph/>
          </p:nvPr>
        </p:nvSpPr>
        <p:spPr>
          <a:xfrm>
            <a:off x="405720" y="2340000"/>
            <a:ext cx="535320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Запрос №1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Написать стихотворение к 1 сентября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3"/>
          <p:cNvSpPr>
            <a:spLocks noGrp="1"/>
          </p:cNvSpPr>
          <p:nvPr>
            <p:ph/>
          </p:nvPr>
        </p:nvSpPr>
        <p:spPr>
          <a:xfrm>
            <a:off x="6120000" y="1609200"/>
            <a:ext cx="359964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4000"/>
          </a:bodyPr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"</a:t>
            </a:r>
            <a:r>
              <a:rPr b="1" lang="ru-RU" sz="1500" spc="-1" strike="noStrike">
                <a:solidFill>
                  <a:srgbClr val="000000"/>
                </a:solidFill>
                <a:latin typeface="Arial"/>
              </a:rPr>
              <a:t>Первый звонок" 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Arial"/>
              </a:rPr>
              <a:t>Листья кружатся в школьном дворе, 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Arial"/>
              </a:rPr>
              <a:t>Сумки блестят на детской спине. 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Arial"/>
              </a:rPr>
              <a:t>Банты, цветы, улыбки, смех — 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Arial"/>
              </a:rPr>
              <a:t>Сентябрь стучится в двери всех. 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Arial"/>
              </a:rPr>
              <a:t>Вот и закончилось лето вчера, 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Arial"/>
              </a:rPr>
              <a:t>Снова звенит нам звонок с утра. 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Arial"/>
              </a:rPr>
              <a:t>Новый учебный год у дверей — 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Arial"/>
              </a:rPr>
              <a:t>С новыми знаниями, с новыми днями! 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Arial"/>
              </a:rPr>
              <a:t>Пусть будет лёгкой любая задача, 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Arial"/>
              </a:rPr>
              <a:t>Пусть не смолкает друзей перекличка. 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Arial"/>
              </a:rPr>
              <a:t>С Днём знаний, с праздником, школа, встречай — 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ru-RU" sz="1500" spc="-1" strike="noStrike">
                <a:solidFill>
                  <a:srgbClr val="000000"/>
                </a:solidFill>
                <a:latin typeface="Arial"/>
              </a:rPr>
              <a:t>Снова нас ждут и тетрадь, и учебник, и край! 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/>
          </p:nvPr>
        </p:nvSpPr>
        <p:spPr>
          <a:xfrm>
            <a:off x="540000" y="2322720"/>
            <a:ext cx="535320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Запрос №2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Сделать стихотворение более торжественным.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"/>
          <p:cNvSpPr/>
          <p:nvPr/>
        </p:nvSpPr>
        <p:spPr>
          <a:xfrm>
            <a:off x="6118560" y="900000"/>
            <a:ext cx="4861440" cy="41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Золотом листьев встречает сентябрь,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Школьный звонок, словно песня, ликует.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Снова дорога к мечтам и открытьям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Яркою радугой в небе рисует.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Белые банты, букеты алеют,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Глаза первоклашек восторгом горят.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Мудрости двери для них распахнутся —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 мир удивительных знаний старт!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Учителя, словно добрые гении,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Светлую истину в сердце несут.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Пусть же упорство, талант и терпение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К звёздам заветным вас смело ведут!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Год учебный — как новая глава,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 ней будут взлёты, свершения, победы.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 праздником, школа! Звучите, слова: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"Знанья — дороже всех в мире сокровищ!"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/>
          </p:nvPr>
        </p:nvSpPr>
        <p:spPr>
          <a:xfrm>
            <a:off x="0" y="2160000"/>
            <a:ext cx="3913200" cy="39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Запрос №3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Написать эссе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«Почему я стала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учителем русского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языка и литературы?»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/>
          </p:nvPr>
        </p:nvSpPr>
        <p:spPr>
          <a:xfrm>
            <a:off x="3240000" y="540000"/>
            <a:ext cx="7199640" cy="43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7000"/>
          </a:bodyPr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</a:rPr>
              <a:t>«Почему я стала учителем русского языка и литературы»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Есть профессии, которые выбирают сердцем. Учитель русского языка и литературы — одна из них.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Я не просто преподаю правила орфографии и разбираю с учениками стихотворные размеры — я помогаю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им услышать музыку родного языка, увидеть мир через призму великих произведений и найти в них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отражение собственных мыслей.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-- Язык как живая история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Русский язык — это не просто набор грамматических норм. Это многовековая летопись, в которой каждое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слово хранит память поколений. Мне хотелось показать детям, как удивительно связаны «береста» древних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новгородцев и современные SMS, как в самом обычном слове может скрываться целое путешествие из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Византии на Русь. Когда ученик впервые осознаёт, что язык — это машина времени, в его глазах загорается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тот самый огонёк, ради которого стоит работать.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- Литература как школа жизни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Толстой, Достоевский, Чехов — они не просто «классики из учебника». Их герои живут рядом с нами: тот же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Раскольников, мучающийся выбором, или Анна Каренина, разрывающаяся между чувством и долгом. На уроках мы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не «проходим» романы — мы спорим, примеряем ситуации на себя, учимся отличать добро от зла. Видеть, как подросток,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ещё вчера равнодушный к чтению, вдруг горячо защищает точку зрения Базарова — это бесценно.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Миссия, а не работа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Быть учителем — значит каждый день зажигать фонарики в темноте. Когда после урока подходит ученик и говорит: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«Я теперь понял, зачем нужны запятые» или «Прочитал „Героя нашего времени“ — не мог оторваться», — я знаю: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это и есть моя победа. Да, будут тетради с ошибками, невыученные стихи и ворчание: «Зачем нам это?». Но будет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и момент, когда они напишут своё первое удачное сочинение или прочтут наизусть Блока с искренним чувством —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и тогда всё обретает смысл.  Учить русскому и литературе — это не только передавать знания. Это помогать детям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слышать себя, мыслить глубже  и не бояться выражать мир словами. А ради этого стоит просыпаться в 6 утра даже в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понедельник.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1154880" y="360000"/>
            <a:ext cx="10003680" cy="705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55308d"/>
                </a:solidFill>
                <a:latin typeface="Century Gothic"/>
              </a:rPr>
              <a:t>Нейросети</a:t>
            </a:r>
            <a:endParaRPr b="0" lang="ru-RU" sz="3600" spc="-1" strike="noStrike">
              <a:solidFill>
                <a:srgbClr val="55308d"/>
              </a:solidFill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/>
          </p:nvPr>
        </p:nvSpPr>
        <p:spPr>
          <a:xfrm>
            <a:off x="6083280" y="1440000"/>
            <a:ext cx="4176720" cy="3414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343080" indent="-343080" algn="just">
              <a:lnSpc>
                <a:spcPct val="100000"/>
              </a:lnSpc>
              <a:spcBef>
                <a:spcPts val="1001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b="1" lang="ru-RU" sz="2000" spc="-1" strike="noStrike">
                <a:solidFill>
                  <a:srgbClr val="404040"/>
                </a:solidFill>
                <a:latin typeface="Century Gothic"/>
              </a:rPr>
              <a:t>Нейросеть</a:t>
            </a:r>
            <a:r>
              <a:rPr b="0" lang="ru-RU" sz="2000" spc="-1" strike="noStrike">
                <a:solidFill>
                  <a:srgbClr val="404040"/>
                </a:solidFill>
                <a:latin typeface="Century Gothic"/>
              </a:rPr>
              <a:t> – это алгоритм, созданный для выполнения конкретных задач, например, для поиска определенных картинок, распознавания звуков, рисования портрета и т. д. Возможности этой разновидности машинного обучения очень велики.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4" name="Рисунок 4" descr=""/>
          <p:cNvPicPr/>
          <p:nvPr/>
        </p:nvPicPr>
        <p:blipFill>
          <a:blip r:embed="rId1"/>
          <a:stretch/>
        </p:blipFill>
        <p:spPr>
          <a:xfrm>
            <a:off x="360360" y="1800000"/>
            <a:ext cx="5399640" cy="4298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720000" y="22680"/>
            <a:ext cx="9650160" cy="1057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55308d"/>
                </a:solidFill>
                <a:latin typeface="Arial"/>
                <a:ea typeface="Microsoft YaHei"/>
              </a:rPr>
              <a:t>Функционал нейросети </a:t>
            </a:r>
            <a:br>
              <a:rPr sz="2400"/>
            </a:br>
            <a:r>
              <a:rPr b="1" lang="ru-RU" sz="2400" spc="-1" strike="noStrike">
                <a:solidFill>
                  <a:srgbClr val="55308d"/>
                </a:solidFill>
                <a:latin typeface="Arial"/>
                <a:ea typeface="Microsoft YaHei"/>
              </a:rPr>
              <a:t>Perplexity </a:t>
            </a:r>
            <a:endParaRPr b="0" lang="ru-RU" sz="2400" spc="-1" strike="noStrike">
              <a:solidFill>
                <a:srgbClr val="55308d"/>
              </a:solidFill>
              <a:latin typeface="Arial"/>
            </a:endParaRPr>
          </a:p>
        </p:txBody>
      </p:sp>
      <p:sp>
        <p:nvSpPr>
          <p:cNvPr id="453" name=""/>
          <p:cNvSpPr/>
          <p:nvPr/>
        </p:nvSpPr>
        <p:spPr>
          <a:xfrm>
            <a:off x="180000" y="900000"/>
            <a:ext cx="11159640" cy="341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Perplexity — это нейросеть, сочетающая функции **чат-бота и поисковой системы**, которая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работает на основе больших языковых моделей (LLM) и использует онлайн-источники для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генерации ответов.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Практические возможности нейросети:**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**Саммари текстов и видео** («сжатие» и пересказ контента)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**Переписывание текстов** с изменением тона и стиля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**Переводы текстов и аудио** на разные языки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**Составление таблиц и структур данных** на основе входных файлов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**Объяснение сложных тем, обучение** (создание учебных планов, генерация сценариев)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**Составление отчетов, подготовка писем**.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**Просмотр и анализ видео по ссылкам**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**Поиск и обзор научных источников** (разделение поиска по типу: научные публикации,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базы данных университетов)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rgbClr val="55308d"/>
                </a:solidFill>
                <a:latin typeface="Arial"/>
              </a:rPr>
              <a:t>Функционал нейросети </a:t>
            </a:r>
            <a:br>
              <a:rPr sz="3200"/>
            </a:br>
            <a:r>
              <a:rPr b="1" lang="ru-RU" sz="3200" spc="-1" strike="noStrike">
                <a:solidFill>
                  <a:srgbClr val="55308d"/>
                </a:solidFill>
                <a:latin typeface="Arial"/>
              </a:rPr>
              <a:t>Claude 3.7</a:t>
            </a:r>
            <a:endParaRPr b="0" lang="ru-RU" sz="3200" spc="-1" strike="noStrike">
              <a:solidFill>
                <a:srgbClr val="55308d"/>
              </a:solidFill>
              <a:latin typeface="Arial"/>
            </a:endParaRPr>
          </a:p>
        </p:txBody>
      </p:sp>
      <p:sp>
        <p:nvSpPr>
          <p:cNvPr id="455" name=""/>
          <p:cNvSpPr/>
          <p:nvPr/>
        </p:nvSpPr>
        <p:spPr>
          <a:xfrm>
            <a:off x="540000" y="1260000"/>
            <a:ext cx="11518920" cy="444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Claude 3.7 — это последняя версия разговорного ИИ от Anthropic, предлагающая следующие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ключевые возможности: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Основные характеристики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Улучшенное понимание контекста — более точное восприятие сложных запросов и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поддержание связности в длительных беседах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Расширенный контекстный объем — обработка примерно 150,000 слов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Многоязычная поддержка — работа с десятками языков, включая русский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Улучшенная логика и рассуждения — более точное решение сложных задач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Работа с данными и анализ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Анализ и интерпретация текстовых данных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Обработка и объяснение числовых данных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Структурирование неорганизованной информации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- Извлечение ключевых идей из объемных текстов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"/>
          <p:cNvSpPr/>
          <p:nvPr/>
        </p:nvSpPr>
        <p:spPr>
          <a:xfrm>
            <a:off x="588960" y="987480"/>
            <a:ext cx="12011040" cy="495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## </a:t>
            </a:r>
            <a:r>
              <a:rPr b="1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Творческие возможности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- Создание разнообразного текстового контента (статьи, истории, сценарии)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- Помощь в редактировании и улучшении текстов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- Генерация идей и концепций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- Адаптация стиля письма под различные форматы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## </a:t>
            </a:r>
            <a:r>
              <a:rPr b="1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Работа с изображениями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- Детальное описание и анализ изображений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- Извлечение текста с изображений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- Интерпретация графиков, диаграмм и схем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- Анализ визуального контента в различных контекстах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##</a:t>
            </a:r>
            <a:r>
              <a:rPr b="1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 Ограничения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- Отсутствие доступа к интернету (если не интегрирован с дополнительными инструментами)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- Нет возможности самостоятельно генерировать изображения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- Знания ограничены данными обучения (без актуальных обновлений)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- Не может выполнять действия в реальном мире или запускать программы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7" name=""/>
          <p:cNvSpPr/>
          <p:nvPr/>
        </p:nvSpPr>
        <p:spPr>
          <a:xfrm>
            <a:off x="505440" y="298440"/>
            <a:ext cx="11193480" cy="60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55308d"/>
                </a:solidFill>
                <a:latin typeface="Arial"/>
                <a:ea typeface="DejaVu Sans"/>
              </a:rPr>
              <a:t>Claude 3.7 представляет значительное улучшение по сравнению с предыдущими </a:t>
            </a:r>
            <a:endParaRPr b="1" lang="ru-RU" sz="1800" spc="-1" strike="noStrike">
              <a:solidFill>
                <a:srgbClr val="55308d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55308d"/>
                </a:solidFill>
                <a:latin typeface="Arial"/>
                <a:ea typeface="DejaVu Sans"/>
              </a:rPr>
              <a:t>версиями в точности, надежности и способности решать сложные задачи.</a:t>
            </a:r>
            <a:endParaRPr b="1" lang="ru-RU" sz="1800" spc="-1" strike="noStrike">
              <a:solidFill>
                <a:srgbClr val="55308d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"/>
          <p:cNvSpPr/>
          <p:nvPr/>
        </p:nvSpPr>
        <p:spPr>
          <a:xfrm>
            <a:off x="305280" y="523080"/>
            <a:ext cx="11034720" cy="46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Главное, что нужно понять: эта модель не просто работает с текстом. Её основная сила —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 универсальности.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Мультимодальность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Это её главная «суперсила». Она может одновременно понимать и анализировать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информацию из совершенно разных источников: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Текст (статьи, книги, код)    - Изображения (фотографии, графики, диаграммы)  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Аудио (лекции, подкасты, интервью)             - Видео (целые фильмы, вебинары, записи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Уроков). Проще говоря, ты можешь загрузить часовой вебинар и попросить сделать краткий пересказ по  пунктам, или показать фото графика и спросить, какая тенденция на нём видна.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Огромное «окно контекста»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Представь, что краткосрочная память нейросети стала невероятно большой. Gemini 1.5 Pro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может «прочитать» и запомнить огромный объём информации за один раз — до 1 миллиона токенов.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"/>
          <p:cNvSpPr/>
          <p:nvPr/>
        </p:nvSpPr>
        <p:spPr>
          <a:xfrm>
            <a:off x="1800000" y="180000"/>
            <a:ext cx="7221600" cy="82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600" spc="-1" strike="noStrike">
                <a:solidFill>
                  <a:srgbClr val="55308d"/>
                </a:solidFill>
                <a:latin typeface="Arial"/>
                <a:ea typeface="DejaVu Sans"/>
              </a:rPr>
              <a:t>Ключевые возможности Gemini 1.5 Pro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"/>
          <p:cNvSpPr/>
          <p:nvPr/>
        </p:nvSpPr>
        <p:spPr>
          <a:xfrm>
            <a:off x="180000" y="0"/>
            <a:ext cx="11878920" cy="682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Для сравнения: это примерно 1500 страниц текста, или часовое видео, или 11 часов аудио.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Она может проанализировать весь этот объём целиком, не теряя нить повествования.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Раньше нейросети могли работать лишь с несколькими страницами.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Продвинутый анализ и логика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Благодаря большому контексту и мультимодальности, Gemini 1.5 Pro умеет не просто находить информацию, а делать сложные выводы. Она может: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Находить причинно-следственные связи в длинных документах.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Сравнивать аргументы из разных источников.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Решать многоступенчатые задачи, анализируя все условия сразу.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Находить мелкие, незаметные детали в больших массивах данных (например, найти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конкретный момент в длинном видео по твоему описанию).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-- Как это можно использовать для учёбы?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Вот несколько практических примеров, как такой функционал меняет подход к обучению: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"/>
          <p:cNvSpPr/>
          <p:nvPr/>
        </p:nvSpPr>
        <p:spPr>
          <a:xfrm>
            <a:off x="220320" y="720000"/>
            <a:ext cx="11839680" cy="290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Подготовка к экзаменам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Загрузи все свои конспекты и лекции за семестр (хоть в виде текста, хоть в виде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аудиозаписей) и попроси нейросеть составить список ключевых тем и вопросов для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самопроверки.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Написание курсовых и эссе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Можно загрузить несколько научных статей по твоей теме и попросить сделать сводку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основных аргументов, найти противоречия или, наоборот, общие идеи у разных авторов.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Изучение языков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Загрузи аудиофайл с диалогом на иностранном языке и попроси сделать полную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транскрипцию (текст разговора), перевод и объяснить сложные грамматические конструкции.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609480" y="540000"/>
            <a:ext cx="10971360" cy="877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br>
              <a:rPr sz="3600"/>
            </a:br>
            <a:r>
              <a:rPr b="1" lang="ru-RU" sz="3600" spc="-1" strike="noStrike">
                <a:solidFill>
                  <a:srgbClr val="55308d"/>
                </a:solidFill>
                <a:latin typeface="Arial"/>
              </a:rPr>
              <a:t>Функционал нейросетей Dall E 3  </a:t>
            </a:r>
            <a:br>
              <a:rPr sz="3600"/>
            </a:br>
            <a:r>
              <a:rPr b="1" lang="ru-RU" sz="3600" spc="-1" strike="noStrike">
                <a:solidFill>
                  <a:srgbClr val="55308d"/>
                </a:solidFill>
                <a:latin typeface="Arial"/>
              </a:rPr>
              <a:t>Midjourney 7.0. - это создание картинок </a:t>
            </a:r>
            <a:br>
              <a:rPr sz="3600"/>
            </a:br>
            <a:r>
              <a:rPr b="1" lang="ru-RU" sz="3600" spc="-1" strike="noStrike">
                <a:solidFill>
                  <a:srgbClr val="55308d"/>
                </a:solidFill>
                <a:latin typeface="Arial"/>
              </a:rPr>
              <a:t>по описаниям.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3" name="" descr=""/>
          <p:cNvPicPr/>
          <p:nvPr/>
        </p:nvPicPr>
        <p:blipFill>
          <a:blip r:embed="rId1"/>
          <a:stretch/>
        </p:blipFill>
        <p:spPr>
          <a:xfrm>
            <a:off x="7020000" y="2160000"/>
            <a:ext cx="5040000" cy="4500000"/>
          </a:xfrm>
          <a:prstGeom prst="rect">
            <a:avLst/>
          </a:prstGeom>
          <a:ln w="0">
            <a:noFill/>
          </a:ln>
        </p:spPr>
      </p:pic>
      <p:pic>
        <p:nvPicPr>
          <p:cNvPr id="464" name="" descr=""/>
          <p:cNvPicPr/>
          <p:nvPr/>
        </p:nvPicPr>
        <p:blipFill>
          <a:blip r:embed="rId2"/>
          <a:stretch/>
        </p:blipFill>
        <p:spPr>
          <a:xfrm>
            <a:off x="180000" y="2160000"/>
            <a:ext cx="4860000" cy="4500000"/>
          </a:xfrm>
          <a:prstGeom prst="rect">
            <a:avLst/>
          </a:prstGeom>
          <a:ln w="0">
            <a:noFill/>
          </a:ln>
        </p:spPr>
      </p:pic>
      <p:pic>
        <p:nvPicPr>
          <p:cNvPr id="465" name="" descr=""/>
          <p:cNvPicPr/>
          <p:nvPr/>
        </p:nvPicPr>
        <p:blipFill>
          <a:blip r:embed="rId3"/>
          <a:stretch/>
        </p:blipFill>
        <p:spPr>
          <a:xfrm>
            <a:off x="5220000" y="2160000"/>
            <a:ext cx="1620000" cy="450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368640" y="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600" spc="-1" strike="noStrike">
                <a:solidFill>
                  <a:srgbClr val="800080"/>
                </a:solidFill>
                <a:latin typeface="Arial"/>
              </a:rPr>
              <a:t>Плюсы использования </a:t>
            </a:r>
            <a:br>
              <a:rPr sz="2600"/>
            </a:br>
            <a:r>
              <a:rPr b="1" lang="ru-RU" sz="2600" spc="-1" strike="noStrike">
                <a:solidFill>
                  <a:srgbClr val="800080"/>
                </a:solidFill>
                <a:latin typeface="Arial"/>
              </a:rPr>
              <a:t>нейросетей.</a:t>
            </a:r>
            <a:endParaRPr b="0" lang="ru-RU" sz="2600" spc="-1" strike="noStrike">
              <a:solidFill>
                <a:srgbClr val="800080"/>
              </a:solidFill>
              <a:latin typeface="Arial"/>
            </a:endParaRPr>
          </a:p>
        </p:txBody>
      </p:sp>
      <p:sp>
        <p:nvSpPr>
          <p:cNvPr id="467" name=""/>
          <p:cNvSpPr/>
          <p:nvPr/>
        </p:nvSpPr>
        <p:spPr>
          <a:xfrm>
            <a:off x="540360" y="1081080"/>
            <a:ext cx="10619640" cy="449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1. Экономия времени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Автоматическая проверка тестов, домашних заданий, сочинений.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2. Индивидуальный подход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Программы анализируют успехи ученика и предлагают задания под его уровень.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3. Помощь с материалами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Быстрое создание упражнений, подбор видео, генерация карточек, создание планов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уроков.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4. Аналитика успеваемости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Учитель быстро узнаёт, с чем у класса или у отдельного ученика проблемы.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5. Мотивация и интерес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Интерактивные формы обучения, игры, “умные” подсказки мотивируют учеников.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6. Доступность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Можно помогать детям с разными возможностями (например, с дислексией —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нейросеть озвучит текст).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540000" y="93960"/>
            <a:ext cx="10971360" cy="98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600" spc="-1" strike="noStrike">
                <a:solidFill>
                  <a:srgbClr val="800080"/>
                </a:solidFill>
                <a:latin typeface="Arial"/>
              </a:rPr>
              <a:t>Минусы использования </a:t>
            </a:r>
            <a:br>
              <a:rPr sz="2600"/>
            </a:br>
            <a:r>
              <a:rPr b="1" lang="ru-RU" sz="2600" spc="-1" strike="noStrike">
                <a:solidFill>
                  <a:srgbClr val="800080"/>
                </a:solidFill>
                <a:latin typeface="Arial"/>
              </a:rPr>
              <a:t>нейросетей.</a:t>
            </a:r>
            <a:endParaRPr b="0" lang="ru-RU" sz="2600" spc="-1" strike="noStrike">
              <a:solidFill>
                <a:srgbClr val="800080"/>
              </a:solidFill>
              <a:latin typeface="Arial"/>
            </a:endParaRPr>
          </a:p>
        </p:txBody>
      </p:sp>
      <p:sp>
        <p:nvSpPr>
          <p:cNvPr id="469" name=""/>
          <p:cNvSpPr/>
          <p:nvPr/>
        </p:nvSpPr>
        <p:spPr>
          <a:xfrm>
            <a:off x="360360" y="883080"/>
            <a:ext cx="10979640" cy="487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1. Ошибки и автоматизм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Нейросеть может неправильно понять или оценить творческое задание, не “почувствовать”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индивидуальный замысел.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2. Потеря “человеческого” контакта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Технология не заменит живого диалога, поддержки, эмпатии, мотивации от учителя.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3. Не всегда качественные материалы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Иногда генерируются задания с ошибками или неинтересные примеры.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4. Зависимость от техники и интернета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Нет подключения — система не работает. Могут быть технические сбои.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5. Вопросы этики и конфиденциальности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Важно хранить данные учеников в безопасности, чтобы их не использовали во вред.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6. Обучение учителей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Не все учителя умеют пользоваться новыми технологиями, требуется обучение и время на освоение.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6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800" spc="-1" strike="noStrike">
                <a:solidFill>
                  <a:srgbClr val="800080"/>
                </a:solidFill>
                <a:latin typeface="Arial"/>
              </a:rPr>
              <a:t>Вывод.</a:t>
            </a:r>
            <a:endParaRPr b="0" lang="ru-RU" sz="2800" spc="-1" strike="noStrike">
              <a:solidFill>
                <a:srgbClr val="800080"/>
              </a:solidFill>
              <a:latin typeface="Arial"/>
            </a:endParaRPr>
          </a:p>
        </p:txBody>
      </p:sp>
      <p:sp>
        <p:nvSpPr>
          <p:cNvPr id="471" name=""/>
          <p:cNvSpPr/>
          <p:nvPr/>
        </p:nvSpPr>
        <p:spPr>
          <a:xfrm>
            <a:off x="540000" y="1080000"/>
            <a:ext cx="10439640" cy="39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Использование нейросетей в работе учителя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открывает большие возможности для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персонализации обучения, экономии времени и повышения интереса учеников. Однако эти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технологии не заменяют полностью роль учителя: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важны внимание к личности, творчество и поддержка, которые может дать только человек. Главное — разумно сочетать инновации с традиционным подходом, чтобы результаты обучения действительно улучшались.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"/>
          <p:cNvSpPr/>
          <p:nvPr/>
        </p:nvSpPr>
        <p:spPr>
          <a:xfrm>
            <a:off x="540360" y="540000"/>
            <a:ext cx="10079640" cy="128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4200" spc="-1" strike="noStrike">
                <a:solidFill>
                  <a:srgbClr val="800080"/>
                </a:solidFill>
                <a:latin typeface="Arial"/>
                <a:ea typeface="DejaVu Sans"/>
              </a:rPr>
              <a:t>Что отнимает больше всего времени?</a:t>
            </a:r>
            <a:endParaRPr b="0" lang="ru-RU" sz="4200" spc="-1" strike="noStrike">
              <a:solidFill>
                <a:srgbClr val="800080"/>
              </a:solidFill>
              <a:latin typeface="Arial"/>
            </a:endParaRPr>
          </a:p>
        </p:txBody>
      </p:sp>
      <p:sp>
        <p:nvSpPr>
          <p:cNvPr id="416" name=""/>
          <p:cNvSpPr/>
          <p:nvPr/>
        </p:nvSpPr>
        <p:spPr>
          <a:xfrm>
            <a:off x="493920" y="2626200"/>
            <a:ext cx="7604640" cy="367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Проверка тетрадей — 35%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- Подготовка материалов — 25%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- Индивидуальная работа с отстающими — 40% 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7" name="" descr=""/>
          <p:cNvPicPr/>
          <p:nvPr/>
        </p:nvPicPr>
        <p:blipFill>
          <a:blip r:embed="rId1"/>
          <a:stretch/>
        </p:blipFill>
        <p:spPr>
          <a:xfrm>
            <a:off x="7740000" y="1239120"/>
            <a:ext cx="3239640" cy="4160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400" spc="-1" strike="noStrike">
                <a:solidFill>
                  <a:srgbClr val="800080"/>
                </a:solidFill>
                <a:latin typeface="Arial"/>
              </a:rPr>
              <a:t>СПАСИБО ЗА ВНИМАНИЕ!</a:t>
            </a:r>
            <a:endParaRPr b="0" lang="ru-RU" sz="4400" spc="-1" strike="noStrike">
              <a:solidFill>
                <a:srgbClr val="800080"/>
              </a:solidFill>
              <a:latin typeface="Arial"/>
            </a:endParaRPr>
          </a:p>
        </p:txBody>
      </p:sp>
      <p:pic>
        <p:nvPicPr>
          <p:cNvPr id="473" name="" descr=""/>
          <p:cNvPicPr/>
          <p:nvPr/>
        </p:nvPicPr>
        <p:blipFill>
          <a:blip r:embed="rId1"/>
          <a:stretch/>
        </p:blipFill>
        <p:spPr>
          <a:xfrm>
            <a:off x="180000" y="1620000"/>
            <a:ext cx="6660000" cy="5040000"/>
          </a:xfrm>
          <a:prstGeom prst="rect">
            <a:avLst/>
          </a:prstGeom>
          <a:ln w="0">
            <a:noFill/>
          </a:ln>
        </p:spPr>
      </p:pic>
      <p:pic>
        <p:nvPicPr>
          <p:cNvPr id="474" name="" descr=""/>
          <p:cNvPicPr/>
          <p:nvPr/>
        </p:nvPicPr>
        <p:blipFill>
          <a:blip r:embed="rId2"/>
          <a:stretch/>
        </p:blipFill>
        <p:spPr>
          <a:xfrm>
            <a:off x="7200000" y="1620000"/>
            <a:ext cx="4860000" cy="504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"/>
          <p:cNvSpPr/>
          <p:nvPr/>
        </p:nvSpPr>
        <p:spPr>
          <a:xfrm>
            <a:off x="900000" y="181440"/>
            <a:ext cx="10618560" cy="161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228600">
              <a:lnSpc>
                <a:spcPct val="150000"/>
              </a:lnSpc>
              <a:spcBef>
                <a:spcPts val="524"/>
              </a:spcBef>
              <a:spcAft>
                <a:spcPts val="524"/>
              </a:spcAft>
              <a:tabLst>
                <a:tab algn="l" pos="0"/>
              </a:tabLst>
            </a:pPr>
            <a:r>
              <a:rPr b="1" lang="ru-RU" sz="2100" spc="-1" strike="noStrike">
                <a:solidFill>
                  <a:srgbClr val="800080"/>
                </a:solidFill>
                <a:latin typeface="inter"/>
                <a:ea typeface="inter"/>
              </a:rPr>
              <a:t>Зачем нужны нейросети учителю русского языка и литературы</a:t>
            </a:r>
            <a:endParaRPr b="1" lang="ru-RU" sz="2100" spc="-1" strike="noStrike">
              <a:solidFill>
                <a:srgbClr val="800080"/>
              </a:solidFill>
              <a:latin typeface="Arial"/>
            </a:endParaRPr>
          </a:p>
        </p:txBody>
      </p:sp>
      <p:sp>
        <p:nvSpPr>
          <p:cNvPr id="419" name=""/>
          <p:cNvSpPr/>
          <p:nvPr/>
        </p:nvSpPr>
        <p:spPr>
          <a:xfrm>
            <a:off x="180360" y="900000"/>
            <a:ext cx="10439640" cy="436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2100" spc="-1" strike="noStrike">
                <a:solidFill>
                  <a:srgbClr val="ff4000"/>
                </a:solidFill>
                <a:latin typeface="Arial"/>
                <a:ea typeface="DejaVu Sans"/>
              </a:rPr>
              <a:t>      </a:t>
            </a:r>
            <a:r>
              <a:rPr b="1" lang="ru-RU" sz="1600" spc="-1" strike="noStrike">
                <a:solidFill>
                  <a:srgbClr val="ff4000"/>
                </a:solidFill>
                <a:latin typeface="Arial"/>
                <a:ea typeface="DejaVu Sans"/>
              </a:rPr>
              <a:t>Они экономят наше время. В чем заключается экономия?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1. Нейросети могут автоматически проверять орфографию, пунктуацию, грамматику, а иногда даже простую логику сочинения.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Это освобождает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время учителя для творческой работы и индивидуальной поддержки учеников.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Я Сделала фото сочинения ребенка, отправила его в ChatGPT, написала запросы :1. «Проверить сочинение на ошибки».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2.  «Проверить сочинение по критериям ЕГЭ».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3. «Нужен разбор по каждому критерию ещё более подробно (с цитатами из текста) — напиши, пожалуйста! Сделать пример бланка с баллами»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4.  «Нужно добавить образец заполненного "оценочного листа" для ученика или подробный список ошибок для разбора в классе».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5. «Добавить распечатку для раздачи или заготовку для письменного разбора ошибок».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"/>
          <p:cNvSpPr/>
          <p:nvPr/>
        </p:nvSpPr>
        <p:spPr>
          <a:xfrm>
            <a:off x="541440" y="540000"/>
            <a:ext cx="10078560" cy="139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800080"/>
                </a:solidFill>
                <a:latin typeface="Arial"/>
                <a:ea typeface="DejaVu Sans"/>
              </a:rPr>
              <a:t>2. Нейросети могут анализировать разнообразные тексты  и могут помогать в подготовке  уроков.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"/>
          <p:cNvSpPr/>
          <p:nvPr/>
        </p:nvSpPr>
        <p:spPr>
          <a:xfrm>
            <a:off x="360360" y="1519560"/>
            <a:ext cx="10079640" cy="316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«Гигачат» и «Chat CPT» позволяют анализировать тексты различной сложности, выявлять стилистические особенности, грамматические конструкции, лексическое богатство речи и многое другое. Это существенно облегчает подготовку уроков по литературе и русскому языку, позволяя учителю заранее оценить уровень понимания материала учениками.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Например, я загрузила фото стихотворения  А.С. Пушкина «Няне» и начала писать задания: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1) «Сделать анализ стихотворения».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2) «Подробный анализ стихотворения».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3) «Разобрать по строчкам или написать схему для школьного анализа, развернутый поэтапный  анализ».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4) «Подготовить 10 тестовых вопросов по стихотворению Пушкина А.С. «Няне» с ключами».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5) «Подробный конспект урока по стихотворению А.С.Пушкина «Няне».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1140480" y="194760"/>
            <a:ext cx="8759520" cy="70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100" spc="-1" strike="noStrike">
                <a:solidFill>
                  <a:srgbClr val="800080"/>
                </a:solidFill>
                <a:latin typeface="Century Gothic"/>
              </a:rPr>
              <a:t>3. Нейросети могут сочинять тексты, необходимые в работе.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"/>
          <p:cNvSpPr/>
          <p:nvPr/>
        </p:nvSpPr>
        <p:spPr>
          <a:xfrm>
            <a:off x="163440" y="720000"/>
            <a:ext cx="1099656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800080"/>
                </a:solidFill>
                <a:latin typeface="Arial"/>
                <a:ea typeface="DejaVu Sans"/>
              </a:rPr>
              <a:t>В чат я отправила запрос:</a:t>
            </a:r>
            <a:endParaRPr b="0" lang="ru-RU" sz="1600" spc="-1" strike="noStrike">
              <a:solidFill>
                <a:srgbClr val="80008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800080"/>
                </a:solidFill>
                <a:latin typeface="Arial"/>
                <a:ea typeface="DejaVu Sans"/>
              </a:rPr>
              <a:t>«Сочинить занимательную сказку про части речи русского языка с целью понимания </a:t>
            </a:r>
            <a:endParaRPr b="0" lang="ru-RU" sz="1600" spc="-1" strike="noStrike">
              <a:solidFill>
                <a:srgbClr val="80008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800080"/>
                </a:solidFill>
                <a:latin typeface="Arial"/>
                <a:ea typeface="DejaVu Sans"/>
              </a:rPr>
              <a:t>их характеристик».</a:t>
            </a:r>
            <a:endParaRPr b="0" lang="ru-RU" sz="1600" spc="-1" strike="noStrike">
              <a:solidFill>
                <a:srgbClr val="800080"/>
              </a:solidFill>
              <a:latin typeface="Arial"/>
            </a:endParaRPr>
          </a:p>
        </p:txBody>
      </p:sp>
      <p:sp>
        <p:nvSpPr>
          <p:cNvPr id="424" name=""/>
          <p:cNvSpPr/>
          <p:nvPr/>
        </p:nvSpPr>
        <p:spPr>
          <a:xfrm>
            <a:off x="180360" y="1460160"/>
            <a:ext cx="10259640" cy="501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Сказка о Весёлой Грамматической Деревне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Жили-были в большой сказочной стране слова. Все они дружно обитали в Грамматической Деревне. Каждое утро деревня жужжала от дел: ведь у каждого жителя были свои важные обязанности.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Главой было старое мудрое ИМЯ СУЩЕСТВИТЕЛЬНОЕ.  У ИМЕНИ было много имён: «кот», «солнце», «ученик», «цветок». Оно любило рассказывать, кто есть кто, и без него предложения были бы скучны: ведь герой должен быть обязательно!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Рядом жила его добродушная помощница ИМЯ ПРИЛАГАТЕЛЬНОЕ. Она обожала красиво описывать всё вокруг: «зелёная трава», «большой дом», «вкусная каша». Её задачей было придавать словам яркие краски и настроение.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По соседству всегда был занятый и подвижный  ГЛАГОЛ. Он не любила сидеть на месте и вдохновлял всех на действие: прыгать, бежать, думать, мечтать. Без него ничего в Деревне не происходило.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А ещё было весёлое  НАРЕЧИЕ. Оно обожало пояснять, КАК, ГДЕ и КОГДА что-то делается: быстро, весело, тут, там, вчера, завтра. Оно бегало за  ГЛАГОЛОМ и уточняло его поступки: не просто «бежать», а «бежать быстро», «жить радостно».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Не обойтись деревне и без ПРЕДЛОГА. Это был заботливый мостик между жителями: «на дереве», в доме, к другу». Он помогал друзьям соединяться в красивые выражения.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Жил в деревне и СОЮЗ — очень дружелюбный и общительный. Он всегда мирил и соединял всех: «и», «а», «но», «чтобы». Благодаря нему ИМЯ СУЩЕСТВИТЕЛЬНОЕ и ИМЯ ГЛАГОЛ могли подружиться, а предложения — стать длиннее и интереснее!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Не забыли мы про МЕСТОИМЕНИЕ. Иногда кто-то уставал быть в центре внимания, и тогда на помощь приходило МЕСТОИМЕНИЕ: «он», «она», «мы», «это». Оно скромно заменяло друзей, чтобы в предложениях не было повторов.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А в дальнем уголке жила удивительная ЧАСТИЦА. С ней всё было возможно: она могла приказать («пусть!»), пожелать успеха («бы!») или добавить отрицание («не», «ни»).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И вот так, в дружбе и согласии, жители Грамматической Деревни создают красивые, умные, весёлые и добрые предложения. А кто из них вам больше понравился — вы можете выбрать сами!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1154880" y="973800"/>
            <a:ext cx="8759520" cy="70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100" spc="-1" strike="noStrike">
                <a:solidFill>
                  <a:srgbClr val="800080"/>
                </a:solidFill>
                <a:latin typeface="Century Gothic"/>
              </a:rPr>
              <a:t>4. Нейросети могут составлять индивидуальные задания, игры, карточки для слабых  и сильных детей.</a:t>
            </a:r>
            <a:endParaRPr b="0" lang="ru-RU" sz="2100" spc="-1" strike="noStrike">
              <a:solidFill>
                <a:srgbClr val="800080"/>
              </a:solidFill>
              <a:latin typeface="Arial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/>
          </p:nvPr>
        </p:nvSpPr>
        <p:spPr>
          <a:xfrm>
            <a:off x="1154880" y="2603520"/>
            <a:ext cx="8823960" cy="341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404040"/>
                </a:solidFill>
                <a:latin typeface="Century Gothic"/>
              </a:rPr>
              <a:t>1. Индивидуальные задания для слабых детей по теме “Не с прилагательными”.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404040"/>
                </a:solidFill>
                <a:latin typeface="Century Gothic"/>
              </a:rPr>
              <a:t>2. Игра для слабых детей по теме “Не с прилагательными”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404040"/>
                </a:solidFill>
                <a:latin typeface="Century Gothic"/>
              </a:rPr>
              <a:t>3. П</a:t>
            </a:r>
            <a:r>
              <a:rPr b="1" lang="en-US" sz="2000" spc="-1" strike="noStrike">
                <a:solidFill>
                  <a:srgbClr val="404040"/>
                </a:solidFill>
                <a:latin typeface="Century Gothic"/>
                <a:ea typeface="Microsoft YaHei"/>
              </a:rPr>
              <a:t>одборка более сложных упражнений по теме “Не с  прилагательными” для обучающихся с высоким уровнем.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404040"/>
                </a:solidFill>
                <a:latin typeface="Century Gothic"/>
                <a:ea typeface="Microsoft YaHei"/>
              </a:rPr>
              <a:t>4. Игры по теме “Не с прилагательными для сильных детей”.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404040"/>
                </a:solidFill>
                <a:latin typeface="Century Gothic"/>
                <a:ea typeface="Microsoft YaHei"/>
              </a:rPr>
              <a:t>5. Карточки для игр по теме “Не с прилагательными”.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960480" y="540000"/>
            <a:ext cx="8759520" cy="70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800080"/>
                </a:solidFill>
                <a:latin typeface="Arial"/>
              </a:rPr>
              <a:t>5. Нейросети могут составлять контрольные диктанты, самостоятельные работы, индивидуальные задания.</a:t>
            </a:r>
            <a:endParaRPr b="0" lang="ru-RU" sz="2400" spc="-1" strike="noStrike">
              <a:solidFill>
                <a:srgbClr val="800080"/>
              </a:solidFill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/>
          </p:nvPr>
        </p:nvSpPr>
        <p:spPr>
          <a:xfrm>
            <a:off x="180000" y="1440000"/>
            <a:ext cx="10259640" cy="341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1. Составить контрольный диктант для 5 класса по теме «Имя прилагательное».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2. Самостоятельная работа 5 класс имя прилагательное.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3. Составить творческие задания по теме «Имя прилагательное» 5 класс.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2200" spc="-1" strike="noStrike">
                <a:solidFill>
                  <a:srgbClr val="000000"/>
                </a:solidFill>
                <a:latin typeface="Arial"/>
              </a:rPr>
              <a:t>4. Составить задания по функциональной грамотности по теме «Имя прилагательное».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1154880" y="370800"/>
            <a:ext cx="8759520" cy="124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600" spc="-1" strike="noStrike">
                <a:solidFill>
                  <a:srgbClr val="800080"/>
                </a:solidFill>
                <a:latin typeface="Arial"/>
              </a:rPr>
              <a:t>6. Можно писать любые тексты (сочинения) согласно запросам.</a:t>
            </a:r>
            <a:endParaRPr b="1" lang="ru-RU" sz="2600" spc="-1" strike="noStrike">
              <a:solidFill>
                <a:srgbClr val="800080"/>
              </a:solidFill>
              <a:latin typeface="Arial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/>
          </p:nvPr>
        </p:nvSpPr>
        <p:spPr>
          <a:xfrm>
            <a:off x="540000" y="1541880"/>
            <a:ext cx="10310040" cy="367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1. Написать итоговое сочинение по рассказу Куприна «Куст сирени».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2. Добавит конкретные примеры и цитаты.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3. Написать сочинение в форме ЕГЭ по теме «Доброта спасет мир».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4. Переписать данное сочинение согласно шаблону ЕГЭ.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5. Построить сочинение по шаблону: вступление,позиция автора,пример 1,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пример 2,связка,своя позиция,вывод.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6. Подобрать цитаты в примеры.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Совет директоров">
  <a:themeElements>
    <a:clrScheme name="Ion Boardroom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Совет директоров">
  <a:themeElements>
    <a:clrScheme name="Ion Boardroom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Совет директоров">
  <a:themeElements>
    <a:clrScheme name="Ion Boardroom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Совет директоров">
  <a:themeElements>
    <a:clrScheme name="Ion Boardroom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Совет директоров">
  <a:themeElements>
    <a:clrScheme name="Ion Boardroom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Совет директоров">
  <a:themeElements>
    <a:clrScheme name="Ion Boardroom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Совет директоров">
  <a:themeElements>
    <a:clrScheme name="Ion Boardroom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Ион (конференц-зал)</Template>
  <TotalTime>1496</TotalTime>
  <Application>sFree_Office_for_Docs_and_PDF/7.4.2.3$Windows_X86_64 LibreOffice_project/382eef1f22670f7f4118c8c2dd222ec7ad009daf</Application>
  <AppVersion>15.0000</AppVersion>
  <Words>186</Words>
  <Paragraphs>15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2024-01-09T13:34:34Z</dcterms:created>
  <dc:creator>Остроухов Артём</dc:creator>
  <dc:description/>
  <dc:language>ru-RU</dc:language>
  <cp:lastModifiedBy/>
  <cp:lastPrinted>2025-08-19T11:10:01Z</cp:lastPrinted>
  <dcterms:modified xsi:type="dcterms:W3CDTF">2025-08-19T11:42:45Z</dcterms:modified>
  <cp:revision>11</cp:revision>
  <dc:subject/>
  <dc:title>Использование нейросетей в методике преподавания русского языка и литературы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6</vt:i4>
  </property>
</Properties>
</file>