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64" r:id="rId22"/>
    <p:sldId id="265" r:id="rId23"/>
    <p:sldId id="270" r:id="rId24"/>
    <p:sldId id="267" r:id="rId25"/>
    <p:sldId id="271" r:id="rId26"/>
    <p:sldId id="284" r:id="rId27"/>
    <p:sldId id="285" r:id="rId28"/>
    <p:sldId id="28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84054-6BCB-454A-8362-E16A3DEA022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CE2F2-D203-4AB9-AFFE-81D66DD06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54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EE142F-C6F6-CA0B-1978-A229E12F8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1789043"/>
            <a:ext cx="10572000" cy="2631155"/>
          </a:xfrm>
        </p:spPr>
        <p:txBody>
          <a:bodyPr/>
          <a:lstStyle/>
          <a:p>
            <a:r>
              <a:rPr lang="en-US" dirty="0"/>
              <a:t>FILM TERMS:</a:t>
            </a:r>
            <a:br>
              <a:rPr lang="en-US" dirty="0"/>
            </a:br>
            <a:r>
              <a:rPr lang="en-US" dirty="0"/>
              <a:t>SHOTS;</a:t>
            </a:r>
            <a:br>
              <a:rPr lang="en-US" dirty="0"/>
            </a:br>
            <a:r>
              <a:rPr lang="en-US" dirty="0"/>
              <a:t>CAMERA MOVEMENTS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704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E5755-1094-27BB-6849-BC4A256C0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 SHOT (WS)/LONG SHOT (LS)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9C3363-78B6-FEA3-8828-C33080C168EB}"/>
              </a:ext>
            </a:extLst>
          </p:cNvPr>
          <p:cNvSpPr txBox="1"/>
          <p:nvPr/>
        </p:nvSpPr>
        <p:spPr>
          <a:xfrm>
            <a:off x="1075046" y="2981738"/>
            <a:ext cx="40270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 SHOT THAT SHOWS MOST OR ALL OF A SETTING</a:t>
            </a:r>
            <a:endParaRPr lang="ru-RU" sz="4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B58196-FC51-B24A-01C9-54EEFD5C8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088" y="2118725"/>
            <a:ext cx="6845226" cy="450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83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37CF2-6E30-B817-A9BB-111CF1A12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BIRD’S EYE ANGLE/GOD’S EYE VIEW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5C8F67-84AF-7FA1-BCB4-99C5CD60DBFA}"/>
              </a:ext>
            </a:extLst>
          </p:cNvPr>
          <p:cNvSpPr txBox="1"/>
          <p:nvPr/>
        </p:nvSpPr>
        <p:spPr>
          <a:xfrm>
            <a:off x="636104" y="2767770"/>
            <a:ext cx="46780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AN OVERHEAD SHOT IN WHICH THE CAMERA IS PLACED AT A VERY HIGH ANGLE, GENERALLY TO SUGGEST A PERSPECTIVE THAT SEES EVERYTHING IN A SCENE AND TO GIVE A SYMBOLIC MEANING TO IT</a:t>
            </a:r>
            <a:endParaRPr lang="ru-RU" sz="28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05B0B6-64EB-698E-7A53-B907A03F4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540" y="2767770"/>
            <a:ext cx="6238460" cy="311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49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59B0E-C265-C889-BB43-108AB39A6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WORM’S EYE ANGLE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89BE26-D986-9E94-03A5-D6D40B1900FC}"/>
              </a:ext>
            </a:extLst>
          </p:cNvPr>
          <p:cNvSpPr txBox="1"/>
          <p:nvPr/>
        </p:nvSpPr>
        <p:spPr>
          <a:xfrm>
            <a:off x="450573" y="3134044"/>
            <a:ext cx="52213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YS Text"/>
              </a:rPr>
              <a:t>THE VIEW OF A SCENE FROM BELOW THAT A WORM MIGHT HAVE IF IT COULD SEE</a:t>
            </a:r>
            <a:endParaRPr lang="ru-RU" sz="4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9D0EA4-F135-1007-E991-802BD3455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930" y="2620617"/>
            <a:ext cx="635605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36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1F10B-A6A6-2191-57F1-F58781545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ANGLE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DF7E97-4EB8-632F-828E-B0AE041B64D1}"/>
              </a:ext>
            </a:extLst>
          </p:cNvPr>
          <p:cNvSpPr txBox="1"/>
          <p:nvPr/>
        </p:nvSpPr>
        <p:spPr>
          <a:xfrm>
            <a:off x="609600" y="2690191"/>
            <a:ext cx="43599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THE CAMERA IS PLACED BELOW EYE LEVEL, LOOKING UP AT THE SCENE</a:t>
            </a:r>
            <a:endParaRPr lang="ru-RU" sz="36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3BAB79-1D62-7963-A745-3BDD492AB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447" y="2345635"/>
            <a:ext cx="7476066" cy="420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09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3A412-16A1-D75B-BA89-C0D925082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ANGLE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3A19B2-91C5-6CE5-25E3-BD6BA82B3E1D}"/>
              </a:ext>
            </a:extLst>
          </p:cNvPr>
          <p:cNvSpPr txBox="1"/>
          <p:nvPr/>
        </p:nvSpPr>
        <p:spPr>
          <a:xfrm>
            <a:off x="622852" y="2894761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THE CAMERA IS PLACED ABOVE EYE LEVEL, LOOKING DOWN AT THE SCENE</a:t>
            </a:r>
            <a:endParaRPr lang="ru-RU" sz="36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A81951-F116-E149-2F29-ABA0EBEA4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852" y="2703443"/>
            <a:ext cx="6758608" cy="324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07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B67C48-F112-56F5-88A3-ADB4E52E2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50/50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63F875-585F-01AD-FCF0-5A9DDF7C6836}"/>
              </a:ext>
            </a:extLst>
          </p:cNvPr>
          <p:cNvSpPr txBox="1"/>
          <p:nvPr/>
        </p:nvSpPr>
        <p:spPr>
          <a:xfrm>
            <a:off x="437322" y="2625160"/>
            <a:ext cx="426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 SHOT THAT SHOWS TWO PEOPLE FROM THE SIDE AS THEY FACE EACH OTHER</a:t>
            </a:r>
            <a:endParaRPr lang="ru-RU" sz="4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51F836-29DC-AE55-87C8-8F1095B39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522" y="2806562"/>
            <a:ext cx="7169425" cy="336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47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24666-712D-B890-0798-7FB580722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OVER-THE-SHOULDER-SHOT (OSS)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07BC28-D02D-681C-C0DB-335E70C41629}"/>
              </a:ext>
            </a:extLst>
          </p:cNvPr>
          <p:cNvSpPr txBox="1"/>
          <p:nvPr/>
        </p:nvSpPr>
        <p:spPr>
          <a:xfrm>
            <a:off x="530087" y="2776587"/>
            <a:ext cx="52346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 SHOT OF A PERSON FROM BEHIND ANOTHER PERSON, IN WHICH A SIGNIFICANT PART OF THE SECOND PERSON IS VISIBLE</a:t>
            </a:r>
            <a:endParaRPr lang="ru-RU" sz="36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12AA15-58B7-5C5A-7F78-5CD3CFC49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696" y="2776587"/>
            <a:ext cx="6261012" cy="34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96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2C643-8805-7468-C937-94C288160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SHOT-REVERSE-SHOT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E96BA4-C081-64AD-ABC3-75C1AF9FC6DA}"/>
              </a:ext>
            </a:extLst>
          </p:cNvPr>
          <p:cNvSpPr txBox="1"/>
          <p:nvPr/>
        </p:nvSpPr>
        <p:spPr>
          <a:xfrm>
            <a:off x="1073426" y="2440494"/>
            <a:ext cx="44924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TWO SHOTS EDITED TOGETHER THAT ALTERNATE THE CHARACTERS, TYPICALLY IN A CONVERSATIONAL SITUATION</a:t>
            </a:r>
            <a:endParaRPr lang="ru-RU" sz="36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97EBCF-ED1A-1D02-7594-1E22F0706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89" y="2087952"/>
            <a:ext cx="4114139" cy="457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85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853AF-B7F9-E2A0-8ACF-96A43699E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SHOT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DD2C5-3BE9-C423-6A64-5C90C2233A6B}"/>
              </a:ext>
            </a:extLst>
          </p:cNvPr>
          <p:cNvSpPr txBox="1"/>
          <p:nvPr/>
        </p:nvSpPr>
        <p:spPr>
          <a:xfrm>
            <a:off x="742122" y="2597426"/>
            <a:ext cx="48635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 SHOT TAKEN AT A 180-DEGREE ANGLE FROM THE PROCEDING SHOT</a:t>
            </a:r>
            <a:endParaRPr lang="ru-RU" sz="4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6478B5-0D84-216D-6FFF-95C55F560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294" y="239437"/>
            <a:ext cx="6109819" cy="28429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461E6F-0DA9-65D3-4D25-B1BB844AB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294" y="3223351"/>
            <a:ext cx="6109819" cy="353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DE5A4-B7B6-223B-194A-31B6BEC1A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POINT-OF-VIEW (POV CUT)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50E3B3-9880-B2A7-711E-C1E126A8CA80}"/>
              </a:ext>
            </a:extLst>
          </p:cNvPr>
          <p:cNvSpPr txBox="1"/>
          <p:nvPr/>
        </p:nvSpPr>
        <p:spPr>
          <a:xfrm>
            <a:off x="530087" y="2226365"/>
            <a:ext cx="48502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 CUT THAT IS USED WHEN A CHARACTER LOOKS OFF-SCREEN IN ONE SHOT, AND THE DIRECTION OF HIS OR HER GAZE DETERMINES THE POINT OF VIEW IN THE NEXT SHOT</a:t>
            </a:r>
            <a:endParaRPr lang="ru-RU" sz="32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E4ED71-4EA4-E876-7839-C99D920B1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695" y="2580760"/>
            <a:ext cx="6537739" cy="36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03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1058BF-5294-9415-9BD9-786589C1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CLOSE-UP (CU)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C8CB9F-57B5-D5DC-B653-A52DCAA90BBF}"/>
              </a:ext>
            </a:extLst>
          </p:cNvPr>
          <p:cNvSpPr txBox="1"/>
          <p:nvPr/>
        </p:nvSpPr>
        <p:spPr>
          <a:xfrm>
            <a:off x="356152" y="2690191"/>
            <a:ext cx="53687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SHOT THAT SHOWS A SUBJECT FROM THE TOP OF THE HEAD TO THE UPPER CHEST LEVEL</a:t>
            </a:r>
            <a:endParaRPr lang="ru-RU" sz="3600" dirty="0"/>
          </a:p>
        </p:txBody>
      </p:sp>
      <p:sp>
        <p:nvSpPr>
          <p:cNvPr id="4" name="AutoShape 2" descr="Picture background">
            <a:extLst>
              <a:ext uri="{FF2B5EF4-FFF2-40B4-BE49-F238E27FC236}">
                <a16:creationId xmlns:a16="http://schemas.microsoft.com/office/drawing/2014/main" id="{721474D5-B780-B397-F572-02457B0E0E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95397A9D-E3EE-16E8-64DB-CFCEEAF37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17179"/>
            <a:ext cx="5485158" cy="400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004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7F202-D3F3-FCC0-0AF4-0CC0838FE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WITHIN A FRAME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FD919F-554C-B878-AEBA-E357BFCEF6A3}"/>
              </a:ext>
            </a:extLst>
          </p:cNvPr>
          <p:cNvSpPr txBox="1"/>
          <p:nvPr/>
        </p:nvSpPr>
        <p:spPr>
          <a:xfrm>
            <a:off x="331304" y="2461167"/>
            <a:ext cx="50755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AN IMAGE THAT HAS ITS OWN BORDERS SOMEWHERE INSIDE THE FRAME OF THE SHOT</a:t>
            </a:r>
            <a:endParaRPr lang="ru-RU" sz="4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EB1007-D82F-EDC2-A953-27A5A52F7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922" y="3034747"/>
            <a:ext cx="6342899" cy="263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77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F7A9D-CFF3-3F51-28CA-9FBCC264C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 IN/OUT: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5A2C79-63E9-7D82-A555-B5D786B69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443" y="2104611"/>
            <a:ext cx="7372350" cy="4610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31FC4B-89A2-ABCD-65A6-9676AD4627B7}"/>
              </a:ext>
            </a:extLst>
          </p:cNvPr>
          <p:cNvSpPr txBox="1"/>
          <p:nvPr/>
        </p:nvSpPr>
        <p:spPr>
          <a:xfrm>
            <a:off x="522427" y="2155135"/>
            <a:ext cx="39491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 SHIFT THE VIEW OF A CAMERA CLOSER TO OR FARTHER FROM A SUBJECT, WITHOUT CHANGING THE CAMERA’S LOCATION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15794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D409D4-EAC9-8C42-282D-28252C13D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 LEFT/RIGHT: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AD9461-67F8-82E5-09F2-B07D02063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365" y="2345634"/>
            <a:ext cx="7798914" cy="43024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97C83D-F6E5-B497-0C6F-57AF2A95D61C}"/>
              </a:ext>
            </a:extLst>
          </p:cNvPr>
          <p:cNvSpPr txBox="1"/>
          <p:nvPr/>
        </p:nvSpPr>
        <p:spPr>
          <a:xfrm>
            <a:off x="434000" y="2333685"/>
            <a:ext cx="37503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TO SHIFT THE VIEW OF A CAMERA FROM SIDE TO SIDE, WITHOUT CHANGING THE CAMERA’S LOCATION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15533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77901-A132-72EE-7D25-4E61640FF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TILT UP/DOWN:</a:t>
            </a:r>
            <a:endParaRPr lang="ru-RU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EFF20B48-875D-159D-EE8B-BB83064C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521" y="2706829"/>
            <a:ext cx="4938644" cy="370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F0F5E6-1E96-3AA2-E995-2751F32B0ED2}"/>
              </a:ext>
            </a:extLst>
          </p:cNvPr>
          <p:cNvSpPr txBox="1"/>
          <p:nvPr/>
        </p:nvSpPr>
        <p:spPr>
          <a:xfrm>
            <a:off x="477078" y="2504661"/>
            <a:ext cx="53538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TO SHIFT THE VIEW OF A CAMERA UP OR DOWN, WITHOUT CHANGING THE CAMERA’S LOCATION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03384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1CC9D-5D0F-5A5B-F8A3-55B388AB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TRACKING: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85FEE0-C0D8-BAC1-E3E3-BFD6C77BE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81" y="2014331"/>
            <a:ext cx="6363649" cy="472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2251EF-A2CD-9D10-7A14-597E09DC1627}"/>
              </a:ext>
            </a:extLst>
          </p:cNvPr>
          <p:cNvSpPr txBox="1"/>
          <p:nvPr/>
        </p:nvSpPr>
        <p:spPr>
          <a:xfrm>
            <a:off x="357808" y="2201164"/>
            <a:ext cx="50093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PROCESS OF MOVING A CAMERA ALONGSIDE A SUBJECT, SO THE CAMERA MAINTAINS THE SAME VIEW OF THE SUBJECT AS THE SUBJECT MOVES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79246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899C0-938A-75A1-4D25-33E3B2745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CIRCLE TRACK MOVE:</a:t>
            </a:r>
            <a:endParaRPr lang="ru-RU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FFC6E370-D6C3-4851-FEF0-0B33DD638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852" y="2494930"/>
            <a:ext cx="762000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9A1094-90F7-32FA-D2EA-63CAB0304379}"/>
              </a:ext>
            </a:extLst>
          </p:cNvPr>
          <p:cNvSpPr txBox="1"/>
          <p:nvPr/>
        </p:nvSpPr>
        <p:spPr>
          <a:xfrm>
            <a:off x="185530" y="2398643"/>
            <a:ext cx="38431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PROCESS OF MOVING A CAMERA AROUND A SUBJECT IN A CIRCLE OR PARTIAL CIRCLE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71888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1F905-32CB-B1E3-FBB9-BCF163E08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DOLLY ZOOM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B0281B-EF23-1053-6544-5FEC45BF67AE}"/>
              </a:ext>
            </a:extLst>
          </p:cNvPr>
          <p:cNvSpPr txBox="1"/>
          <p:nvPr/>
        </p:nvSpPr>
        <p:spPr>
          <a:xfrm>
            <a:off x="715617" y="2623930"/>
            <a:ext cx="53803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effectLst/>
                <a:latin typeface="YS Text"/>
              </a:rPr>
              <a:t>AN IN-CAMERA EFFECT HERE YOU DOLLY TOWARDS OR AWAY FROM A SUBJECT WHILE ZOOMING IN THE OPPOSITE DIRECTION</a:t>
            </a:r>
            <a:endParaRPr lang="ru-RU" sz="36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4D4CED-61AE-0AD7-D1F3-8ABABA747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173" y="2717195"/>
            <a:ext cx="5907653" cy="332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534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F8AE5-2EEA-3693-7565-F9093EE1E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FADE IN/FADE OUT</a:t>
            </a:r>
            <a:endParaRPr lang="ru-RU" dirty="0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5E31DCA7-1871-FE41-D458-62B07F2D1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292" y="2419399"/>
            <a:ext cx="6850638" cy="385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94FC8A-1738-1F4D-8309-CA4C02D27857}"/>
              </a:ext>
            </a:extLst>
          </p:cNvPr>
          <p:cNvSpPr txBox="1"/>
          <p:nvPr/>
        </p:nvSpPr>
        <p:spPr>
          <a:xfrm>
            <a:off x="424070" y="2145538"/>
            <a:ext cx="43202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YS Text"/>
              </a:rPr>
              <a:t>THE IMAGE APPEARS AND DISAPPEARS GRADUALLY, OFTEN USED AS A DIVISION BETWEEN SCENES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880364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2D5C2-F536-74E6-70F9-F2FDD8581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DISSOLVE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C8E37C-B516-1BE7-2673-4866B96FB341}"/>
              </a:ext>
            </a:extLst>
          </p:cNvPr>
          <p:cNvSpPr txBox="1"/>
          <p:nvPr/>
        </p:nvSpPr>
        <p:spPr>
          <a:xfrm>
            <a:off x="583095" y="2279374"/>
            <a:ext cx="40551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ONE IMAGE FADES IN WHILE ANOTHER FADES OUT SO THAT FOR A FEW SECONDS, THE TWO ARE SUPERIMPOSED</a:t>
            </a:r>
            <a:endParaRPr lang="ru-RU" sz="3600" b="1" dirty="0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2B8C26AA-1D07-1230-F75D-A483780BD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61" y="2279374"/>
            <a:ext cx="7263350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481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6DD29-D076-7872-5EA5-A2F9E874B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CHOKER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AAB83-3C8E-E4FB-6D2B-8C06D39F0083}"/>
              </a:ext>
            </a:extLst>
          </p:cNvPr>
          <p:cNvSpPr txBox="1"/>
          <p:nvPr/>
        </p:nvSpPr>
        <p:spPr>
          <a:xfrm>
            <a:off x="324285" y="2973628"/>
            <a:ext cx="44527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CLOSE-UP SHOT THAT SHOWS A PERSON’S FACE FROM THE NECK TO ABOVE THE HEAD</a:t>
            </a: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E0B401-3258-C023-CE39-4B815690F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015" y="2637182"/>
            <a:ext cx="7070428" cy="353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9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41EBE-4842-27C3-7443-EF8F86223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HEAD CU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118E85-55FD-C208-67C9-4E4FE08B7012}"/>
              </a:ext>
            </a:extLst>
          </p:cNvPr>
          <p:cNvSpPr txBox="1"/>
          <p:nvPr/>
        </p:nvSpPr>
        <p:spPr>
          <a:xfrm>
            <a:off x="530087" y="2637183"/>
            <a:ext cx="40949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CLOSE-UP SHOT THAT SHOWS A PERSON’S FACE FROM JUST BELOW THE CHIN AND CUTS OFF THE TOP OF THE HEAD</a:t>
            </a: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FD2C1E-825D-B7D1-FDB4-2DECFA802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009" y="2520106"/>
            <a:ext cx="7434469" cy="38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97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23D8AF-9D20-4FA2-243B-679FB93E4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EXTREME CLOSE-UP (ECU)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29758-CC24-3A52-4692-1CBBDD96F78A}"/>
              </a:ext>
            </a:extLst>
          </p:cNvPr>
          <p:cNvSpPr txBox="1"/>
          <p:nvPr/>
        </p:nvSpPr>
        <p:spPr>
          <a:xfrm>
            <a:off x="543339" y="2733466"/>
            <a:ext cx="42937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CLOSE-UP SHOT THAT SHOWS A VERY LIMITED SUBJECT OR A PART OF A SUBJECT, SUCH AS A PERSON’S EYES</a:t>
            </a: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3E759A-205A-6EDC-B1C8-30AC05E69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026" y="2733466"/>
            <a:ext cx="7235687" cy="306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99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D3CEB2-ECE4-B228-A557-11E1F7E8D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SHOT/MID SHOT (MS)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55CDA5-92FB-0569-C55D-6E96CE11D443}"/>
              </a:ext>
            </a:extLst>
          </p:cNvPr>
          <p:cNvSpPr txBox="1"/>
          <p:nvPr/>
        </p:nvSpPr>
        <p:spPr>
          <a:xfrm>
            <a:off x="384313" y="2451652"/>
            <a:ext cx="53141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SHOT THAT IS FILMED AT A MODERATE DISTANCE FROM THE SUBJECT, OFTEN SHOWING A PERSON’S HEAD AND UPPER BODY (WAIST UP)</a:t>
            </a: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068335-CBA1-2F17-AA99-9D8BF6175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765" y="2287021"/>
            <a:ext cx="5618922" cy="421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1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FCC75-2619-C14A-F23B-A399B6019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COWBOY SHOT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DD19B5-84BF-3B56-1A3C-24B96BF8AAD7}"/>
              </a:ext>
            </a:extLst>
          </p:cNvPr>
          <p:cNvSpPr txBox="1"/>
          <p:nvPr/>
        </p:nvSpPr>
        <p:spPr>
          <a:xfrm>
            <a:off x="477078" y="3152867"/>
            <a:ext cx="47707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SHOT THAT SHOWS A PERSON FROM THE HEAD TO THE UPPER LEG (MIDTHIGH)</a:t>
            </a: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E5B034-FF30-B713-681A-FC2E6C86B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133" y="2296013"/>
            <a:ext cx="6313814" cy="420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85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ABB66-5146-F615-2950-94C1A1633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SHOT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644420-AA90-2CFA-5F9A-51404F49BFD9}"/>
              </a:ext>
            </a:extLst>
          </p:cNvPr>
          <p:cNvSpPr txBox="1"/>
          <p:nvPr/>
        </p:nvSpPr>
        <p:spPr>
          <a:xfrm>
            <a:off x="543339" y="3258147"/>
            <a:ext cx="46117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SHOT THAT SHOWS AN ENTIRE PERSON OR OBJECT</a:t>
            </a: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434320-E787-5E47-A6D4-19F2E693F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612" y="2570921"/>
            <a:ext cx="6372823" cy="358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83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52D0F-7792-EB7D-F259-4A658BCC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DUTCH ANGLE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AEF15-6ACA-8BC5-5073-7956A22B5906}"/>
              </a:ext>
            </a:extLst>
          </p:cNvPr>
          <p:cNvSpPr txBox="1"/>
          <p:nvPr/>
        </p:nvSpPr>
        <p:spPr>
          <a:xfrm>
            <a:off x="636104" y="2690191"/>
            <a:ext cx="45852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 TECHNIQUE IN WHICH THE CAMERA IS NOT LEVEL WITH THE GROUND BUT TILTED ON THE LEFT OR RIGHT MAKING VERTICAL OBJECTS APPEAR TO BE LEANING</a:t>
            </a:r>
            <a:endParaRPr lang="ru-RU" sz="28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95B8CF-0BE0-F680-8D2A-B12A80D9D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794" y="2305879"/>
            <a:ext cx="6180778" cy="412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00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210</TotalTime>
  <Words>591</Words>
  <Application>Microsoft Office PowerPoint</Application>
  <PresentationFormat>Широкоэкранный</PresentationFormat>
  <Paragraphs>55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Wingdings 2</vt:lpstr>
      <vt:lpstr>YS Text</vt:lpstr>
      <vt:lpstr>Цитаты</vt:lpstr>
      <vt:lpstr>FILM TERMS: SHOTS; CAMERA MOVEMENTS </vt:lpstr>
      <vt:lpstr>CLOSE-UP (CU)</vt:lpstr>
      <vt:lpstr>CHOKER</vt:lpstr>
      <vt:lpstr>BIG HEAD CU</vt:lpstr>
      <vt:lpstr>EXTREME CLOSE-UP (ECU)</vt:lpstr>
      <vt:lpstr>MEDIUM SHOT/MID SHOT (MS)</vt:lpstr>
      <vt:lpstr>COWBOY SHOT</vt:lpstr>
      <vt:lpstr>FULL SHOT</vt:lpstr>
      <vt:lpstr>DUTCH ANGLE</vt:lpstr>
      <vt:lpstr>WIDE SHOT (WS)/LONG SHOT (LS)</vt:lpstr>
      <vt:lpstr>BIRD’S EYE ANGLE/GOD’S EYE VIEW</vt:lpstr>
      <vt:lpstr>WORM’S EYE ANGLE</vt:lpstr>
      <vt:lpstr>LOW ANGLE</vt:lpstr>
      <vt:lpstr>HIGH ANGLE</vt:lpstr>
      <vt:lpstr>50/50</vt:lpstr>
      <vt:lpstr>OVER-THE-SHOULDER-SHOT (OSS)</vt:lpstr>
      <vt:lpstr>SHOT-REVERSE-SHOT</vt:lpstr>
      <vt:lpstr>REVERSE SHOT</vt:lpstr>
      <vt:lpstr>POINT-OF-VIEW (POV CUT)</vt:lpstr>
      <vt:lpstr>FRAME WITHIN A FRAME</vt:lpstr>
      <vt:lpstr>ZOOM IN/OUT:</vt:lpstr>
      <vt:lpstr>PAN LEFT/RIGHT:</vt:lpstr>
      <vt:lpstr>TILT UP/DOWN:</vt:lpstr>
      <vt:lpstr>TRACKING:</vt:lpstr>
      <vt:lpstr>CIRCLE TRACK MOVE:</vt:lpstr>
      <vt:lpstr>DOLLY ZOOM</vt:lpstr>
      <vt:lpstr>FADE IN/FADE OUT</vt:lpstr>
      <vt:lpstr>DISSOLVE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 TERMS: DESIGN PRINCIPLES; CAMERA MOVEMENTS </dc:title>
  <dc:creator>Алексей Власов</dc:creator>
  <cp:lastModifiedBy>Алексей Власов</cp:lastModifiedBy>
  <cp:revision>22</cp:revision>
  <dcterms:created xsi:type="dcterms:W3CDTF">2022-09-11T09:55:05Z</dcterms:created>
  <dcterms:modified xsi:type="dcterms:W3CDTF">2024-12-05T12:32:42Z</dcterms:modified>
</cp:coreProperties>
</file>