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20"/>
  </p:handoutMasterIdLst>
  <p:sldIdLst>
    <p:sldId id="257" r:id="rId5"/>
    <p:sldId id="263" r:id="rId6"/>
    <p:sldId id="264" r:id="rId7"/>
    <p:sldId id="265" r:id="rId8"/>
    <p:sldId id="266" r:id="rId9"/>
    <p:sldId id="267" r:id="rId10"/>
    <p:sldId id="268" r:id="rId11"/>
    <p:sldId id="270" r:id="rId12"/>
    <p:sldId id="271" r:id="rId13"/>
    <p:sldId id="272" r:id="rId14"/>
    <p:sldId id="275" r:id="rId15"/>
    <p:sldId id="276" r:id="rId16"/>
    <p:sldId id="269" r:id="rId17"/>
    <p:sldId id="274" r:id="rId18"/>
    <p:sldId id="262"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90"/>
      </p:cViewPr>
      <p:guideLst/>
    </p:cSldViewPr>
  </p:slideViewPr>
  <p:notesTextViewPr>
    <p:cViewPr>
      <p:scale>
        <a:sx n="3" d="2"/>
        <a:sy n="3" d="2"/>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вс 02.11.25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8" y="1898977"/>
            <a:ext cx="9144000" cy="2387600"/>
          </a:xfrm>
          <a:prstGeom prst="rect">
            <a:avLst/>
          </a:prstGeom>
        </p:spPr>
        <p:txBody>
          <a:bodyPr anchor="b"/>
          <a:lstStyle>
            <a:lvl1pPr algn="ctr">
              <a:defRPr sz="6000">
                <a:solidFill>
                  <a:schemeClr val="accent1">
                    <a:lumMod val="75000"/>
                  </a:schemeClr>
                </a:solidFill>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рав_ответ_1">
    <p:spTree>
      <p:nvGrpSpPr>
        <p:cNvPr id="1" name=""/>
        <p:cNvGrpSpPr/>
        <p:nvPr/>
      </p:nvGrpSpPr>
      <p:grpSpPr>
        <a:xfrm>
          <a:off x="0" y="0"/>
          <a:ext cx="0" cy="0"/>
          <a:chOff x="0" y="0"/>
          <a:chExt cx="0" cy="0"/>
        </a:xfrm>
      </p:grpSpPr>
      <p:sp>
        <p:nvSpPr>
          <p:cNvPr id="17"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3"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9496970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езультат">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2101" y="505796"/>
            <a:ext cx="6388621" cy="4483617"/>
          </a:xfrm>
          <a:prstGeom prst="rect">
            <a:avLst/>
          </a:prstGeom>
        </p:spPr>
      </p:pic>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6549" y="1482683"/>
            <a:ext cx="6614173" cy="2529845"/>
          </a:xfrm>
          <a:prstGeom prst="rect">
            <a:avLst/>
          </a:prstGeom>
        </p:spPr>
      </p:pic>
      <p:sp>
        <p:nvSpPr>
          <p:cNvPr id="19" name="Заголовок 1"/>
          <p:cNvSpPr>
            <a:spLocks noGrp="1"/>
          </p:cNvSpPr>
          <p:nvPr>
            <p:ph type="title" hasCustomPrompt="1"/>
          </p:nvPr>
        </p:nvSpPr>
        <p:spPr>
          <a:xfrm>
            <a:off x="2676968" y="2569705"/>
            <a:ext cx="6614173" cy="699587"/>
          </a:xfrm>
          <a:prstGeom prst="rect">
            <a:avLst/>
          </a:prstGeom>
        </p:spPr>
        <p:txBody>
          <a:bodyPr/>
          <a:lstStyle>
            <a:lvl1pPr>
              <a:defRPr b="1" baseline="0">
                <a:solidFill>
                  <a:schemeClr val="accent1">
                    <a:lumMod val="75000"/>
                  </a:schemeClr>
                </a:solidFill>
              </a:defRPr>
            </a:lvl1pPr>
          </a:lstStyle>
          <a:p>
            <a:r>
              <a:rPr lang="ru-RU" dirty="0"/>
              <a:t>О</a:t>
            </a:r>
            <a:r>
              <a:rPr lang="en-US" dirty="0"/>
              <a:t> </a:t>
            </a:r>
            <a:r>
              <a:rPr lang="ru-RU" dirty="0"/>
              <a:t>б</a:t>
            </a:r>
            <a:r>
              <a:rPr lang="en-US" dirty="0"/>
              <a:t> </a:t>
            </a:r>
            <a:r>
              <a:rPr lang="ru-RU" dirty="0"/>
              <a:t>р</a:t>
            </a:r>
            <a:r>
              <a:rPr lang="en-US" dirty="0"/>
              <a:t> </a:t>
            </a:r>
            <a:r>
              <a:rPr lang="ru-RU" dirty="0"/>
              <a:t>а</a:t>
            </a:r>
            <a:r>
              <a:rPr lang="en-US" dirty="0"/>
              <a:t> </a:t>
            </a:r>
            <a:r>
              <a:rPr lang="ru-RU" dirty="0"/>
              <a:t>з</a:t>
            </a:r>
            <a:r>
              <a:rPr lang="en-US" dirty="0"/>
              <a:t> </a:t>
            </a:r>
            <a:r>
              <a:rPr lang="ru-RU" dirty="0"/>
              <a:t>е</a:t>
            </a:r>
            <a:r>
              <a:rPr lang="en-US" dirty="0"/>
              <a:t> </a:t>
            </a:r>
            <a:r>
              <a:rPr lang="ru-RU" dirty="0"/>
              <a:t>ц</a:t>
            </a:r>
            <a:r>
              <a:rPr lang="en-US" dirty="0"/>
              <a:t>  </a:t>
            </a:r>
            <a:r>
              <a:rPr lang="ru-RU" dirty="0"/>
              <a:t>з</a:t>
            </a:r>
            <a:r>
              <a:rPr lang="en-US" dirty="0"/>
              <a:t> </a:t>
            </a:r>
            <a:r>
              <a:rPr lang="ru-RU" dirty="0"/>
              <a:t>а</a:t>
            </a:r>
            <a:r>
              <a:rPr lang="en-US" dirty="0"/>
              <a:t> </a:t>
            </a:r>
            <a:r>
              <a:rPr lang="ru-RU" dirty="0"/>
              <a:t>г</a:t>
            </a:r>
            <a:r>
              <a:rPr lang="en-US" dirty="0"/>
              <a:t> </a:t>
            </a:r>
            <a:r>
              <a:rPr lang="ru-RU" dirty="0"/>
              <a:t>о</a:t>
            </a:r>
            <a:r>
              <a:rPr lang="en-US" dirty="0"/>
              <a:t> </a:t>
            </a:r>
            <a:r>
              <a:rPr lang="ru-RU" dirty="0"/>
              <a:t>л</a:t>
            </a:r>
            <a:r>
              <a:rPr lang="en-US" dirty="0"/>
              <a:t> </a:t>
            </a:r>
            <a:r>
              <a:rPr lang="ru-RU" dirty="0"/>
              <a:t>о</a:t>
            </a:r>
            <a:r>
              <a:rPr lang="en-US" dirty="0"/>
              <a:t> </a:t>
            </a:r>
            <a:r>
              <a:rPr lang="ru-RU" dirty="0"/>
              <a:t>в</a:t>
            </a:r>
            <a:r>
              <a:rPr lang="en-US" dirty="0"/>
              <a:t> </a:t>
            </a:r>
            <a:r>
              <a:rPr lang="ru-RU" dirty="0"/>
              <a:t>к</a:t>
            </a:r>
            <a:r>
              <a:rPr lang="en-US" dirty="0"/>
              <a:t> </a:t>
            </a:r>
            <a:r>
              <a:rPr lang="ru-RU" dirty="0"/>
              <a:t>а</a:t>
            </a:r>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86" y="2569705"/>
            <a:ext cx="1690142" cy="3683982"/>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78098" y="4089357"/>
            <a:ext cx="1563627" cy="195377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7302" y="1959719"/>
            <a:ext cx="2320644" cy="4083410"/>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ppt_x</p:attrName>
                                        </p:attrNameLst>
                                      </p:cBhvr>
                                      <p:tavLst>
                                        <p:tav tm="0">
                                          <p:val>
                                            <p:fltVal val="0.5"/>
                                          </p:val>
                                        </p:tav>
                                        <p:tav tm="100000">
                                          <p:val>
                                            <p:strVal val="#ppt_x"/>
                                          </p:val>
                                        </p:tav>
                                      </p:tavLst>
                                    </p:anim>
                                    <p:anim calcmode="lin" valueType="num">
                                      <p:cBhvr>
                                        <p:cTn id="10" dur="2000" fill="hold"/>
                                        <p:tgtEl>
                                          <p:spTgt spid="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42" presetClass="path" presetSubtype="0" repeatCount="indefinite" accel="50000" decel="50000" fill="hold" nodeType="withEffect">
                                  <p:stCondLst>
                                    <p:cond delay="0"/>
                                  </p:stCondLst>
                                  <p:childTnLst>
                                    <p:animMotion origin="layout" path="M -1.25E-6 -4.44444E-6 L 0.00078 -0.13425 " pathEditMode="relative" rAng="0" ptsTypes="AA">
                                      <p:cBhvr>
                                        <p:cTn id="12" dur="2000" fill="hold"/>
                                        <p:tgtEl>
                                          <p:spTgt spid="17"/>
                                        </p:tgtEl>
                                        <p:attrNameLst>
                                          <p:attrName>ppt_x</p:attrName>
                                          <p:attrName>ppt_y</p:attrName>
                                        </p:attrNameLst>
                                      </p:cBhvr>
                                      <p:rCtr x="39" y="-6713"/>
                                    </p:animMotion>
                                  </p:childTnLst>
                                </p:cTn>
                              </p:par>
                              <p:par>
                                <p:cTn id="13" presetID="36" presetClass="emph" presetSubtype="0" fill="hold" grpId="0" nodeType="withEffect">
                                  <p:stCondLst>
                                    <p:cond delay="200"/>
                                  </p:stCondLst>
                                  <p:iterate type="lt">
                                    <p:tmPct val="10000"/>
                                  </p:iterate>
                                  <p:childTnLst>
                                    <p:animScale>
                                      <p:cBhvr>
                                        <p:cTn id="14" dur="500" autoRev="1" fill="hold">
                                          <p:stCondLst>
                                            <p:cond delay="0"/>
                                          </p:stCondLst>
                                        </p:cTn>
                                        <p:tgtEl>
                                          <p:spTgt spid="19"/>
                                        </p:tgtEl>
                                      </p:cBhvr>
                                      <p:to x="80000" y="100000"/>
                                    </p:animScale>
                                    <p:anim by="(#ppt_w*0.10)" calcmode="lin" valueType="num">
                                      <p:cBhvr>
                                        <p:cTn id="15" dur="500" autoRev="1" fill="hold">
                                          <p:stCondLst>
                                            <p:cond delay="0"/>
                                          </p:stCondLst>
                                        </p:cTn>
                                        <p:tgtEl>
                                          <p:spTgt spid="19"/>
                                        </p:tgtEl>
                                        <p:attrNameLst>
                                          <p:attrName>ppt_x</p:attrName>
                                        </p:attrNameLst>
                                      </p:cBhvr>
                                    </p:anim>
                                    <p:anim by="(-#ppt_w*0.10)" calcmode="lin" valueType="num">
                                      <p:cBhvr>
                                        <p:cTn id="16" dur="500" autoRev="1" fill="hold">
                                          <p:stCondLst>
                                            <p:cond delay="0"/>
                                          </p:stCondLst>
                                        </p:cTn>
                                        <p:tgtEl>
                                          <p:spTgt spid="19"/>
                                        </p:tgtEl>
                                        <p:attrNameLst>
                                          <p:attrName>ppt_y</p:attrName>
                                        </p:attrNameLst>
                                      </p:cBhvr>
                                    </p:anim>
                                    <p:animRot by="-480000">
                                      <p:cBhvr>
                                        <p:cTn id="17" dur="500" autoRev="1" fill="hold">
                                          <p:stCondLst>
                                            <p:cond delay="0"/>
                                          </p:stCondLst>
                                        </p:cTn>
                                        <p:tgtEl>
                                          <p:spTgt spid="19"/>
                                        </p:tgtEl>
                                        <p:attrNameLst>
                                          <p:attrName>r</p:attrName>
                                        </p:attrNameLst>
                                      </p:cBhvr>
                                    </p:animRot>
                                  </p:childTnLst>
                                </p:cTn>
                              </p:par>
                              <p:par>
                                <p:cTn id="18" presetID="42" presetClass="path" presetSubtype="0" accel="50000" decel="50000" fill="hold" nodeType="withEffect">
                                  <p:stCondLst>
                                    <p:cond delay="200"/>
                                  </p:stCondLst>
                                  <p:childTnLst>
                                    <p:animMotion origin="layout" path="M 3.54167E-6 -4.44444E-6 L 0.00065 -0.16851 " pathEditMode="relative" rAng="0" ptsTypes="AA">
                                      <p:cBhvr>
                                        <p:cTn id="19" dur="3000" fill="hold"/>
                                        <p:tgtEl>
                                          <p:spTgt spid="18"/>
                                        </p:tgtEl>
                                        <p:attrNameLst>
                                          <p:attrName>ppt_x</p:attrName>
                                          <p:attrName>ppt_y</p:attrName>
                                        </p:attrNameLst>
                                      </p:cBhvr>
                                      <p:rCtr x="26" y="-8426"/>
                                    </p:animMotion>
                                  </p:childTnLst>
                                </p:cTn>
                              </p:par>
                              <p:par>
                                <p:cTn id="20" presetID="42" presetClass="path" presetSubtype="0" accel="50000" decel="50000" fill="hold" grpId="1" nodeType="withEffect">
                                  <p:stCondLst>
                                    <p:cond delay="200"/>
                                  </p:stCondLst>
                                  <p:iterate type="lt">
                                    <p:tmPct val="0"/>
                                  </p:iterate>
                                  <p:childTnLst>
                                    <p:animMotion origin="layout" path="M 4.79167E-6 -4.44444E-6 L -0.0004 -0.17407 " pathEditMode="relative" rAng="0" ptsTypes="AA">
                                      <p:cBhvr>
                                        <p:cTn id="21" dur="3000" fill="hold"/>
                                        <p:tgtEl>
                                          <p:spTgt spid="19"/>
                                        </p:tgtEl>
                                        <p:attrNameLst>
                                          <p:attrName>ppt_x</p:attrName>
                                          <p:attrName>ppt_y</p:attrName>
                                        </p:attrNameLst>
                                      </p:cBhvr>
                                      <p:rCtr x="-26" y="-8704"/>
                                    </p:animMotion>
                                  </p:childTnLst>
                                </p:cTn>
                              </p:par>
                              <p:par>
                                <p:cTn id="22" presetID="63" presetClass="path" presetSubtype="0" accel="50000" decel="50000" fill="hold" nodeType="withEffect">
                                  <p:stCondLst>
                                    <p:cond delay="500"/>
                                  </p:stCondLst>
                                  <p:childTnLst>
                                    <p:animMotion origin="layout" path="M -1.04167E-6 2.96296E-6 L 0.1987 -0.00417 " pathEditMode="relative" rAng="0" ptsTypes="AA">
                                      <p:cBhvr>
                                        <p:cTn id="23" dur="2000" fill="hold"/>
                                        <p:tgtEl>
                                          <p:spTgt spid="20"/>
                                        </p:tgtEl>
                                        <p:attrNameLst>
                                          <p:attrName>ppt_x</p:attrName>
                                          <p:attrName>ppt_y</p:attrName>
                                        </p:attrNameLst>
                                      </p:cBhvr>
                                      <p:rCtr x="9935" y="-208"/>
                                    </p:animMotion>
                                  </p:childTnLst>
                                </p:cTn>
                              </p:par>
                              <p:par>
                                <p:cTn id="24" presetID="35" presetClass="path" presetSubtype="0" accel="50000" decel="50000" fill="hold" nodeType="withEffect">
                                  <p:stCondLst>
                                    <p:cond delay="500"/>
                                  </p:stCondLst>
                                  <p:childTnLst>
                                    <p:animMotion origin="layout" path="M -3.54167E-6 -3.33333E-6 L -0.21927 0.00186 " pathEditMode="relative" rAng="0" ptsTypes="AA">
                                      <p:cBhvr>
                                        <p:cTn id="25" dur="2000" fill="hold"/>
                                        <p:tgtEl>
                                          <p:spTgt spid="22"/>
                                        </p:tgtEl>
                                        <p:attrNameLst>
                                          <p:attrName>ppt_x</p:attrName>
                                          <p:attrName>ppt_y</p:attrName>
                                        </p:attrNameLst>
                                      </p:cBhvr>
                                      <p:rCtr x="-10964" y="93"/>
                                    </p:animMotion>
                                  </p:childTnLst>
                                </p:cTn>
                              </p:par>
                              <p:par>
                                <p:cTn id="26" presetID="35" presetClass="path" presetSubtype="0" accel="50000" decel="50000" fill="hold" nodeType="withEffect">
                                  <p:stCondLst>
                                    <p:cond delay="500"/>
                                  </p:stCondLst>
                                  <p:childTnLst>
                                    <p:animMotion origin="layout" path="M 0 0 L -0.25 0 E" pathEditMode="relative" ptsTypes="">
                                      <p:cBhvr>
                                        <p:cTn id="27"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Фон">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0433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1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ubstom.ru/docs/index-1089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5698" y="3292383"/>
            <a:ext cx="2115316" cy="3145542"/>
          </a:xfrm>
          <a:prstGeom prst="rect">
            <a:avLst/>
          </a:prstGeom>
        </p:spPr>
      </p:pic>
      <p:sp>
        <p:nvSpPr>
          <p:cNvPr id="9" name="Заголовок 1"/>
          <p:cNvSpPr txBox="1">
            <a:spLocks/>
          </p:cNvSpPr>
          <p:nvPr/>
        </p:nvSpPr>
        <p:spPr>
          <a:xfrm>
            <a:off x="859809" y="1392072"/>
            <a:ext cx="9376012" cy="5246573"/>
          </a:xfrm>
          <a:prstGeom prst="rect">
            <a:avLst/>
          </a:prstGeom>
        </p:spPr>
        <p:txBody>
          <a:bodyPr anchor="b"/>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ru-RU" b="1" dirty="0" smtClean="0">
                <a:solidFill>
                  <a:srgbClr val="C00000"/>
                </a:solidFill>
              </a:rPr>
              <a:t>Пластическое интонирование </a:t>
            </a:r>
            <a:endParaRPr lang="ru-RU" b="1" dirty="0">
              <a:solidFill>
                <a:srgbClr val="C00000"/>
              </a:solidFill>
            </a:endParaRPr>
          </a:p>
          <a:p>
            <a:endParaRPr lang="ru-RU" dirty="0" smtClean="0"/>
          </a:p>
          <a:p>
            <a:r>
              <a:rPr lang="ru-RU" b="1" dirty="0" smtClean="0">
                <a:solidFill>
                  <a:srgbClr val="FF0000"/>
                </a:solidFill>
              </a:rPr>
              <a:t>и</a:t>
            </a:r>
          </a:p>
          <a:p>
            <a:r>
              <a:rPr lang="ru-RU" dirty="0" smtClean="0"/>
              <a:t>  </a:t>
            </a:r>
            <a:r>
              <a:rPr lang="ru-RU" b="1" dirty="0" smtClean="0">
                <a:solidFill>
                  <a:srgbClr val="C00000"/>
                </a:solidFill>
              </a:rPr>
              <a:t>и восприятие музыки</a:t>
            </a:r>
          </a:p>
          <a:p>
            <a:r>
              <a:rPr lang="ru-RU" dirty="0" smtClean="0"/>
              <a:t>   на занятиях народным вокалом</a:t>
            </a:r>
          </a:p>
        </p:txBody>
      </p:sp>
      <p:pic>
        <p:nvPicPr>
          <p:cNvPr id="10"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7900" y="4416550"/>
            <a:ext cx="573534" cy="505026"/>
          </a:xfrm>
          <a:prstGeom prst="rect">
            <a:avLst/>
          </a:prstGeom>
        </p:spPr>
      </p:pic>
      <p:grpSp>
        <p:nvGrpSpPr>
          <p:cNvPr id="11" name="Group 2"/>
          <p:cNvGrpSpPr/>
          <p:nvPr/>
        </p:nvGrpSpPr>
        <p:grpSpPr>
          <a:xfrm>
            <a:off x="420982" y="3182206"/>
            <a:ext cx="2417069" cy="3456439"/>
            <a:chOff x="3344569" y="426786"/>
            <a:chExt cx="2417069" cy="3456439"/>
          </a:xfrm>
        </p:grpSpPr>
        <p:pic>
          <p:nvPicPr>
            <p:cNvPr id="12"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4569" y="426786"/>
              <a:ext cx="1863051" cy="3456439"/>
            </a:xfrm>
            <a:prstGeom prst="rect">
              <a:avLst/>
            </a:prstGeom>
          </p:spPr>
        </p:pic>
        <p:pic>
          <p:nvPicPr>
            <p:cNvPr id="13"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6898" y="2129883"/>
              <a:ext cx="754740" cy="379141"/>
            </a:xfrm>
            <a:prstGeom prst="rect">
              <a:avLst/>
            </a:prstGeom>
          </p:spPr>
        </p:pic>
      </p:gr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9"/>
                                        </p:tgtEl>
                                        <p:attrNameLst>
                                          <p:attrName>style.color</p:attrName>
                                        </p:attrNameLst>
                                      </p:cBhvr>
                                      <p:to>
                                        <a:schemeClr val="accent2"/>
                                      </p:to>
                                    </p:animClr>
                                  </p:childTnLst>
                                </p:cTn>
                              </p:par>
                              <p:par>
                                <p:cTn id="11" presetID="64" presetClass="path" presetSubtype="0" accel="50000" decel="50000" fill="hold" grpId="0" nodeType="withEffect">
                                  <p:stCondLst>
                                    <p:cond delay="250"/>
                                  </p:st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nodeType="withEffect">
                                  <p:stCondLst>
                                    <p:cond delay="250"/>
                                  </p:stCondLst>
                                  <p:childTnLst>
                                    <p:animMotion origin="layout" path="M 4.16667E-6 7.40741E-7 L -0.19362 0.00648 " pathEditMode="relative" rAng="0" ptsTypes="AA">
                                      <p:cBhvr>
                                        <p:cTn id="14" dur="3000" fill="hold"/>
                                        <p:tgtEl>
                                          <p:spTgt spid="6"/>
                                        </p:tgtEl>
                                        <p:attrNameLst>
                                          <p:attrName>ppt_x</p:attrName>
                                          <p:attrName>ppt_y</p:attrName>
                                        </p:attrNameLst>
                                      </p:cBhvr>
                                      <p:rCtr x="-9687" y="324"/>
                                    </p:animMotion>
                                  </p:childTnLst>
                                </p:cTn>
                              </p:par>
                              <p:par>
                                <p:cTn id="15" presetID="54" presetClass="path" presetSubtype="0" accel="50000" decel="50000" fill="hold" nodeType="withEffect">
                                  <p:stCondLst>
                                    <p:cond delay="250"/>
                                  </p:stCondLst>
                                  <p:childTnLst>
                                    <p:animMotion origin="layout" path="M -2.5E-6 4.81481E-6 C 0.00443 -0.00741 0.01992 -0.01413 0.02565 -0.01413 C 0.06016 -0.01413 0.09584 0.09884 0.09584 0.21203 C 0.09584 0.15486 0.1138 0.09884 0.13047 0.09884 C 0.14831 0.09884 0.16498 0.15555 0.16498 0.21203 C 0.16498 0.18379 0.17383 0.15486 0.18282 0.15486 C 0.19167 0.15486 0.20065 0.18287 0.20065 0.21203 C 0.20065 0.19722 0.20521 0.18379 0.20951 0.18379 C 0.21407 0.18379 0.21836 0.19814 0.21836 0.21203 C 0.21836 0.20439 0.22058 0.19722 0.22292 0.19722 C 0.22409 0.19722 0.22735 0.20486 0.22735 0.21203 C 0.22735 0.2081 0.22852 0.20439 0.22956 0.20439 C 0.22956 0.20532 0.23177 0.20787 0.23177 0.21203 C 0.23177 0.20995 0.23177 0.2081 0.23295 0.2081 C 0.23295 0.20902 0.23412 0.21018 0.23412 0.21203 C 0.23412 0.21111 0.23412 0.20995 0.23412 0.20902 C 0.23529 0.20902 0.23529 0.20995 0.23529 0.21111 C 0.23646 0.21111 0.23646 0.21018 0.23646 0.20902 C 0.23763 0.20902 0.23763 0.20995 0.23763 0.21111 " pathEditMode="relative" rAng="0" ptsTypes="AAAAAAAAAAAAAAAAAAA">
                                      <p:cBhvr>
                                        <p:cTn id="16" dur="3000" fill="hold"/>
                                        <p:tgtEl>
                                          <p:spTgt spid="10"/>
                                        </p:tgtEl>
                                        <p:attrNameLst>
                                          <p:attrName>ppt_x</p:attrName>
                                          <p:attrName>ppt_y</p:attrName>
                                        </p:attrNameLst>
                                      </p:cBhvr>
                                      <p:rCtr x="11875" y="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1103" y="125880"/>
            <a:ext cx="7348616" cy="1102419"/>
          </a:xfrm>
        </p:spPr>
        <p:txBody>
          <a:bodyPr>
            <a:normAutofit/>
          </a:bodyPr>
          <a:lstStyle/>
          <a:p>
            <a:r>
              <a:rPr lang="ru-RU" b="1" dirty="0" smtClean="0"/>
              <a:t>План работы над песней</a:t>
            </a:r>
            <a:endParaRPr lang="ru-RU" b="1" dirty="0"/>
          </a:p>
        </p:txBody>
      </p:sp>
      <p:sp>
        <p:nvSpPr>
          <p:cNvPr id="3" name="Текст 2"/>
          <p:cNvSpPr>
            <a:spLocks noGrp="1"/>
          </p:cNvSpPr>
          <p:nvPr>
            <p:ph type="body" sz="quarter" idx="13"/>
          </p:nvPr>
        </p:nvSpPr>
        <p:spPr>
          <a:xfrm>
            <a:off x="1555844" y="1405720"/>
            <a:ext cx="9758149" cy="1419368"/>
          </a:xfrm>
        </p:spPr>
        <p:txBody>
          <a:bodyPr/>
          <a:lstStyle/>
          <a:p>
            <a:pPr>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восприятие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 на слух, определение ее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характера; освоение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поэтического текста и его ритмической структуры (чтение в ритме, выявление границ построений, повторности);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Текст 3"/>
          <p:cNvSpPr>
            <a:spLocks noGrp="1"/>
          </p:cNvSpPr>
          <p:nvPr>
            <p:ph type="body" sz="quarter" idx="14"/>
          </p:nvPr>
        </p:nvSpPr>
        <p:spPr>
          <a:xfrm>
            <a:off x="567059" y="3284835"/>
            <a:ext cx="9204737" cy="1369051"/>
          </a:xfrm>
        </p:spPr>
        <p:txBody>
          <a:bodyPr/>
          <a:lstStyle/>
          <a:p>
            <a:pPr>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распределение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ролей действующих лиц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a:t>
            </a:r>
            <a:r>
              <a:rPr lang="ru-RU"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определение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характера и настроения действующих лиц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a:t>
            </a:r>
            <a:r>
              <a:rPr lang="ru-RU"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выразительное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повторение текста песни детьми по ролям;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Текст 4"/>
          <p:cNvSpPr>
            <a:spLocks noGrp="1"/>
          </p:cNvSpPr>
          <p:nvPr>
            <p:ph type="body" sz="quarter" idx="15"/>
          </p:nvPr>
        </p:nvSpPr>
        <p:spPr>
          <a:xfrm>
            <a:off x="1296535" y="5113633"/>
            <a:ext cx="9758149" cy="1229682"/>
          </a:xfrm>
        </p:spPr>
        <p:txBody>
          <a:bodyPr/>
          <a:lstStyle/>
          <a:p>
            <a:pPr>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выявление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характера движений, мимики, жестов, адекватно передающих характер персонажей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a:t>
            </a:r>
            <a:r>
              <a:rPr lang="ru-RU"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поэтапное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разучивание песни и сопровождающих ее движений.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00242716"/>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7571" y="702051"/>
            <a:ext cx="2204128" cy="315007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23" y="1615043"/>
            <a:ext cx="1895832" cy="330134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024" y="3483995"/>
            <a:ext cx="1876579" cy="328352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4595" y="3483994"/>
            <a:ext cx="2014593" cy="328352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0489" y="2481942"/>
            <a:ext cx="2014593" cy="3292433"/>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4188" y="1520042"/>
            <a:ext cx="2014593" cy="3396341"/>
          </a:xfrm>
          <a:prstGeom prst="rect">
            <a:avLst/>
          </a:prstGeom>
        </p:spPr>
      </p:pic>
    </p:spTree>
    <p:extLst>
      <p:ext uri="{BB962C8B-B14F-4D97-AF65-F5344CB8AC3E}">
        <p14:creationId xmlns:p14="http://schemas.microsoft.com/office/powerpoint/2010/main" val="381781040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3046" y="3087584"/>
            <a:ext cx="2211531" cy="334446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72" y="3087584"/>
            <a:ext cx="2211531" cy="334446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272" y="153154"/>
            <a:ext cx="2211531" cy="3598222"/>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746" y="4203858"/>
            <a:ext cx="4132774" cy="2477563"/>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972" y="187519"/>
            <a:ext cx="4132774" cy="2477563"/>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471" y="153154"/>
            <a:ext cx="4132774" cy="2435908"/>
          </a:xfrm>
          <a:prstGeom prst="rect">
            <a:avLst/>
          </a:prstGeom>
        </p:spPr>
      </p:pic>
    </p:spTree>
    <p:extLst>
      <p:ext uri="{BB962C8B-B14F-4D97-AF65-F5344CB8AC3E}">
        <p14:creationId xmlns:p14="http://schemas.microsoft.com/office/powerpoint/2010/main" val="225179173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2949" y="1787856"/>
            <a:ext cx="6614173" cy="2975212"/>
          </a:xfrm>
        </p:spPr>
        <p:txBody>
          <a:bodyPr/>
          <a:lstStyle/>
          <a:p>
            <a:pPr algn="ctr"/>
            <a:r>
              <a:rPr lang="ru-RU" dirty="0" smtClean="0">
                <a:solidFill>
                  <a:srgbClr val="C00000"/>
                </a:solidFill>
              </a:rPr>
              <a:t>Вопросы для учащихся</a:t>
            </a:r>
            <a:br>
              <a:rPr lang="ru-RU" dirty="0" smtClean="0">
                <a:solidFill>
                  <a:srgbClr val="C00000"/>
                </a:solidFill>
              </a:rPr>
            </a:br>
            <a:r>
              <a:rPr lang="ru-RU" dirty="0">
                <a:solidFill>
                  <a:srgbClr val="C00000"/>
                </a:solidFill>
                <a:ea typeface="Times New Roman" panose="02020603050405020304" pitchFamily="18" charset="0"/>
              </a:rPr>
              <a:t>для развития их творческой инициативы и фантазии в процессе </a:t>
            </a:r>
            <a:r>
              <a:rPr lang="ru-RU" dirty="0" err="1">
                <a:solidFill>
                  <a:srgbClr val="C00000"/>
                </a:solidFill>
                <a:ea typeface="Times New Roman" panose="02020603050405020304" pitchFamily="18" charset="0"/>
              </a:rPr>
              <a:t>инсценирования</a:t>
            </a:r>
            <a:r>
              <a:rPr lang="ru-RU" dirty="0">
                <a:solidFill>
                  <a:srgbClr val="C00000"/>
                </a:solidFill>
                <a:ea typeface="Times New Roman" panose="02020603050405020304" pitchFamily="18" charset="0"/>
              </a:rPr>
              <a:t> песни. </a:t>
            </a:r>
            <a:endParaRPr lang="ru-RU" dirty="0">
              <a:solidFill>
                <a:srgbClr val="C00000"/>
              </a:solidFill>
            </a:endParaRPr>
          </a:p>
        </p:txBody>
      </p:sp>
    </p:spTree>
    <p:extLst>
      <p:ext uri="{BB962C8B-B14F-4D97-AF65-F5344CB8AC3E}">
        <p14:creationId xmlns:p14="http://schemas.microsoft.com/office/powerpoint/2010/main" val="289539111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4249" y="200915"/>
            <a:ext cx="7171196" cy="1627885"/>
          </a:xfrm>
        </p:spPr>
        <p:txBody>
          <a:bodyPr>
            <a:normAutofit/>
          </a:bodyPr>
          <a:lstStyle/>
          <a:p>
            <a:pPr>
              <a:lnSpc>
                <a:spcPct val="107000"/>
              </a:lnSpc>
              <a:spcAft>
                <a:spcPts val="800"/>
              </a:spcAft>
            </a:pPr>
            <a:r>
              <a:rPr lang="ru-RU" sz="2400" b="1" dirty="0" smtClean="0">
                <a:solidFill>
                  <a:srgbClr val="FF0000"/>
                </a:solidFill>
                <a:latin typeface="Times New Roman" panose="02020603050405020304" pitchFamily="18" charset="0"/>
                <a:cs typeface="Times New Roman" panose="02020603050405020304" pitchFamily="18" charset="0"/>
              </a:rPr>
              <a:t>Выполняя задание 3 </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акцентируйте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внимание на роли пособия в организации музыкально-ритмической деятельности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детей</a:t>
            </a:r>
            <a:endParaRPr lang="ru-RU" sz="2400" dirty="0"/>
          </a:p>
        </p:txBody>
      </p:sp>
      <p:sp>
        <p:nvSpPr>
          <p:cNvPr id="3" name="Текст 2"/>
          <p:cNvSpPr>
            <a:spLocks noGrp="1"/>
          </p:cNvSpPr>
          <p:nvPr>
            <p:ph type="body" sz="quarter" idx="13"/>
          </p:nvPr>
        </p:nvSpPr>
        <p:spPr>
          <a:xfrm>
            <a:off x="3029803" y="2124075"/>
            <a:ext cx="6141493" cy="1315161"/>
          </a:xfrm>
        </p:spPr>
        <p:txBody>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Охарактеризуйте структуру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сборника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отметьте особенности методических указаний,</a:t>
            </a:r>
            <a:endParaRPr lang="ru-RU" dirty="0"/>
          </a:p>
        </p:txBody>
      </p:sp>
      <p:sp>
        <p:nvSpPr>
          <p:cNvPr id="4" name="Текст 3"/>
          <p:cNvSpPr>
            <a:spLocks noGrp="1"/>
          </p:cNvSpPr>
          <p:nvPr>
            <p:ph type="body" sz="quarter" idx="14"/>
          </p:nvPr>
        </p:nvSpPr>
        <p:spPr>
          <a:xfrm>
            <a:off x="3029803" y="3751400"/>
            <a:ext cx="6141493" cy="717550"/>
          </a:xfrm>
        </p:spPr>
        <p:txBody>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педагогическую и художественную ценность репертуара,</a:t>
            </a:r>
            <a:endParaRPr lang="ru-RU" dirty="0"/>
          </a:p>
        </p:txBody>
      </p:sp>
      <p:sp>
        <p:nvSpPr>
          <p:cNvPr id="5" name="Текст 4"/>
          <p:cNvSpPr>
            <a:spLocks noGrp="1"/>
          </p:cNvSpPr>
          <p:nvPr>
            <p:ph type="body" sz="quarter" idx="15"/>
          </p:nvPr>
        </p:nvSpPr>
        <p:spPr>
          <a:xfrm>
            <a:off x="4026090" y="4913195"/>
            <a:ext cx="4353636" cy="941695"/>
          </a:xfrm>
        </p:spPr>
        <p:txBody>
          <a:bodyPr/>
          <a:lstStyle/>
          <a:p>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его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соответствие целевому назначению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сборника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4000" dirty="0">
                <a:solidFill>
                  <a:srgbClr val="5B9BD5">
                    <a:lumMod val="75000"/>
                  </a:srgbClr>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5B9BD5">
                    <a:lumMod val="75000"/>
                  </a:srgbClr>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379152859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3898" y="0"/>
            <a:ext cx="7736956" cy="6649358"/>
          </a:xfrm>
          <a:prstGeom prst="rect">
            <a:avLst/>
          </a:prstGeom>
        </p:spPr>
        <p:txBody>
          <a:bodyPr/>
          <a:lstStyle/>
          <a:p>
            <a:pPr algn="ctr">
              <a:lnSpc>
                <a:spcPct val="107000"/>
              </a:lnSpc>
              <a:spcAft>
                <a:spcPts val="800"/>
              </a:spcAft>
            </a:pP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Единство </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слова, напева, движения,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воспринимаемых не как сумма компонентов, а как их синтез, дающий новые качественные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показатели – </a:t>
            </a:r>
            <a: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наша важнейшая исполнительская задача!</a:t>
            </a:r>
            <a:b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Репертуар, который используем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процессе пластического интонирования и музыкально-ритмических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движений:</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«Методическое пособие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ритмике» Е.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Коноровой</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«Методическое пособие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ритмике» Г.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Франио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И.Лифиц</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Чаще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всего для пластических импровизаций и этюдов подбираются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музыкальные сочинения программного содержания.</a:t>
            </a:r>
            <a:r>
              <a:rPr lang="ru-RU" sz="3200" dirty="0">
                <a:latin typeface="Calibri" panose="020F0502020204030204" pitchFamily="34" charset="0"/>
                <a:ea typeface="Calibri" panose="020F0502020204030204" pitchFamily="34" charset="0"/>
                <a:cs typeface="Times New Roman" panose="02020603050405020304" pitchFamily="18" charset="0"/>
              </a:rPr>
              <a:t/>
            </a:r>
            <a:br>
              <a:rPr lang="ru-RU" sz="3200" dirty="0">
                <a:latin typeface="Calibri" panose="020F0502020204030204" pitchFamily="34" charset="0"/>
                <a:ea typeface="Calibri" panose="020F0502020204030204" pitchFamily="34" charset="0"/>
                <a:cs typeface="Times New Roman" panose="02020603050405020304" pitchFamily="18" charset="0"/>
              </a:rPr>
            </a:br>
            <a:r>
              <a:rPr lang="ru-RU" sz="3600" b="0" dirty="0">
                <a:latin typeface="Calibri" panose="020F0502020204030204" pitchFamily="34" charset="0"/>
                <a:ea typeface="Calibri" panose="020F0502020204030204" pitchFamily="34" charset="0"/>
                <a:cs typeface="Times New Roman" panose="02020603050405020304" pitchFamily="18" charset="0"/>
              </a:rPr>
              <a:t/>
            </a:r>
            <a:br>
              <a:rPr lang="ru-RU" sz="3600" b="0" dirty="0">
                <a:latin typeface="Calibri" panose="020F0502020204030204" pitchFamily="34" charset="0"/>
                <a:ea typeface="Calibri" panose="020F0502020204030204" pitchFamily="34" charset="0"/>
                <a:cs typeface="Times New Roman" panose="02020603050405020304" pitchFamily="18" charset="0"/>
              </a:rPr>
            </a:br>
            <a:endParaRPr lang="ru-RU" sz="3600" b="0" dirty="0"/>
          </a:p>
        </p:txBody>
      </p:sp>
    </p:spTree>
    <p:extLst>
      <p:ext uri="{BB962C8B-B14F-4D97-AF65-F5344CB8AC3E}">
        <p14:creationId xmlns:p14="http://schemas.microsoft.com/office/powerpoint/2010/main" val="219896823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6913" y="135365"/>
            <a:ext cx="9089409" cy="2194391"/>
          </a:xfrm>
        </p:spPr>
        <p:txBody>
          <a:bodyPr>
            <a:normAutofit/>
          </a:bodyPr>
          <a:lstStyle/>
          <a:p>
            <a:r>
              <a:rPr lang="ru-RU" b="1" dirty="0"/>
              <a:t>Обучение детей пластическому интонированию и музыкально-ритмическим движениям</a:t>
            </a:r>
            <a:r>
              <a:rPr lang="ru-RU" dirty="0"/>
              <a:t>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80" y="2585668"/>
            <a:ext cx="2417069" cy="345643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287" y="2896565"/>
            <a:ext cx="2115316" cy="3145542"/>
          </a:xfrm>
          <a:prstGeom prst="rect">
            <a:avLst/>
          </a:prstGeom>
        </p:spPr>
      </p:pic>
      <p:sp>
        <p:nvSpPr>
          <p:cNvPr id="8" name="Прямоугольник 7">
            <a:hlinkClick r:id="" action="ppaction://hlinkshowjump?jump=nextslide">
              <a:snd r:embed="rId5" name="chimes.wav"/>
            </a:hlinkClick>
          </p:cNvPr>
          <p:cNvSpPr/>
          <p:nvPr/>
        </p:nvSpPr>
        <p:spPr>
          <a:xfrm>
            <a:off x="2555973" y="2456596"/>
            <a:ext cx="6151298" cy="1282890"/>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07000"/>
              </a:lnSpc>
              <a:spcAft>
                <a:spcPts val="800"/>
              </a:spcAft>
              <a:buFont typeface="+mj-lt"/>
              <a:buAutoNum type="arabicPeriod"/>
              <a:tabLst>
                <a:tab pos="457200" algn="l"/>
              </a:tabLst>
            </a:pP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Роль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пластического интонирования и музыкально-ритмических движений в музыкальном образовании детей. </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2969107" y="3885846"/>
            <a:ext cx="6645020" cy="1341247"/>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Методика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обучения детей пластическому интонированию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музыкально-ритмическим движениям. </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1746913" y="5361802"/>
            <a:ext cx="7495985" cy="1366543"/>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anose="02020603050405020304" pitchFamily="18" charset="0"/>
                <a:ea typeface="Times New Roman" panose="02020603050405020304" pitchFamily="18" charset="0"/>
              </a:rPr>
              <a:t>3.  Характеристика </a:t>
            </a:r>
            <a:r>
              <a:rPr lang="ru-RU" sz="2400" b="1" dirty="0">
                <a:solidFill>
                  <a:srgbClr val="C00000"/>
                </a:solidFill>
                <a:latin typeface="Times New Roman" panose="02020603050405020304" pitchFamily="18" charset="0"/>
                <a:ea typeface="Times New Roman" panose="02020603050405020304" pitchFamily="18" charset="0"/>
              </a:rPr>
              <a:t>репертуара, используемого в процессе пластического интонирования и музыкально-ритмических движений. </a:t>
            </a:r>
            <a:endParaRPr lang="ru-RU" sz="2400" b="1" dirty="0">
              <a:solidFill>
                <a:srgbClr val="C00000"/>
              </a:solidFill>
            </a:endParaRPr>
          </a:p>
        </p:txBody>
      </p:sp>
    </p:spTree>
    <p:extLst>
      <p:ext uri="{BB962C8B-B14F-4D97-AF65-F5344CB8AC3E}">
        <p14:creationId xmlns:p14="http://schemas.microsoft.com/office/powerpoint/2010/main" val="49254436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8"/>
                                        </p:tgtEl>
                                        <p:attrNameLst>
                                          <p:attrName>style.color</p:attrName>
                                        </p:attrNameLst>
                                      </p:cBhvr>
                                      <p:to>
                                        <p:clrVal>
                                          <a:schemeClr val="bg1"/>
                                        </p:clrVal>
                                      </p:to>
                                    </p:set>
                                  </p:childTnLst>
                                </p:cTn>
                              </p:par>
                              <p:par>
                                <p:cTn id="16" presetID="7" presetClass="emph" presetSubtype="1" nodeType="withEffect">
                                  <p:stCondLst>
                                    <p:cond delay="0"/>
                                  </p:stCondLst>
                                  <p:childTnLst>
                                    <p:set>
                                      <p:cBhvr>
                                        <p:cTn id="17" dur="indefinite"/>
                                        <p:tgtEl>
                                          <p:spTgt spid="8"/>
                                        </p:tgtEl>
                                        <p:attrNameLst>
                                          <p:attrName>stroke.color</p:attrName>
                                        </p:attrNameLst>
                                      </p:cBhvr>
                                      <p:to>
                                        <p:clrVal>
                                          <a:srgbClr val="05B34B"/>
                                        </p:clrVal>
                                      </p:to>
                                    </p:set>
                                    <p:set>
                                      <p:cBhvr>
                                        <p:cTn id="18" dur="indefinite"/>
                                        <p:tgtEl>
                                          <p:spTgt spid="8"/>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8"/>
                                        </p:tgtEl>
                                        <p:attrNameLst>
                                          <p:attrName>fillcolor</p:attrName>
                                        </p:attrNameLst>
                                      </p:cBhvr>
                                      <p:to>
                                        <p:clrVal>
                                          <a:srgbClr val="B9D07E"/>
                                        </p:clrVal>
                                      </p:to>
                                    </p:set>
                                    <p:set>
                                      <p:cBhvr>
                                        <p:cTn id="21" dur="indefinite"/>
                                        <p:tgtEl>
                                          <p:spTgt spid="8"/>
                                        </p:tgtEl>
                                        <p:attrNameLst>
                                          <p:attrName>fill.type</p:attrName>
                                        </p:attrNameLst>
                                      </p:cBhvr>
                                      <p:to>
                                        <p:strVal val="solid"/>
                                      </p:to>
                                    </p:set>
                                    <p:set>
                                      <p:cBhvr>
                                        <p:cTn id="22" dur="indefinite"/>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3" presetClass="emph" presetSubtype="1" grpId="0" nodeType="clickEffect">
                                  <p:stCondLst>
                                    <p:cond delay="0"/>
                                  </p:stCondLst>
                                  <p:childTnLst>
                                    <p:set>
                                      <p:cBhvr override="childStyle">
                                        <p:cTn id="27" dur="indefinite"/>
                                        <p:tgtEl>
                                          <p:spTgt spid="11"/>
                                        </p:tgtEl>
                                        <p:attrNameLst>
                                          <p:attrName>style.color</p:attrName>
                                        </p:attrNameLst>
                                      </p:cBhvr>
                                      <p:to>
                                        <p:clrVal>
                                          <a:schemeClr val="bg1"/>
                                        </p:clrVal>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28" presetID="7" presetClass="emph" presetSubtype="1" nodeType="withEffect">
                                  <p:stCondLst>
                                    <p:cond delay="0"/>
                                  </p:stCondLst>
                                  <p:childTnLst>
                                    <p:set>
                                      <p:cBhvr>
                                        <p:cTn id="29" dur="indefinite"/>
                                        <p:tgtEl>
                                          <p:spTgt spid="11"/>
                                        </p:tgtEl>
                                        <p:attrNameLst>
                                          <p:attrName>stroke.color</p:attrName>
                                        </p:attrNameLst>
                                      </p:cBhvr>
                                      <p:to>
                                        <p:clrVal>
                                          <a:srgbClr val="FF1111"/>
                                        </p:clrVal>
                                      </p:to>
                                    </p:set>
                                    <p:set>
                                      <p:cBhvr>
                                        <p:cTn id="30" dur="indefinite"/>
                                        <p:tgtEl>
                                          <p:spTgt spid="11"/>
                                        </p:tgtEl>
                                        <p:attrNameLst>
                                          <p:attrName>stroke.on</p:attrName>
                                        </p:attrNameLst>
                                      </p:cBhvr>
                                      <p:to>
                                        <p:strVal val="true"/>
                                      </p:to>
                                    </p:set>
                                  </p:childTnLst>
                                </p:cTn>
                              </p:par>
                              <p:par>
                                <p:cTn id="31" presetID="1" presetClass="emph" presetSubtype="1" nodeType="withEffect">
                                  <p:stCondLst>
                                    <p:cond delay="0"/>
                                  </p:stCondLst>
                                  <p:childTnLst>
                                    <p:set>
                                      <p:cBhvr>
                                        <p:cTn id="32" dur="indefinite"/>
                                        <p:tgtEl>
                                          <p:spTgt spid="11"/>
                                        </p:tgtEl>
                                        <p:attrNameLst>
                                          <p:attrName>fillcolor</p:attrName>
                                        </p:attrNameLst>
                                      </p:cBhvr>
                                      <p:to>
                                        <p:clrVal>
                                          <a:srgbClr val="FF4B4B"/>
                                        </p:clrVal>
                                      </p:to>
                                    </p:set>
                                    <p:set>
                                      <p:cBhvr>
                                        <p:cTn id="33" dur="indefinite"/>
                                        <p:tgtEl>
                                          <p:spTgt spid="11"/>
                                        </p:tgtEl>
                                        <p:attrNameLst>
                                          <p:attrName>fill.type</p:attrName>
                                        </p:attrNameLst>
                                      </p:cBhvr>
                                      <p:to>
                                        <p:strVal val="solid"/>
                                      </p:to>
                                    </p:set>
                                    <p:set>
                                      <p:cBhvr>
                                        <p:cTn id="34"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 presetClass="emph" presetSubtype="1" grpId="0" nodeType="clickEffect">
                                  <p:stCondLst>
                                    <p:cond delay="0"/>
                                  </p:stCondLst>
                                  <p:childTnLst>
                                    <p:set>
                                      <p:cBhvr override="childStyle">
                                        <p:cTn id="39" dur="indefinite"/>
                                        <p:tgtEl>
                                          <p:spTgt spid="15"/>
                                        </p:tgtEl>
                                        <p:attrNameLst>
                                          <p:attrName>style.color</p:attrName>
                                        </p:attrNameLst>
                                      </p:cBhvr>
                                      <p:to>
                                        <p:clrVal>
                                          <a:schemeClr val="bg1"/>
                                        </p:clrVal>
                                      </p:to>
                                    </p:set>
                                  </p:childTnLst>
                                  <p:subTnLst>
                                    <p:audio>
                                      <p:cMediaNode>
                                        <p:cTn display="0" masterRel="sameClick">
                                          <p:stCondLst>
                                            <p:cond evt="begin" delay="0">
                                              <p:tn val="38"/>
                                            </p:cond>
                                          </p:stCondLst>
                                          <p:endCondLst>
                                            <p:cond evt="onStopAudio" delay="0">
                                              <p:tgtEl>
                                                <p:sldTgt/>
                                              </p:tgtEl>
                                            </p:cond>
                                          </p:endCondLst>
                                        </p:cTn>
                                        <p:tgtEl>
                                          <p:sndTgt r:embed="rId2" name="voltage.wav"/>
                                        </p:tgtEl>
                                      </p:cMediaNode>
                                    </p:audio>
                                  </p:subTnLst>
                                </p:cTn>
                              </p:par>
                              <p:par>
                                <p:cTn id="40" presetID="7" presetClass="emph" presetSubtype="1" nodeType="withEffect">
                                  <p:stCondLst>
                                    <p:cond delay="0"/>
                                  </p:stCondLst>
                                  <p:childTnLst>
                                    <p:set>
                                      <p:cBhvr>
                                        <p:cTn id="41" dur="indefinite"/>
                                        <p:tgtEl>
                                          <p:spTgt spid="15"/>
                                        </p:tgtEl>
                                        <p:attrNameLst>
                                          <p:attrName>stroke.color</p:attrName>
                                        </p:attrNameLst>
                                      </p:cBhvr>
                                      <p:to>
                                        <p:clrVal>
                                          <a:srgbClr val="FF1111"/>
                                        </p:clrVal>
                                      </p:to>
                                    </p:set>
                                    <p:set>
                                      <p:cBhvr>
                                        <p:cTn id="42" dur="indefinite"/>
                                        <p:tgtEl>
                                          <p:spTgt spid="15"/>
                                        </p:tgtEl>
                                        <p:attrNameLst>
                                          <p:attrName>stroke.on</p:attrName>
                                        </p:attrNameLst>
                                      </p:cBhvr>
                                      <p:to>
                                        <p:strVal val="true"/>
                                      </p:to>
                                    </p:set>
                                  </p:childTnLst>
                                </p:cTn>
                              </p:par>
                              <p:par>
                                <p:cTn id="43" presetID="1" presetClass="emph" presetSubtype="1" nodeType="withEffect">
                                  <p:stCondLst>
                                    <p:cond delay="0"/>
                                  </p:stCondLst>
                                  <p:childTnLst>
                                    <p:set>
                                      <p:cBhvr>
                                        <p:cTn id="44" dur="indefinite"/>
                                        <p:tgtEl>
                                          <p:spTgt spid="15"/>
                                        </p:tgtEl>
                                        <p:attrNameLst>
                                          <p:attrName>fillcolor</p:attrName>
                                        </p:attrNameLst>
                                      </p:cBhvr>
                                      <p:to>
                                        <p:clrVal>
                                          <a:srgbClr val="FF4B4B"/>
                                        </p:clrVal>
                                      </p:to>
                                    </p:set>
                                    <p:set>
                                      <p:cBhvr>
                                        <p:cTn id="45" dur="indefinite"/>
                                        <p:tgtEl>
                                          <p:spTgt spid="15"/>
                                        </p:tgtEl>
                                        <p:attrNameLst>
                                          <p:attrName>fill.type</p:attrName>
                                        </p:attrNameLst>
                                      </p:cBhvr>
                                      <p:to>
                                        <p:strVal val="solid"/>
                                      </p:to>
                                    </p:set>
                                    <p:set>
                                      <p:cBhvr>
                                        <p:cTn id="46" dur="indefinit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8" grpId="0" animBg="1"/>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691" y="171745"/>
            <a:ext cx="5366479" cy="665692"/>
          </a:xfrm>
        </p:spPr>
        <p:txBody>
          <a:bodyPr>
            <a:normAutofit fontScale="90000"/>
          </a:bodyPr>
          <a:lstStyle/>
          <a:p>
            <a:r>
              <a:rPr lang="ru-RU" b="1" dirty="0" smtClean="0"/>
              <a:t>ЗАДАНИЯ</a:t>
            </a:r>
            <a:endParaRPr lang="ru-RU" b="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1" y="3040221"/>
            <a:ext cx="2298197" cy="329794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4417" y="2586068"/>
            <a:ext cx="1642875" cy="3752096"/>
          </a:xfrm>
          <a:prstGeom prst="rect">
            <a:avLst/>
          </a:prstGeom>
        </p:spPr>
      </p:pic>
      <p:sp>
        <p:nvSpPr>
          <p:cNvPr id="9" name="Прямоугольник 8">
            <a:hlinkClick r:id="" action="ppaction://hlinkshowjump?jump=nextslide">
              <a:snd r:embed="rId5" name="chimes.wav"/>
            </a:hlinkClick>
          </p:cNvPr>
          <p:cNvSpPr/>
          <p:nvPr/>
        </p:nvSpPr>
        <p:spPr>
          <a:xfrm>
            <a:off x="2969871" y="3639471"/>
            <a:ext cx="6553672" cy="1267001"/>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преподавателя и обучающихся: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инсценирование</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народных песен. </a:t>
            </a:r>
            <a:endParaRPr lang="ru-R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214650" y="1008893"/>
            <a:ext cx="7670042" cy="1827202"/>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mj-lt"/>
              <a:buAutoNum type="arabicPeriod"/>
              <a:tabLst>
                <a:tab pos="457200" algn="l"/>
              </a:tabLs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обучающихся:</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передача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музыкальных образов средствами пластического интонирования из сборника П. И. Чайковского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Детский альбом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4156213" y="5417638"/>
            <a:ext cx="5448203" cy="1310708"/>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0000"/>
                </a:solidFill>
                <a:latin typeface="Times New Roman" panose="02020603050405020304" pitchFamily="18" charset="0"/>
                <a:ea typeface="Times New Roman" panose="02020603050405020304" pitchFamily="18" charset="0"/>
              </a:rPr>
              <a:t>3.   </a:t>
            </a:r>
            <a:r>
              <a:rPr lang="ru-RU" sz="2400" dirty="0" smtClean="0">
                <a:solidFill>
                  <a:srgbClr val="000000"/>
                </a:solidFill>
                <a:latin typeface="Times New Roman" panose="02020603050405020304" pitchFamily="18" charset="0"/>
                <a:ea typeface="Times New Roman" panose="02020603050405020304" pitchFamily="18" charset="0"/>
              </a:rPr>
              <a:t>Для преподавателя: подготовка</a:t>
            </a:r>
            <a:r>
              <a:rPr lang="ru-RU" sz="2400" dirty="0" smtClean="0">
                <a:solidFill>
                  <a:srgbClr val="000000"/>
                </a:solidFill>
                <a:latin typeface="Times New Roman" panose="02020603050405020304" pitchFamily="18" charset="0"/>
                <a:ea typeface="Times New Roman" panose="02020603050405020304" pitchFamily="18" charset="0"/>
              </a:rPr>
              <a:t> аннотации </a:t>
            </a:r>
            <a:r>
              <a:rPr lang="ru-RU" sz="2400" dirty="0">
                <a:solidFill>
                  <a:srgbClr val="000000"/>
                </a:solidFill>
                <a:latin typeface="Times New Roman" panose="02020603050405020304" pitchFamily="18" charset="0"/>
                <a:ea typeface="Times New Roman" panose="02020603050405020304" pitchFamily="18" charset="0"/>
              </a:rPr>
              <a:t>на один из </a:t>
            </a:r>
            <a:r>
              <a:rPr lang="ru-RU"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сборников музыкальных игр и плясок </a:t>
            </a:r>
            <a:endParaRPr lang="ru-RU" sz="2400" dirty="0">
              <a:solidFill>
                <a:schemeClr val="accent1">
                  <a:lumMod val="75000"/>
                </a:schemeClr>
              </a:solidFill>
            </a:endParaRPr>
          </a:p>
        </p:txBody>
      </p:sp>
    </p:spTree>
    <p:extLst>
      <p:ext uri="{BB962C8B-B14F-4D97-AF65-F5344CB8AC3E}">
        <p14:creationId xmlns:p14="http://schemas.microsoft.com/office/powerpoint/2010/main" val="2498546942"/>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9"/>
                                        </p:tgtEl>
                                        <p:attrNameLst>
                                          <p:attrName>style.color</p:attrName>
                                        </p:attrNameLst>
                                      </p:cBhvr>
                                      <p:to>
                                        <p:clrVal>
                                          <a:schemeClr val="bg1"/>
                                        </p:clrVal>
                                      </p:to>
                                    </p:set>
                                  </p:childTnLst>
                                </p:cTn>
                              </p:par>
                              <p:par>
                                <p:cTn id="16" presetID="7" presetClass="emph" presetSubtype="1" nodeType="withEffect">
                                  <p:stCondLst>
                                    <p:cond delay="0"/>
                                  </p:stCondLst>
                                  <p:childTnLst>
                                    <p:set>
                                      <p:cBhvr>
                                        <p:cTn id="17" dur="indefinite"/>
                                        <p:tgtEl>
                                          <p:spTgt spid="9"/>
                                        </p:tgtEl>
                                        <p:attrNameLst>
                                          <p:attrName>stroke.color</p:attrName>
                                        </p:attrNameLst>
                                      </p:cBhvr>
                                      <p:to>
                                        <p:clrVal>
                                          <a:srgbClr val="05B34B"/>
                                        </p:clrVal>
                                      </p:to>
                                    </p:set>
                                    <p:set>
                                      <p:cBhvr>
                                        <p:cTn id="18" dur="indefinite"/>
                                        <p:tgtEl>
                                          <p:spTgt spid="9"/>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9"/>
                                        </p:tgtEl>
                                        <p:attrNameLst>
                                          <p:attrName>fillcolor</p:attrName>
                                        </p:attrNameLst>
                                      </p:cBhvr>
                                      <p:to>
                                        <p:clrVal>
                                          <a:srgbClr val="B9D07E"/>
                                        </p:clrVal>
                                      </p:to>
                                    </p:set>
                                    <p:set>
                                      <p:cBhvr>
                                        <p:cTn id="21" dur="indefinite"/>
                                        <p:tgtEl>
                                          <p:spTgt spid="9"/>
                                        </p:tgtEl>
                                        <p:attrNameLst>
                                          <p:attrName>fill.type</p:attrName>
                                        </p:attrNameLst>
                                      </p:cBhvr>
                                      <p:to>
                                        <p:strVal val="solid"/>
                                      </p:to>
                                    </p:set>
                                    <p:set>
                                      <p:cBhvr>
                                        <p:cTn id="22" dur="indefinit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3" presetClass="emph" presetSubtype="1" grpId="0" nodeType="clickEffect">
                                  <p:stCondLst>
                                    <p:cond delay="0"/>
                                  </p:stCondLst>
                                  <p:childTnLst>
                                    <p:set>
                                      <p:cBhvr override="childStyle">
                                        <p:cTn id="27" dur="indefinite"/>
                                        <p:tgtEl>
                                          <p:spTgt spid="10"/>
                                        </p:tgtEl>
                                        <p:attrNameLst>
                                          <p:attrName>style.color</p:attrName>
                                        </p:attrNameLst>
                                      </p:cBhvr>
                                      <p:to>
                                        <p:clrVal>
                                          <a:schemeClr val="bg1"/>
                                        </p:clrVal>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28" presetID="7" presetClass="emph" presetSubtype="1" nodeType="withEffect">
                                  <p:stCondLst>
                                    <p:cond delay="0"/>
                                  </p:stCondLst>
                                  <p:childTnLst>
                                    <p:set>
                                      <p:cBhvr>
                                        <p:cTn id="29" dur="indefinite"/>
                                        <p:tgtEl>
                                          <p:spTgt spid="10"/>
                                        </p:tgtEl>
                                        <p:attrNameLst>
                                          <p:attrName>stroke.color</p:attrName>
                                        </p:attrNameLst>
                                      </p:cBhvr>
                                      <p:to>
                                        <p:clrVal>
                                          <a:srgbClr val="FF1111"/>
                                        </p:clrVal>
                                      </p:to>
                                    </p:set>
                                    <p:set>
                                      <p:cBhvr>
                                        <p:cTn id="30" dur="indefinite"/>
                                        <p:tgtEl>
                                          <p:spTgt spid="10"/>
                                        </p:tgtEl>
                                        <p:attrNameLst>
                                          <p:attrName>stroke.on</p:attrName>
                                        </p:attrNameLst>
                                      </p:cBhvr>
                                      <p:to>
                                        <p:strVal val="true"/>
                                      </p:to>
                                    </p:set>
                                  </p:childTnLst>
                                </p:cTn>
                              </p:par>
                              <p:par>
                                <p:cTn id="31" presetID="1" presetClass="emph" presetSubtype="1" nodeType="withEffect">
                                  <p:stCondLst>
                                    <p:cond delay="0"/>
                                  </p:stCondLst>
                                  <p:childTnLst>
                                    <p:set>
                                      <p:cBhvr>
                                        <p:cTn id="32" dur="indefinite"/>
                                        <p:tgtEl>
                                          <p:spTgt spid="10"/>
                                        </p:tgtEl>
                                        <p:attrNameLst>
                                          <p:attrName>fillcolor</p:attrName>
                                        </p:attrNameLst>
                                      </p:cBhvr>
                                      <p:to>
                                        <p:clrVal>
                                          <a:srgbClr val="FF4B4B"/>
                                        </p:clrVal>
                                      </p:to>
                                    </p:set>
                                    <p:set>
                                      <p:cBhvr>
                                        <p:cTn id="33" dur="indefinite"/>
                                        <p:tgtEl>
                                          <p:spTgt spid="10"/>
                                        </p:tgtEl>
                                        <p:attrNameLst>
                                          <p:attrName>fill.type</p:attrName>
                                        </p:attrNameLst>
                                      </p:cBhvr>
                                      <p:to>
                                        <p:strVal val="solid"/>
                                      </p:to>
                                    </p:set>
                                    <p:set>
                                      <p:cBhvr>
                                        <p:cTn id="34"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 presetClass="emph" presetSubtype="1" grpId="0" nodeType="clickEffect">
                                  <p:stCondLst>
                                    <p:cond delay="0"/>
                                  </p:stCondLst>
                                  <p:childTnLst>
                                    <p:set>
                                      <p:cBhvr override="childStyle">
                                        <p:cTn id="39" dur="indefinite"/>
                                        <p:tgtEl>
                                          <p:spTgt spid="11"/>
                                        </p:tgtEl>
                                        <p:attrNameLst>
                                          <p:attrName>style.color</p:attrName>
                                        </p:attrNameLst>
                                      </p:cBhvr>
                                      <p:to>
                                        <p:clrVal>
                                          <a:schemeClr val="bg1"/>
                                        </p:clrVal>
                                      </p:to>
                                    </p:set>
                                  </p:childTnLst>
                                  <p:subTnLst>
                                    <p:audio>
                                      <p:cMediaNode>
                                        <p:cTn display="0" masterRel="sameClick">
                                          <p:stCondLst>
                                            <p:cond evt="begin" delay="0">
                                              <p:tn val="38"/>
                                            </p:cond>
                                          </p:stCondLst>
                                          <p:endCondLst>
                                            <p:cond evt="onStopAudio" delay="0">
                                              <p:tgtEl>
                                                <p:sldTgt/>
                                              </p:tgtEl>
                                            </p:cond>
                                          </p:endCondLst>
                                        </p:cTn>
                                        <p:tgtEl>
                                          <p:sndTgt r:embed="rId2" name="voltage.wav"/>
                                        </p:tgtEl>
                                      </p:cMediaNode>
                                    </p:audio>
                                  </p:subTnLst>
                                </p:cTn>
                              </p:par>
                              <p:par>
                                <p:cTn id="40" presetID="7" presetClass="emph" presetSubtype="1" nodeType="withEffect">
                                  <p:stCondLst>
                                    <p:cond delay="0"/>
                                  </p:stCondLst>
                                  <p:childTnLst>
                                    <p:set>
                                      <p:cBhvr>
                                        <p:cTn id="41" dur="indefinite"/>
                                        <p:tgtEl>
                                          <p:spTgt spid="11"/>
                                        </p:tgtEl>
                                        <p:attrNameLst>
                                          <p:attrName>stroke.color</p:attrName>
                                        </p:attrNameLst>
                                      </p:cBhvr>
                                      <p:to>
                                        <p:clrVal>
                                          <a:srgbClr val="FF1111"/>
                                        </p:clrVal>
                                      </p:to>
                                    </p:set>
                                    <p:set>
                                      <p:cBhvr>
                                        <p:cTn id="42" dur="indefinite"/>
                                        <p:tgtEl>
                                          <p:spTgt spid="11"/>
                                        </p:tgtEl>
                                        <p:attrNameLst>
                                          <p:attrName>stroke.on</p:attrName>
                                        </p:attrNameLst>
                                      </p:cBhvr>
                                      <p:to>
                                        <p:strVal val="true"/>
                                      </p:to>
                                    </p:set>
                                  </p:childTnLst>
                                </p:cTn>
                              </p:par>
                              <p:par>
                                <p:cTn id="43" presetID="1" presetClass="emph" presetSubtype="1" nodeType="withEffect">
                                  <p:stCondLst>
                                    <p:cond delay="0"/>
                                  </p:stCondLst>
                                  <p:childTnLst>
                                    <p:set>
                                      <p:cBhvr>
                                        <p:cTn id="44" dur="indefinite"/>
                                        <p:tgtEl>
                                          <p:spTgt spid="11"/>
                                        </p:tgtEl>
                                        <p:attrNameLst>
                                          <p:attrName>fillcolor</p:attrName>
                                        </p:attrNameLst>
                                      </p:cBhvr>
                                      <p:to>
                                        <p:clrVal>
                                          <a:srgbClr val="FF4B4B"/>
                                        </p:clrVal>
                                      </p:to>
                                    </p:set>
                                    <p:set>
                                      <p:cBhvr>
                                        <p:cTn id="45" dur="indefinite"/>
                                        <p:tgtEl>
                                          <p:spTgt spid="11"/>
                                        </p:tgtEl>
                                        <p:attrNameLst>
                                          <p:attrName>fill.type</p:attrName>
                                        </p:attrNameLst>
                                      </p:cBhvr>
                                      <p:to>
                                        <p:strVal val="solid"/>
                                      </p:to>
                                    </p:set>
                                    <p:set>
                                      <p:cBhvr>
                                        <p:cTn id="46"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59" y="175570"/>
            <a:ext cx="11709779" cy="1680526"/>
          </a:xfrm>
        </p:spPr>
        <p:txBody>
          <a:bodyPr>
            <a:normAutofit fontScale="90000"/>
          </a:bodyPr>
          <a:lstStyle/>
          <a:p>
            <a:r>
              <a:rPr lang="ru-RU" sz="2700" b="1" dirty="0" smtClean="0">
                <a:solidFill>
                  <a:srgbClr val="C00000"/>
                </a:solidFill>
                <a:latin typeface="Times New Roman" panose="02020603050405020304" pitchFamily="18" charset="0"/>
                <a:ea typeface="Times New Roman" panose="02020603050405020304" pitchFamily="18" charset="0"/>
              </a:rPr>
              <a:t>Знакомство </a:t>
            </a:r>
            <a:r>
              <a:rPr lang="ru-RU" sz="2700" b="1" dirty="0">
                <a:solidFill>
                  <a:srgbClr val="C00000"/>
                </a:solidFill>
                <a:latin typeface="Times New Roman" panose="02020603050405020304" pitchFamily="18" charset="0"/>
                <a:ea typeface="Times New Roman" panose="02020603050405020304" pitchFamily="18" charset="0"/>
              </a:rPr>
              <a:t>с работами </a:t>
            </a:r>
            <a:r>
              <a:rPr lang="ru-RU" sz="2700" dirty="0">
                <a:solidFill>
                  <a:srgbClr val="000000"/>
                </a:solidFill>
                <a:latin typeface="Times New Roman" panose="02020603050405020304" pitchFamily="18" charset="0"/>
                <a:ea typeface="Times New Roman" panose="02020603050405020304" pitchFamily="18" charset="0"/>
              </a:rPr>
              <a:t>отечественных </a:t>
            </a:r>
            <a:r>
              <a:rPr lang="ru-RU" sz="2700" dirty="0" smtClean="0">
                <a:solidFill>
                  <a:srgbClr val="000000"/>
                </a:solidFill>
                <a:latin typeface="Times New Roman" panose="02020603050405020304" pitchFamily="18" charset="0"/>
                <a:ea typeface="Times New Roman" panose="02020603050405020304" pitchFamily="18" charset="0"/>
              </a:rPr>
              <a:t>и </a:t>
            </a:r>
            <a:r>
              <a:rPr lang="ru-RU" sz="2700" dirty="0">
                <a:solidFill>
                  <a:srgbClr val="000000"/>
                </a:solidFill>
                <a:latin typeface="Times New Roman" panose="02020603050405020304" pitchFamily="18" charset="0"/>
                <a:ea typeface="Times New Roman" panose="02020603050405020304" pitchFamily="18" charset="0"/>
              </a:rPr>
              <a:t>зарубежных педагогов-музыкантов, исследующих проблемы передачи художественно-образного </a:t>
            </a:r>
            <a:r>
              <a:rPr lang="ru-RU" sz="2700" dirty="0" smtClean="0">
                <a:solidFill>
                  <a:srgbClr val="000000"/>
                </a:solidFill>
                <a:latin typeface="Times New Roman" panose="02020603050405020304" pitchFamily="18" charset="0"/>
                <a:ea typeface="Times New Roman" panose="02020603050405020304" pitchFamily="18" charset="0"/>
              </a:rPr>
              <a:t/>
            </a:r>
            <a:br>
              <a:rPr lang="ru-RU" sz="2700" dirty="0" smtClean="0">
                <a:solidFill>
                  <a:srgbClr val="000000"/>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ea typeface="Times New Roman" panose="02020603050405020304" pitchFamily="18" charset="0"/>
              </a:rPr>
              <a:t>содержания </a:t>
            </a:r>
            <a:r>
              <a:rPr lang="ru-RU" sz="2700" dirty="0">
                <a:solidFill>
                  <a:srgbClr val="000000"/>
                </a:solidFill>
                <a:latin typeface="Times New Roman" panose="02020603050405020304" pitchFamily="18" charset="0"/>
                <a:ea typeface="Times New Roman" panose="02020603050405020304" pitchFamily="18" charset="0"/>
              </a:rPr>
              <a:t>музыки в движении </a:t>
            </a:r>
            <a:r>
              <a:rPr lang="ru-RU" sz="2700" dirty="0" smtClean="0">
                <a:solidFill>
                  <a:srgbClr val="000000"/>
                </a:solidFill>
                <a:latin typeface="Times New Roman" panose="02020603050405020304" pitchFamily="18" charset="0"/>
                <a:ea typeface="Times New Roman" panose="02020603050405020304" pitchFamily="18" charset="0"/>
              </a:rPr>
              <a:t/>
            </a:r>
            <a:br>
              <a:rPr lang="ru-RU" sz="2700" dirty="0" smtClean="0">
                <a:solidFill>
                  <a:srgbClr val="000000"/>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ea typeface="Times New Roman" panose="02020603050405020304" pitchFamily="18" charset="0"/>
              </a:rPr>
              <a:t>(</a:t>
            </a:r>
            <a:r>
              <a:rPr lang="ru-RU" sz="2700" dirty="0">
                <a:solidFill>
                  <a:srgbClr val="000000"/>
                </a:solidFill>
                <a:latin typeface="Times New Roman" panose="02020603050405020304" pitchFamily="18" charset="0"/>
                <a:ea typeface="Times New Roman" panose="02020603050405020304" pitchFamily="18" charset="0"/>
              </a:rPr>
              <a:t>Э. Ж. </a:t>
            </a:r>
            <a:r>
              <a:rPr lang="ru-RU" sz="2700" dirty="0" err="1">
                <a:solidFill>
                  <a:srgbClr val="000000"/>
                </a:solidFill>
                <a:latin typeface="Times New Roman" panose="02020603050405020304" pitchFamily="18" charset="0"/>
                <a:ea typeface="Times New Roman" panose="02020603050405020304" pitchFamily="18" charset="0"/>
              </a:rPr>
              <a:t>Далькроз</a:t>
            </a:r>
            <a:r>
              <a:rPr lang="ru-RU" sz="2700" dirty="0">
                <a:solidFill>
                  <a:srgbClr val="000000"/>
                </a:solidFill>
                <a:latin typeface="Times New Roman" panose="02020603050405020304" pitchFamily="18" charset="0"/>
                <a:ea typeface="Times New Roman" panose="02020603050405020304" pitchFamily="18" charset="0"/>
              </a:rPr>
              <a:t>, К. </a:t>
            </a:r>
            <a:r>
              <a:rPr lang="ru-RU" sz="2700" dirty="0" err="1">
                <a:solidFill>
                  <a:srgbClr val="000000"/>
                </a:solidFill>
                <a:latin typeface="Times New Roman" panose="02020603050405020304" pitchFamily="18" charset="0"/>
                <a:ea typeface="Times New Roman" panose="02020603050405020304" pitchFamily="18" charset="0"/>
              </a:rPr>
              <a:t>Орф</a:t>
            </a:r>
            <a:r>
              <a:rPr lang="ru-RU" sz="2700" dirty="0">
                <a:solidFill>
                  <a:srgbClr val="000000"/>
                </a:solidFill>
                <a:latin typeface="Times New Roman" panose="02020603050405020304" pitchFamily="18" charset="0"/>
                <a:ea typeface="Times New Roman" panose="02020603050405020304" pitchFamily="18" charset="0"/>
              </a:rPr>
              <a:t>, 3. </a:t>
            </a:r>
            <a:r>
              <a:rPr lang="ru-RU" sz="2700" dirty="0" err="1">
                <a:solidFill>
                  <a:srgbClr val="000000"/>
                </a:solidFill>
                <a:latin typeface="Times New Roman" panose="02020603050405020304" pitchFamily="18" charset="0"/>
                <a:ea typeface="Times New Roman" panose="02020603050405020304" pitchFamily="18" charset="0"/>
              </a:rPr>
              <a:t>Кодай</a:t>
            </a:r>
            <a:r>
              <a:rPr lang="ru-RU" sz="2700" dirty="0">
                <a:solidFill>
                  <a:srgbClr val="000000"/>
                </a:solidFill>
                <a:latin typeface="Times New Roman" panose="02020603050405020304" pitchFamily="18" charset="0"/>
                <a:ea typeface="Times New Roman" panose="02020603050405020304" pitchFamily="18" charset="0"/>
              </a:rPr>
              <a:t>, Н. Г. Александрова, </a:t>
            </a:r>
            <a:r>
              <a:rPr lang="ru-RU" sz="2700" dirty="0" smtClean="0">
                <a:solidFill>
                  <a:srgbClr val="000000"/>
                </a:solidFill>
                <a:latin typeface="Times New Roman" panose="02020603050405020304" pitchFamily="18" charset="0"/>
                <a:ea typeface="Times New Roman" panose="02020603050405020304" pitchFamily="18" charset="0"/>
              </a:rPr>
              <a:t/>
            </a:r>
            <a:br>
              <a:rPr lang="ru-RU" sz="2700" dirty="0" smtClean="0">
                <a:solidFill>
                  <a:srgbClr val="000000"/>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ea typeface="Times New Roman" panose="02020603050405020304" pitchFamily="18" charset="0"/>
              </a:rPr>
              <a:t>Н</a:t>
            </a:r>
            <a:r>
              <a:rPr lang="ru-RU" sz="2700" dirty="0">
                <a:solidFill>
                  <a:srgbClr val="000000"/>
                </a:solidFill>
                <a:latin typeface="Times New Roman" panose="02020603050405020304" pitchFamily="18" charset="0"/>
                <a:ea typeface="Times New Roman" panose="02020603050405020304" pitchFamily="18" charset="0"/>
              </a:rPr>
              <a:t>. А. </a:t>
            </a:r>
            <a:r>
              <a:rPr lang="ru-RU" sz="2700" dirty="0" err="1">
                <a:solidFill>
                  <a:srgbClr val="000000"/>
                </a:solidFill>
                <a:latin typeface="Times New Roman" panose="02020603050405020304" pitchFamily="18" charset="0"/>
                <a:ea typeface="Times New Roman" panose="02020603050405020304" pitchFamily="18" charset="0"/>
              </a:rPr>
              <a:t>Метлов</a:t>
            </a:r>
            <a:r>
              <a:rPr lang="ru-RU" sz="2700" dirty="0">
                <a:solidFill>
                  <a:srgbClr val="000000"/>
                </a:solidFill>
                <a:latin typeface="Times New Roman" panose="02020603050405020304" pitchFamily="18" charset="0"/>
                <a:ea typeface="Times New Roman" panose="02020603050405020304" pitchFamily="18" charset="0"/>
              </a:rPr>
              <a:t>, М. А. </a:t>
            </a:r>
            <a:r>
              <a:rPr lang="ru-RU" sz="2700" dirty="0" err="1">
                <a:solidFill>
                  <a:srgbClr val="000000"/>
                </a:solidFill>
                <a:latin typeface="Times New Roman" panose="02020603050405020304" pitchFamily="18" charset="0"/>
                <a:ea typeface="Times New Roman" panose="02020603050405020304" pitchFamily="18" charset="0"/>
              </a:rPr>
              <a:t>Румер</a:t>
            </a:r>
            <a:r>
              <a:rPr lang="ru-RU" sz="2700" dirty="0">
                <a:solidFill>
                  <a:srgbClr val="000000"/>
                </a:solidFill>
                <a:latin typeface="Times New Roman" panose="02020603050405020304" pitchFamily="18" charset="0"/>
                <a:ea typeface="Times New Roman" panose="02020603050405020304" pitchFamily="18" charset="0"/>
              </a:rPr>
              <a:t> и др.). </a:t>
            </a:r>
            <a:endParaRPr lang="ru-RU" sz="27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17" y="2788041"/>
            <a:ext cx="1463043" cy="364236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3143" y="2708792"/>
            <a:ext cx="2002540" cy="372161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112357" y="2337286"/>
            <a:ext cx="410058" cy="371506"/>
          </a:xfrm>
          <a:prstGeom prst="rect">
            <a:avLst/>
          </a:prstGeom>
        </p:spPr>
      </p:pic>
      <p:sp>
        <p:nvSpPr>
          <p:cNvPr id="9" name="Прямоугольник 8">
            <a:hlinkClick r:id="" action="ppaction://hlinkshowjump?jump=nextslide">
              <a:snd r:embed="rId6" name="chimes.wav"/>
            </a:hlinkClick>
          </p:cNvPr>
          <p:cNvSpPr/>
          <p:nvPr/>
        </p:nvSpPr>
        <p:spPr>
          <a:xfrm>
            <a:off x="1694413" y="5377849"/>
            <a:ext cx="8812270" cy="1480151"/>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0000"/>
                </a:solidFill>
                <a:latin typeface="Times New Roman" panose="02020603050405020304" pitchFamily="18" charset="0"/>
                <a:ea typeface="Times New Roman" panose="02020603050405020304" pitchFamily="18" charset="0"/>
              </a:rPr>
              <a:t>Развитие музыкального мышления, пластической </a:t>
            </a:r>
            <a:r>
              <a:rPr lang="ru-RU" sz="2400" dirty="0" err="1" smtClean="0">
                <a:solidFill>
                  <a:srgbClr val="000000"/>
                </a:solidFill>
                <a:latin typeface="Times New Roman" panose="02020603050405020304" pitchFamily="18" charset="0"/>
                <a:ea typeface="Times New Roman" panose="02020603050405020304" pitchFamily="18" charset="0"/>
              </a:rPr>
              <a:t>раскрепощённости</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детей и накоплении ими опыта выразительных движений, адекватно передающих художественный образ музыкального произведения. </a:t>
            </a:r>
            <a:endParaRPr lang="ru-RU" sz="2400" dirty="0">
              <a:solidFill>
                <a:schemeClr val="accent1">
                  <a:lumMod val="75000"/>
                </a:schemeClr>
              </a:solidFill>
            </a:endParaRPr>
          </a:p>
        </p:txBody>
      </p:sp>
      <p:sp>
        <p:nvSpPr>
          <p:cNvPr id="10" name="Прямоугольник 9"/>
          <p:cNvSpPr/>
          <p:nvPr/>
        </p:nvSpPr>
        <p:spPr>
          <a:xfrm>
            <a:off x="2451792" y="3459921"/>
            <a:ext cx="7038060" cy="1596287"/>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2400" dirty="0" smtClean="0">
                <a:solidFill>
                  <a:srgbClr val="000000"/>
                </a:solidFill>
                <a:latin typeface="Times New Roman" panose="02020603050405020304" pitchFamily="18" charset="0"/>
                <a:ea typeface="Times New Roman" panose="02020603050405020304" pitchFamily="18" charset="0"/>
              </a:rPr>
              <a:t>Только </a:t>
            </a:r>
            <a:r>
              <a:rPr lang="ru-RU" sz="2400" dirty="0">
                <a:solidFill>
                  <a:srgbClr val="000000"/>
                </a:solidFill>
                <a:latin typeface="Times New Roman" panose="02020603050405020304" pitchFamily="18" charset="0"/>
                <a:ea typeface="Times New Roman" panose="02020603050405020304" pitchFamily="18" charset="0"/>
              </a:rPr>
              <a:t>органическая связь музыки и движения, развивая эмоциональный отклик детей на музыку, обеспечивает их полноценное музыкальное воспитание.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2579353" y="2398765"/>
            <a:ext cx="6782937" cy="716400"/>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Развивающая, воспитательная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образовательная функция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ритмопластики.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568594"/>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par>
                                <p:cTn id="14" presetID="44" presetClass="path" presetSubtype="0" accel="50000" decel="50000" fill="hold" nodeType="withEffect">
                                  <p:stCondLst>
                                    <p:cond delay="1000"/>
                                  </p:stCondLst>
                                  <p:childTnLst>
                                    <p:animMotion origin="layout" path="M -2.70833E-6 -4.07407E-6 C -0.06419 -0.00926 -0.12356 -0.03263 -0.19192 -0.02708 C -0.24049 -0.0206 -0.2862 -0.01666 -0.33294 0.02848 C -0.38672 0.08033 -0.42734 0.13403 -0.44922 0.19561 L -0.55403 0.48033 " pathEditMode="relative" rAng="20040000" ptsTypes="AAAAA">
                                      <p:cBhvr>
                                        <p:cTn id="15" dur="2000" fill="hold"/>
                                        <p:tgtEl>
                                          <p:spTgt spid="4"/>
                                        </p:tgtEl>
                                        <p:attrNameLst>
                                          <p:attrName>ppt_x</p:attrName>
                                          <p:attrName>ppt_y</p:attrName>
                                        </p:attrNameLst>
                                      </p:cBhvr>
                                      <p:rCtr x="-30586" y="134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3" presetClass="emph" presetSubtype="1" grpId="0" nodeType="clickEffect">
                                  <p:stCondLst>
                                    <p:cond delay="0"/>
                                  </p:stCondLst>
                                  <p:childTnLst>
                                    <p:set>
                                      <p:cBhvr override="childStyle">
                                        <p:cTn id="20" dur="indefinite"/>
                                        <p:tgtEl>
                                          <p:spTgt spid="9"/>
                                        </p:tgtEl>
                                        <p:attrNameLst>
                                          <p:attrName>style.color</p:attrName>
                                        </p:attrNameLst>
                                      </p:cBhvr>
                                      <p:to>
                                        <p:clrVal>
                                          <a:schemeClr val="bg1"/>
                                        </p:clrVal>
                                      </p:to>
                                    </p:set>
                                  </p:childTnLst>
                                </p:cTn>
                              </p:par>
                              <p:par>
                                <p:cTn id="21" presetID="7" presetClass="emph" presetSubtype="1" nodeType="withEffect">
                                  <p:stCondLst>
                                    <p:cond delay="0"/>
                                  </p:stCondLst>
                                  <p:childTnLst>
                                    <p:set>
                                      <p:cBhvr>
                                        <p:cTn id="22" dur="indefinite"/>
                                        <p:tgtEl>
                                          <p:spTgt spid="9"/>
                                        </p:tgtEl>
                                        <p:attrNameLst>
                                          <p:attrName>stroke.color</p:attrName>
                                        </p:attrNameLst>
                                      </p:cBhvr>
                                      <p:to>
                                        <p:clrVal>
                                          <a:srgbClr val="05B34B"/>
                                        </p:clrVal>
                                      </p:to>
                                    </p:set>
                                    <p:set>
                                      <p:cBhvr>
                                        <p:cTn id="23" dur="indefinite"/>
                                        <p:tgtEl>
                                          <p:spTgt spid="9"/>
                                        </p:tgtEl>
                                        <p:attrNameLst>
                                          <p:attrName>stroke.on</p:attrName>
                                        </p:attrNameLst>
                                      </p:cBhvr>
                                      <p:to>
                                        <p:strVal val="true"/>
                                      </p:to>
                                    </p:set>
                                  </p:childTnLst>
                                </p:cTn>
                              </p:par>
                              <p:par>
                                <p:cTn id="24" presetID="1" presetClass="emph" presetSubtype="1" nodeType="withEffect">
                                  <p:stCondLst>
                                    <p:cond delay="0"/>
                                  </p:stCondLst>
                                  <p:childTnLst>
                                    <p:set>
                                      <p:cBhvr>
                                        <p:cTn id="25" dur="indefinite"/>
                                        <p:tgtEl>
                                          <p:spTgt spid="9"/>
                                        </p:tgtEl>
                                        <p:attrNameLst>
                                          <p:attrName>fillcolor</p:attrName>
                                        </p:attrNameLst>
                                      </p:cBhvr>
                                      <p:to>
                                        <p:clrVal>
                                          <a:srgbClr val="B9D07E"/>
                                        </p:clrVal>
                                      </p:to>
                                    </p:set>
                                    <p:set>
                                      <p:cBhvr>
                                        <p:cTn id="26" dur="indefinite"/>
                                        <p:tgtEl>
                                          <p:spTgt spid="9"/>
                                        </p:tgtEl>
                                        <p:attrNameLst>
                                          <p:attrName>fill.type</p:attrName>
                                        </p:attrNameLst>
                                      </p:cBhvr>
                                      <p:to>
                                        <p:strVal val="solid"/>
                                      </p:to>
                                    </p:set>
                                    <p:set>
                                      <p:cBhvr>
                                        <p:cTn id="27" dur="indefinit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 presetClass="emph" presetSubtype="1" grpId="0" nodeType="clickEffect">
                                  <p:stCondLst>
                                    <p:cond delay="0"/>
                                  </p:stCondLst>
                                  <p:childTnLst>
                                    <p:set>
                                      <p:cBhvr override="childStyle">
                                        <p:cTn id="32" dur="indefinite"/>
                                        <p:tgtEl>
                                          <p:spTgt spid="10"/>
                                        </p:tgtEl>
                                        <p:attrNameLst>
                                          <p:attrName>style.color</p:attrName>
                                        </p:attrNameLst>
                                      </p:cBhvr>
                                      <p:to>
                                        <p:clrVal>
                                          <a:schemeClr val="bg1"/>
                                        </p:clrVal>
                                      </p:to>
                                    </p:set>
                                  </p:childTnLst>
                                  <p:subTnLst>
                                    <p:audio>
                                      <p:cMediaNode>
                                        <p:cTn display="0" masterRel="sameClick">
                                          <p:stCondLst>
                                            <p:cond evt="begin" delay="0">
                                              <p:tn val="31"/>
                                            </p:cond>
                                          </p:stCondLst>
                                          <p:endCondLst>
                                            <p:cond evt="onStopAudio" delay="0">
                                              <p:tgtEl>
                                                <p:sldTgt/>
                                              </p:tgtEl>
                                            </p:cond>
                                          </p:endCondLst>
                                        </p:cTn>
                                        <p:tgtEl>
                                          <p:sndTgt r:embed="rId2" name="voltage.wav"/>
                                        </p:tgtEl>
                                      </p:cMediaNode>
                                    </p:audio>
                                  </p:subTnLst>
                                </p:cTn>
                              </p:par>
                              <p:par>
                                <p:cTn id="33" presetID="7" presetClass="emph" presetSubtype="1" nodeType="withEffect">
                                  <p:stCondLst>
                                    <p:cond delay="0"/>
                                  </p:stCondLst>
                                  <p:childTnLst>
                                    <p:set>
                                      <p:cBhvr>
                                        <p:cTn id="34" dur="indefinite"/>
                                        <p:tgtEl>
                                          <p:spTgt spid="10"/>
                                        </p:tgtEl>
                                        <p:attrNameLst>
                                          <p:attrName>stroke.color</p:attrName>
                                        </p:attrNameLst>
                                      </p:cBhvr>
                                      <p:to>
                                        <p:clrVal>
                                          <a:srgbClr val="FF1111"/>
                                        </p:clrVal>
                                      </p:to>
                                    </p:set>
                                    <p:set>
                                      <p:cBhvr>
                                        <p:cTn id="35" dur="indefinite"/>
                                        <p:tgtEl>
                                          <p:spTgt spid="10"/>
                                        </p:tgtEl>
                                        <p:attrNameLst>
                                          <p:attrName>stroke.on</p:attrName>
                                        </p:attrNameLst>
                                      </p:cBhvr>
                                      <p:to>
                                        <p:strVal val="true"/>
                                      </p:to>
                                    </p:set>
                                  </p:childTnLst>
                                </p:cTn>
                              </p:par>
                              <p:par>
                                <p:cTn id="36" presetID="1" presetClass="emph" presetSubtype="1" nodeType="withEffect">
                                  <p:stCondLst>
                                    <p:cond delay="0"/>
                                  </p:stCondLst>
                                  <p:childTnLst>
                                    <p:set>
                                      <p:cBhvr>
                                        <p:cTn id="37" dur="indefinite"/>
                                        <p:tgtEl>
                                          <p:spTgt spid="10"/>
                                        </p:tgtEl>
                                        <p:attrNameLst>
                                          <p:attrName>fillcolor</p:attrName>
                                        </p:attrNameLst>
                                      </p:cBhvr>
                                      <p:to>
                                        <p:clrVal>
                                          <a:srgbClr val="FF4B4B"/>
                                        </p:clrVal>
                                      </p:to>
                                    </p:set>
                                    <p:set>
                                      <p:cBhvr>
                                        <p:cTn id="38" dur="indefinite"/>
                                        <p:tgtEl>
                                          <p:spTgt spid="10"/>
                                        </p:tgtEl>
                                        <p:attrNameLst>
                                          <p:attrName>fill.type</p:attrName>
                                        </p:attrNameLst>
                                      </p:cBhvr>
                                      <p:to>
                                        <p:strVal val="solid"/>
                                      </p:to>
                                    </p:set>
                                    <p:set>
                                      <p:cBhvr>
                                        <p:cTn id="39"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3" presetClass="emph" presetSubtype="1" grpId="0" nodeType="clickEffect">
                                  <p:stCondLst>
                                    <p:cond delay="0"/>
                                  </p:stCondLst>
                                  <p:childTnLst>
                                    <p:set>
                                      <p:cBhvr override="childStyle">
                                        <p:cTn id="44" dur="indefinite"/>
                                        <p:tgtEl>
                                          <p:spTgt spid="11"/>
                                        </p:tgtEl>
                                        <p:attrNameLst>
                                          <p:attrName>style.color</p:attrName>
                                        </p:attrNameLst>
                                      </p:cBhvr>
                                      <p:to>
                                        <p:clrVal>
                                          <a:schemeClr val="bg1"/>
                                        </p:clrVal>
                                      </p:to>
                                    </p:set>
                                  </p:childTnLst>
                                  <p:subTnLst>
                                    <p:audio>
                                      <p:cMediaNode>
                                        <p:cTn display="0" masterRel="sameClick">
                                          <p:stCondLst>
                                            <p:cond evt="begin" delay="0">
                                              <p:tn val="43"/>
                                            </p:cond>
                                          </p:stCondLst>
                                          <p:endCondLst>
                                            <p:cond evt="onStopAudio" delay="0">
                                              <p:tgtEl>
                                                <p:sldTgt/>
                                              </p:tgtEl>
                                            </p:cond>
                                          </p:endCondLst>
                                        </p:cTn>
                                        <p:tgtEl>
                                          <p:sndTgt r:embed="rId2" name="voltage.wav"/>
                                        </p:tgtEl>
                                      </p:cMediaNode>
                                    </p:audio>
                                  </p:subTnLst>
                                </p:cTn>
                              </p:par>
                              <p:par>
                                <p:cTn id="45" presetID="7" presetClass="emph" presetSubtype="1" nodeType="withEffect">
                                  <p:stCondLst>
                                    <p:cond delay="0"/>
                                  </p:stCondLst>
                                  <p:childTnLst>
                                    <p:set>
                                      <p:cBhvr>
                                        <p:cTn id="46" dur="indefinite"/>
                                        <p:tgtEl>
                                          <p:spTgt spid="11"/>
                                        </p:tgtEl>
                                        <p:attrNameLst>
                                          <p:attrName>stroke.color</p:attrName>
                                        </p:attrNameLst>
                                      </p:cBhvr>
                                      <p:to>
                                        <p:clrVal>
                                          <a:srgbClr val="FF1111"/>
                                        </p:clrVal>
                                      </p:to>
                                    </p:set>
                                    <p:set>
                                      <p:cBhvr>
                                        <p:cTn id="47" dur="indefinite"/>
                                        <p:tgtEl>
                                          <p:spTgt spid="11"/>
                                        </p:tgtEl>
                                        <p:attrNameLst>
                                          <p:attrName>stroke.on</p:attrName>
                                        </p:attrNameLst>
                                      </p:cBhvr>
                                      <p:to>
                                        <p:strVal val="true"/>
                                      </p:to>
                                    </p:set>
                                  </p:childTnLst>
                                </p:cTn>
                              </p:par>
                              <p:par>
                                <p:cTn id="48" presetID="1" presetClass="emph" presetSubtype="1" nodeType="withEffect">
                                  <p:stCondLst>
                                    <p:cond delay="0"/>
                                  </p:stCondLst>
                                  <p:childTnLst>
                                    <p:set>
                                      <p:cBhvr>
                                        <p:cTn id="49" dur="indefinite"/>
                                        <p:tgtEl>
                                          <p:spTgt spid="11"/>
                                        </p:tgtEl>
                                        <p:attrNameLst>
                                          <p:attrName>fillcolor</p:attrName>
                                        </p:attrNameLst>
                                      </p:cBhvr>
                                      <p:to>
                                        <p:clrVal>
                                          <a:srgbClr val="FF4B4B"/>
                                        </p:clrVal>
                                      </p:to>
                                    </p:set>
                                    <p:set>
                                      <p:cBhvr>
                                        <p:cTn id="50" dur="indefinite"/>
                                        <p:tgtEl>
                                          <p:spTgt spid="11"/>
                                        </p:tgtEl>
                                        <p:attrNameLst>
                                          <p:attrName>fill.type</p:attrName>
                                        </p:attrNameLst>
                                      </p:cBhvr>
                                      <p:to>
                                        <p:strVal val="solid"/>
                                      </p:to>
                                    </p:set>
                                    <p:set>
                                      <p:cBhvr>
                                        <p:cTn id="51"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32" y="175570"/>
            <a:ext cx="11240991" cy="2222645"/>
          </a:xfrm>
        </p:spPr>
        <p:txBody>
          <a:bodyPr>
            <a:normAutofit fontScale="90000"/>
          </a:bodyPr>
          <a:lstStyle/>
          <a:p>
            <a:r>
              <a:rPr lang="ru-RU" dirty="0" smtClean="0"/>
              <a:t>Роль пластического интонирования и музыкально-ритмических движений в развитии учащихся.</a:t>
            </a:r>
            <a:br>
              <a:rPr lang="ru-RU" dirty="0" smtClean="0"/>
            </a:br>
            <a:r>
              <a:rPr lang="ru-RU" dirty="0" smtClean="0"/>
              <a:t>Взаимосвязь слуховых ощущений с мышлением</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32" y="2398215"/>
            <a:ext cx="2176276" cy="384658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558" y="2382975"/>
            <a:ext cx="2575565" cy="3861824"/>
          </a:xfrm>
          <a:prstGeom prst="rect">
            <a:avLst/>
          </a:prstGeom>
        </p:spPr>
      </p:pic>
      <p:sp>
        <p:nvSpPr>
          <p:cNvPr id="11" name="Прямоугольник 10">
            <a:hlinkClick r:id="" action="ppaction://hlinkshowjump?jump=nextslide">
              <a:snd r:embed="rId5" name="chimes.wav"/>
            </a:hlinkClick>
          </p:cNvPr>
          <p:cNvSpPr/>
          <p:nvPr/>
        </p:nvSpPr>
        <p:spPr>
          <a:xfrm>
            <a:off x="1787856" y="2617604"/>
            <a:ext cx="7792871" cy="716400"/>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Times New Roman" panose="02020603050405020304" pitchFamily="18" charset="0"/>
                <a:ea typeface="Times New Roman" panose="02020603050405020304" pitchFamily="18" charset="0"/>
              </a:rPr>
              <a:t>И. М. </a:t>
            </a:r>
            <a:r>
              <a:rPr lang="ru-RU" sz="2400" dirty="0" smtClean="0">
                <a:solidFill>
                  <a:srgbClr val="000000"/>
                </a:solidFill>
                <a:latin typeface="Times New Roman" panose="02020603050405020304" pitchFamily="18" charset="0"/>
                <a:ea typeface="Times New Roman" panose="02020603050405020304" pitchFamily="18" charset="0"/>
              </a:rPr>
              <a:t>Сеченов </a:t>
            </a:r>
            <a:r>
              <a:rPr lang="ru-RU" sz="2400" dirty="0">
                <a:solidFill>
                  <a:srgbClr val="000000"/>
                </a:solidFill>
                <a:latin typeface="Times New Roman" panose="02020603050405020304" pitchFamily="18" charset="0"/>
                <a:ea typeface="Times New Roman" panose="02020603050405020304" pitchFamily="18" charset="0"/>
              </a:rPr>
              <a:t>«Рефлексы головного мозга</a:t>
            </a:r>
            <a:r>
              <a:rPr lang="ru-RU" sz="2400" dirty="0" smtClean="0">
                <a:solidFill>
                  <a:srgbClr val="000000"/>
                </a:solidFill>
                <a:latin typeface="Times New Roman" panose="02020603050405020304" pitchFamily="18" charset="0"/>
                <a:ea typeface="Times New Roman" panose="02020603050405020304" pitchFamily="18" charset="0"/>
              </a:rPr>
              <a:t>» </a:t>
            </a:r>
            <a:endParaRPr lang="ru-RU" sz="2400" dirty="0">
              <a:solidFill>
                <a:schemeClr val="accent1">
                  <a:lumMod val="75000"/>
                </a:schemeClr>
              </a:solidFill>
            </a:endParaRPr>
          </a:p>
        </p:txBody>
      </p:sp>
      <p:sp>
        <p:nvSpPr>
          <p:cNvPr id="14" name="Прямоугольник 13"/>
          <p:cNvSpPr/>
          <p:nvPr/>
        </p:nvSpPr>
        <p:spPr>
          <a:xfrm>
            <a:off x="2284251" y="3597536"/>
            <a:ext cx="7014949" cy="1023324"/>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0000"/>
                </a:solidFill>
                <a:latin typeface="Times New Roman" panose="02020603050405020304" pitchFamily="18" charset="0"/>
                <a:ea typeface="Times New Roman" panose="02020603050405020304" pitchFamily="18" charset="0"/>
              </a:rPr>
              <a:t>В</a:t>
            </a:r>
            <a:r>
              <a:rPr lang="ru-RU" sz="2400" dirty="0">
                <a:solidFill>
                  <a:srgbClr val="000000"/>
                </a:solidFill>
                <a:latin typeface="Times New Roman" panose="02020603050405020304" pitchFamily="18" charset="0"/>
                <a:ea typeface="Times New Roman" panose="02020603050405020304" pitchFamily="18" charset="0"/>
              </a:rPr>
              <a:t>. М. </a:t>
            </a:r>
            <a:r>
              <a:rPr lang="ru-RU" sz="2400" dirty="0" smtClean="0">
                <a:solidFill>
                  <a:srgbClr val="000000"/>
                </a:solidFill>
                <a:latin typeface="Times New Roman" panose="02020603050405020304" pitchFamily="18" charset="0"/>
                <a:ea typeface="Times New Roman" panose="02020603050405020304" pitchFamily="18" charset="0"/>
              </a:rPr>
              <a:t>Бехтерев </a:t>
            </a:r>
            <a:r>
              <a:rPr lang="ru-RU" sz="2400" dirty="0">
                <a:solidFill>
                  <a:srgbClr val="000000"/>
                </a:solidFill>
                <a:latin typeface="Times New Roman" panose="02020603050405020304" pitchFamily="18" charset="0"/>
                <a:ea typeface="Times New Roman" panose="02020603050405020304" pitchFamily="18" charset="0"/>
              </a:rPr>
              <a:t>«Значение музыки в эстетическом воспитании ребенка с первых дней его детства</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chemeClr val="accent1">
                  <a:lumMod val="75000"/>
                </a:schemeClr>
              </a:solidFill>
            </a:endParaRPr>
          </a:p>
        </p:txBody>
      </p:sp>
      <p:sp>
        <p:nvSpPr>
          <p:cNvPr id="15" name="Прямоугольник 14"/>
          <p:cNvSpPr/>
          <p:nvPr/>
        </p:nvSpPr>
        <p:spPr>
          <a:xfrm>
            <a:off x="2702257" y="5010477"/>
            <a:ext cx="6277970" cy="1092344"/>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0000"/>
                </a:solidFill>
                <a:latin typeface="Times New Roman" panose="02020603050405020304" pitchFamily="18" charset="0"/>
                <a:ea typeface="Times New Roman" panose="02020603050405020304" pitchFamily="18" charset="0"/>
              </a:rPr>
              <a:t>Б</a:t>
            </a:r>
            <a:r>
              <a:rPr lang="ru-RU" sz="2400" dirty="0">
                <a:solidFill>
                  <a:srgbClr val="000000"/>
                </a:solidFill>
                <a:latin typeface="Times New Roman" panose="02020603050405020304" pitchFamily="18" charset="0"/>
                <a:ea typeface="Times New Roman" panose="02020603050405020304" pitchFamily="18" charset="0"/>
              </a:rPr>
              <a:t>. М. </a:t>
            </a:r>
            <a:r>
              <a:rPr lang="ru-RU" sz="2400" dirty="0" smtClean="0">
                <a:solidFill>
                  <a:srgbClr val="000000"/>
                </a:solidFill>
                <a:latin typeface="Times New Roman" panose="02020603050405020304" pitchFamily="18" charset="0"/>
                <a:ea typeface="Times New Roman" panose="02020603050405020304" pitchFamily="18" charset="0"/>
              </a:rPr>
              <a:t>Теплов </a:t>
            </a:r>
            <a:r>
              <a:rPr lang="ru-RU" sz="2400" dirty="0">
                <a:solidFill>
                  <a:srgbClr val="000000"/>
                </a:solidFill>
                <a:latin typeface="Times New Roman" panose="02020603050405020304" pitchFamily="18" charset="0"/>
                <a:ea typeface="Times New Roman" panose="02020603050405020304" pitchFamily="18" charset="0"/>
              </a:rPr>
              <a:t>«Психология музыкальных способностей</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chemeClr val="accent1">
                  <a:lumMod val="75000"/>
                </a:schemeClr>
              </a:solidFill>
            </a:endParaRPr>
          </a:p>
        </p:txBody>
      </p:sp>
    </p:spTree>
    <p:extLst>
      <p:ext uri="{BB962C8B-B14F-4D97-AF65-F5344CB8AC3E}">
        <p14:creationId xmlns:p14="http://schemas.microsoft.com/office/powerpoint/2010/main" val="3151799078"/>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11"/>
                                        </p:tgtEl>
                                        <p:attrNameLst>
                                          <p:attrName>style.color</p:attrName>
                                        </p:attrNameLst>
                                      </p:cBhvr>
                                      <p:to>
                                        <p:clrVal>
                                          <a:schemeClr val="bg1"/>
                                        </p:clrVal>
                                      </p:to>
                                    </p:set>
                                  </p:childTnLst>
                                </p:cTn>
                              </p:par>
                              <p:par>
                                <p:cTn id="16" presetID="7" presetClass="emph" presetSubtype="1" nodeType="withEffect">
                                  <p:stCondLst>
                                    <p:cond delay="0"/>
                                  </p:stCondLst>
                                  <p:childTnLst>
                                    <p:set>
                                      <p:cBhvr>
                                        <p:cTn id="17" dur="indefinite"/>
                                        <p:tgtEl>
                                          <p:spTgt spid="11"/>
                                        </p:tgtEl>
                                        <p:attrNameLst>
                                          <p:attrName>stroke.color</p:attrName>
                                        </p:attrNameLst>
                                      </p:cBhvr>
                                      <p:to>
                                        <p:clrVal>
                                          <a:srgbClr val="05B34B"/>
                                        </p:clrVal>
                                      </p:to>
                                    </p:set>
                                    <p:set>
                                      <p:cBhvr>
                                        <p:cTn id="18" dur="indefinite"/>
                                        <p:tgtEl>
                                          <p:spTgt spid="11"/>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11"/>
                                        </p:tgtEl>
                                        <p:attrNameLst>
                                          <p:attrName>fillcolor</p:attrName>
                                        </p:attrNameLst>
                                      </p:cBhvr>
                                      <p:to>
                                        <p:clrVal>
                                          <a:srgbClr val="B9D07E"/>
                                        </p:clrVal>
                                      </p:to>
                                    </p:set>
                                    <p:set>
                                      <p:cBhvr>
                                        <p:cTn id="21" dur="indefinite"/>
                                        <p:tgtEl>
                                          <p:spTgt spid="11"/>
                                        </p:tgtEl>
                                        <p:attrNameLst>
                                          <p:attrName>fill.type</p:attrName>
                                        </p:attrNameLst>
                                      </p:cBhvr>
                                      <p:to>
                                        <p:strVal val="solid"/>
                                      </p:to>
                                    </p:set>
                                    <p:set>
                                      <p:cBhvr>
                                        <p:cTn id="22"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3" presetClass="emph" presetSubtype="1" grpId="0" nodeType="clickEffect">
                                  <p:stCondLst>
                                    <p:cond delay="0"/>
                                  </p:stCondLst>
                                  <p:childTnLst>
                                    <p:set>
                                      <p:cBhvr override="childStyle">
                                        <p:cTn id="27" dur="indefinite"/>
                                        <p:tgtEl>
                                          <p:spTgt spid="14"/>
                                        </p:tgtEl>
                                        <p:attrNameLst>
                                          <p:attrName>style.color</p:attrName>
                                        </p:attrNameLst>
                                      </p:cBhvr>
                                      <p:to>
                                        <p:clrVal>
                                          <a:schemeClr val="bg1"/>
                                        </p:clrVal>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28" presetID="7" presetClass="emph" presetSubtype="1" nodeType="withEffect">
                                  <p:stCondLst>
                                    <p:cond delay="0"/>
                                  </p:stCondLst>
                                  <p:childTnLst>
                                    <p:set>
                                      <p:cBhvr>
                                        <p:cTn id="29" dur="indefinite"/>
                                        <p:tgtEl>
                                          <p:spTgt spid="14"/>
                                        </p:tgtEl>
                                        <p:attrNameLst>
                                          <p:attrName>stroke.color</p:attrName>
                                        </p:attrNameLst>
                                      </p:cBhvr>
                                      <p:to>
                                        <p:clrVal>
                                          <a:srgbClr val="FF1111"/>
                                        </p:clrVal>
                                      </p:to>
                                    </p:set>
                                    <p:set>
                                      <p:cBhvr>
                                        <p:cTn id="30" dur="indefinite"/>
                                        <p:tgtEl>
                                          <p:spTgt spid="14"/>
                                        </p:tgtEl>
                                        <p:attrNameLst>
                                          <p:attrName>stroke.on</p:attrName>
                                        </p:attrNameLst>
                                      </p:cBhvr>
                                      <p:to>
                                        <p:strVal val="true"/>
                                      </p:to>
                                    </p:set>
                                  </p:childTnLst>
                                </p:cTn>
                              </p:par>
                              <p:par>
                                <p:cTn id="31" presetID="1" presetClass="emph" presetSubtype="1" nodeType="withEffect">
                                  <p:stCondLst>
                                    <p:cond delay="0"/>
                                  </p:stCondLst>
                                  <p:childTnLst>
                                    <p:set>
                                      <p:cBhvr>
                                        <p:cTn id="32" dur="indefinite"/>
                                        <p:tgtEl>
                                          <p:spTgt spid="14"/>
                                        </p:tgtEl>
                                        <p:attrNameLst>
                                          <p:attrName>fillcolor</p:attrName>
                                        </p:attrNameLst>
                                      </p:cBhvr>
                                      <p:to>
                                        <p:clrVal>
                                          <a:srgbClr val="FF4B4B"/>
                                        </p:clrVal>
                                      </p:to>
                                    </p:set>
                                    <p:set>
                                      <p:cBhvr>
                                        <p:cTn id="33" dur="indefinite"/>
                                        <p:tgtEl>
                                          <p:spTgt spid="14"/>
                                        </p:tgtEl>
                                        <p:attrNameLst>
                                          <p:attrName>fill.type</p:attrName>
                                        </p:attrNameLst>
                                      </p:cBhvr>
                                      <p:to>
                                        <p:strVal val="solid"/>
                                      </p:to>
                                    </p:set>
                                    <p:set>
                                      <p:cBhvr>
                                        <p:cTn id="34" dur="indefinite"/>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 presetClass="emph" presetSubtype="1" grpId="0" nodeType="clickEffect">
                                  <p:stCondLst>
                                    <p:cond delay="0"/>
                                  </p:stCondLst>
                                  <p:childTnLst>
                                    <p:set>
                                      <p:cBhvr override="childStyle">
                                        <p:cTn id="39" dur="indefinite"/>
                                        <p:tgtEl>
                                          <p:spTgt spid="15"/>
                                        </p:tgtEl>
                                        <p:attrNameLst>
                                          <p:attrName>style.color</p:attrName>
                                        </p:attrNameLst>
                                      </p:cBhvr>
                                      <p:to>
                                        <p:clrVal>
                                          <a:schemeClr val="bg1"/>
                                        </p:clrVal>
                                      </p:to>
                                    </p:set>
                                  </p:childTnLst>
                                  <p:subTnLst>
                                    <p:audio>
                                      <p:cMediaNode>
                                        <p:cTn display="0" masterRel="sameClick">
                                          <p:stCondLst>
                                            <p:cond evt="begin" delay="0">
                                              <p:tn val="38"/>
                                            </p:cond>
                                          </p:stCondLst>
                                          <p:endCondLst>
                                            <p:cond evt="onStopAudio" delay="0">
                                              <p:tgtEl>
                                                <p:sldTgt/>
                                              </p:tgtEl>
                                            </p:cond>
                                          </p:endCondLst>
                                        </p:cTn>
                                        <p:tgtEl>
                                          <p:sndTgt r:embed="rId2" name="voltage.wav"/>
                                        </p:tgtEl>
                                      </p:cMediaNode>
                                    </p:audio>
                                  </p:subTnLst>
                                </p:cTn>
                              </p:par>
                              <p:par>
                                <p:cTn id="40" presetID="7" presetClass="emph" presetSubtype="1" nodeType="withEffect">
                                  <p:stCondLst>
                                    <p:cond delay="0"/>
                                  </p:stCondLst>
                                  <p:childTnLst>
                                    <p:set>
                                      <p:cBhvr>
                                        <p:cTn id="41" dur="indefinite"/>
                                        <p:tgtEl>
                                          <p:spTgt spid="15"/>
                                        </p:tgtEl>
                                        <p:attrNameLst>
                                          <p:attrName>stroke.color</p:attrName>
                                        </p:attrNameLst>
                                      </p:cBhvr>
                                      <p:to>
                                        <p:clrVal>
                                          <a:srgbClr val="FF1111"/>
                                        </p:clrVal>
                                      </p:to>
                                    </p:set>
                                    <p:set>
                                      <p:cBhvr>
                                        <p:cTn id="42" dur="indefinite"/>
                                        <p:tgtEl>
                                          <p:spTgt spid="15"/>
                                        </p:tgtEl>
                                        <p:attrNameLst>
                                          <p:attrName>stroke.on</p:attrName>
                                        </p:attrNameLst>
                                      </p:cBhvr>
                                      <p:to>
                                        <p:strVal val="true"/>
                                      </p:to>
                                    </p:set>
                                  </p:childTnLst>
                                </p:cTn>
                              </p:par>
                              <p:par>
                                <p:cTn id="43" presetID="1" presetClass="emph" presetSubtype="1" nodeType="withEffect">
                                  <p:stCondLst>
                                    <p:cond delay="0"/>
                                  </p:stCondLst>
                                  <p:childTnLst>
                                    <p:set>
                                      <p:cBhvr>
                                        <p:cTn id="44" dur="indefinite"/>
                                        <p:tgtEl>
                                          <p:spTgt spid="15"/>
                                        </p:tgtEl>
                                        <p:attrNameLst>
                                          <p:attrName>fillcolor</p:attrName>
                                        </p:attrNameLst>
                                      </p:cBhvr>
                                      <p:to>
                                        <p:clrVal>
                                          <a:srgbClr val="FF4B4B"/>
                                        </p:clrVal>
                                      </p:to>
                                    </p:set>
                                    <p:set>
                                      <p:cBhvr>
                                        <p:cTn id="45" dur="indefinite"/>
                                        <p:tgtEl>
                                          <p:spTgt spid="15"/>
                                        </p:tgtEl>
                                        <p:attrNameLst>
                                          <p:attrName>fill.type</p:attrName>
                                        </p:attrNameLst>
                                      </p:cBhvr>
                                      <p:to>
                                        <p:strVal val="solid"/>
                                      </p:to>
                                    </p:set>
                                    <p:set>
                                      <p:cBhvr>
                                        <p:cTn id="46" dur="indefinit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1313" y="2119329"/>
            <a:ext cx="7738282" cy="1974999"/>
          </a:xfrm>
        </p:spPr>
        <p:txBody>
          <a:bodyPr/>
          <a:lstStyle/>
          <a:p>
            <a:pPr algn="ctr">
              <a:lnSpc>
                <a:spcPct val="107000"/>
              </a:lnSpc>
              <a:spcAft>
                <a:spcPts val="800"/>
              </a:spcAft>
            </a:pPr>
            <a:r>
              <a:rPr lang="ru-RU" sz="3600" b="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Виды </a:t>
            </a:r>
            <a:r>
              <a:rPr lang="ru-RU" sz="3600" b="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пластического интонирования:</a:t>
            </a:r>
            <a:r>
              <a:rPr lang="ru-RU" sz="3600" b="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600" b="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свободное </a:t>
            </a:r>
            <a:r>
              <a:rPr lang="ru-RU"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дирижирование</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имитация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игры </a:t>
            </a:r>
            <a:b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музыкальных инструментах; пластические этюды;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инсценирование</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песен и т. д. </a:t>
            </a:r>
            <a:r>
              <a:rPr lang="ru-RU" sz="24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sz="24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2520552104"/>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0811" y="156949"/>
            <a:ext cx="7683691" cy="6687403"/>
          </a:xfrm>
        </p:spPr>
        <p:txBody>
          <a:bodyPr/>
          <a:lstStyle/>
          <a:p>
            <a:pPr>
              <a:lnSpc>
                <a:spcPct val="107000"/>
              </a:lnSpc>
              <a:spcAft>
                <a:spcPts val="800"/>
              </a:spcAft>
            </a:pP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занятия по развитию музыкально-ритмических движений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проводим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музыку,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акцентируем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внимание на музыкальном репертуаре, используемом в процессе этого вида детской исполнительской деятельности.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Учитываем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такие критерии отбора музыкальных произведений для упражнений, танцев, музыкальных игр, как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художественная ценность музыкального материала, ясность формы, интонационная выразительность, доступность для </a:t>
            </a:r>
            <a: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восприятия учащимися. </a:t>
            </a:r>
            <a:b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Рекомендуем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образцах конкретных музыкальных произведений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показывать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 средства музыкальной выразительности, которые наиболее естественно и логично могут быть отражены в движении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(темп, динамика, метроритм, музыкальная форма и т.д.). </a:t>
            </a:r>
            <a: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Обращаем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внимание на то, что восприятие и передача в движении общего характера того или иного музыкального произведения и конкретных средств музыкальной выразительности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должны происходить во взаимосвязи и единстве.</a:t>
            </a: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Tree>
    <p:extLst>
      <p:ext uri="{BB962C8B-B14F-4D97-AF65-F5344CB8AC3E}">
        <p14:creationId xmlns:p14="http://schemas.microsoft.com/office/powerpoint/2010/main" val="353826938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4018" y="385187"/>
            <a:ext cx="6701051" cy="2330717"/>
          </a:xfrm>
        </p:spPr>
        <p:txBody>
          <a:bodyPr>
            <a:normAutofit/>
          </a:bodyPr>
          <a:lstStyle/>
          <a:p>
            <a:pPr>
              <a:lnSpc>
                <a:spcPct val="107000"/>
              </a:lnSpc>
              <a:spcAft>
                <a:spcPts val="8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Выполняя задание </a:t>
            </a: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выберите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одну из пьес «Детского альбома» П. И. Чайковского.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Сформулируйте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вопросы детям, нацеливающие их на выполнение следующих заданий:</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
        <p:nvSpPr>
          <p:cNvPr id="3" name="Текст 2"/>
          <p:cNvSpPr>
            <a:spLocks noGrp="1"/>
          </p:cNvSpPr>
          <p:nvPr>
            <p:ph type="body" sz="quarter" idx="13"/>
          </p:nvPr>
        </p:nvSpPr>
        <p:spPr>
          <a:xfrm>
            <a:off x="709684" y="3302758"/>
            <a:ext cx="7435538" cy="887806"/>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передачу характера музыкального произведения с помощью дирижерского жеста; </a:t>
            </a:r>
            <a:endPar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Текст 3"/>
          <p:cNvSpPr>
            <a:spLocks noGrp="1"/>
          </p:cNvSpPr>
          <p:nvPr>
            <p:ph type="body" sz="quarter" idx="14"/>
          </p:nvPr>
        </p:nvSpPr>
        <p:spPr>
          <a:xfrm>
            <a:off x="4156421" y="4485839"/>
            <a:ext cx="6884617" cy="717550"/>
          </a:xfrm>
        </p:spPr>
        <p:txBody>
          <a:bodyPr/>
          <a:lstStyle/>
          <a:p>
            <a:r>
              <a:rPr lang="ru-RU" dirty="0">
                <a:solidFill>
                  <a:srgbClr val="000000"/>
                </a:solidFill>
                <a:latin typeface="Times New Roman" panose="02020603050405020304" pitchFamily="18" charset="0"/>
                <a:ea typeface="Times New Roman" panose="02020603050405020304" pitchFamily="18" charset="0"/>
              </a:rPr>
              <a:t>определение выразительных средств звучащего произведения </a:t>
            </a:r>
            <a:endParaRPr lang="ru-RU" dirty="0"/>
          </a:p>
        </p:txBody>
      </p:sp>
      <p:sp>
        <p:nvSpPr>
          <p:cNvPr id="5" name="Текст 4"/>
          <p:cNvSpPr>
            <a:spLocks noGrp="1"/>
          </p:cNvSpPr>
          <p:nvPr>
            <p:ph type="body" sz="quarter" idx="15"/>
          </p:nvPr>
        </p:nvSpPr>
        <p:spPr>
          <a:xfrm>
            <a:off x="1405719" y="5498664"/>
            <a:ext cx="7448466" cy="1256978"/>
          </a:xfrm>
        </p:spPr>
        <p:txBody>
          <a:bodyPr/>
          <a:lstStyle/>
          <a:p>
            <a:pPr lvl="0">
              <a:lnSpc>
                <a:spcPct val="107000"/>
              </a:lnSpc>
              <a:spcAft>
                <a:spcPts val="800"/>
              </a:spcAft>
              <a:buSzPts val="1000"/>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передачу их в различных движениях (танцевальных, имитационных и др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362809914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latin typeface="Times New Roman" panose="02020603050405020304" pitchFamily="18" charset="0"/>
                <a:ea typeface="Times New Roman" panose="02020603050405020304" pitchFamily="18" charset="0"/>
              </a:rPr>
              <a:t>Выполняя задание </a:t>
            </a:r>
            <a:r>
              <a:rPr lang="ru-RU" sz="2400" b="1" dirty="0">
                <a:solidFill>
                  <a:srgbClr val="FF0000"/>
                </a:solidFill>
                <a:latin typeface="Times New Roman" panose="02020603050405020304" pitchFamily="18" charset="0"/>
                <a:ea typeface="Times New Roman" panose="02020603050405020304" pitchFamily="18" charset="0"/>
              </a:rPr>
              <a:t>2 </a:t>
            </a:r>
            <a:r>
              <a:rPr lang="ru-RU" sz="2400" dirty="0">
                <a:solidFill>
                  <a:srgbClr val="000000"/>
                </a:solidFill>
                <a:latin typeface="Times New Roman" panose="02020603050405020304" pitchFamily="18" charset="0"/>
                <a:ea typeface="Times New Roman" panose="02020603050405020304" pitchFamily="18" charset="0"/>
              </a:rPr>
              <a:t>используйте музыкальный материал из сборника </a:t>
            </a:r>
            <a:r>
              <a:rPr lang="ru-RU" sz="2400" dirty="0" smtClean="0">
                <a:solidFill>
                  <a:srgbClr val="000000"/>
                </a:solidFill>
                <a:latin typeface="Times New Roman" panose="02020603050405020304" pitchFamily="18" charset="0"/>
                <a:ea typeface="Times New Roman" panose="02020603050405020304" pitchFamily="18" charset="0"/>
              </a:rPr>
              <a:t>«Песенные узоры» </a:t>
            </a:r>
            <a:r>
              <a:rPr lang="ru-RU" sz="2400" dirty="0">
                <a:solidFill>
                  <a:srgbClr val="000000"/>
                </a:solidFill>
                <a:latin typeface="Times New Roman" panose="02020603050405020304" pitchFamily="18" charset="0"/>
                <a:ea typeface="Times New Roman" panose="02020603050405020304" pitchFamily="18" charset="0"/>
              </a:rPr>
              <a:t>(составитель </a:t>
            </a:r>
            <a:r>
              <a:rPr lang="ru-RU" sz="2400" dirty="0" smtClean="0">
                <a:solidFill>
                  <a:srgbClr val="000000"/>
                </a:solidFill>
                <a:latin typeface="Times New Roman" panose="02020603050405020304" pitchFamily="18" charset="0"/>
                <a:ea typeface="Times New Roman" panose="02020603050405020304" pitchFamily="18" charset="0"/>
              </a:rPr>
              <a:t>П. И. Сорокин). Обратите внимание на:</a:t>
            </a:r>
            <a:endParaRPr lang="ru-RU" sz="2400" dirty="0"/>
          </a:p>
        </p:txBody>
      </p:sp>
      <p:sp>
        <p:nvSpPr>
          <p:cNvPr id="3" name="Текст 2"/>
          <p:cNvSpPr>
            <a:spLocks noGrp="1"/>
          </p:cNvSpPr>
          <p:nvPr>
            <p:ph type="body" sz="quarter" idx="13"/>
          </p:nvPr>
        </p:nvSpPr>
        <p:spPr>
          <a:xfrm>
            <a:off x="4156421" y="3473014"/>
            <a:ext cx="6748139" cy="717550"/>
          </a:xfrm>
        </p:spPr>
        <p:txBody>
          <a:bodyPr/>
          <a:lstStyle/>
          <a:p>
            <a:r>
              <a:rPr lang="ru-RU" dirty="0">
                <a:solidFill>
                  <a:srgbClr val="000000"/>
                </a:solidFill>
                <a:latin typeface="Times New Roman" panose="02020603050405020304" pitchFamily="18" charset="0"/>
                <a:ea typeface="Times New Roman" panose="02020603050405020304" pitchFamily="18" charset="0"/>
              </a:rPr>
              <a:t>игровые аспекты русских народных песен и их изобразительную основу. </a:t>
            </a:r>
            <a:endParaRPr lang="ru-RU" dirty="0"/>
          </a:p>
        </p:txBody>
      </p:sp>
      <p:sp>
        <p:nvSpPr>
          <p:cNvPr id="4" name="Текст 3"/>
          <p:cNvSpPr>
            <a:spLocks noGrp="1"/>
          </p:cNvSpPr>
          <p:nvPr>
            <p:ph type="body" sz="quarter" idx="14"/>
          </p:nvPr>
        </p:nvSpPr>
        <p:spPr>
          <a:xfrm>
            <a:off x="900752" y="4485839"/>
            <a:ext cx="7244470" cy="717550"/>
          </a:xfrm>
        </p:spPr>
        <p:txBody>
          <a:bodyPr/>
          <a:lstStyle/>
          <a:p>
            <a:r>
              <a:rPr lang="ru-RU" dirty="0">
                <a:solidFill>
                  <a:srgbClr val="000000"/>
                </a:solidFill>
                <a:latin typeface="Times New Roman" panose="02020603050405020304" pitchFamily="18" charset="0"/>
                <a:ea typeface="Times New Roman" panose="02020603050405020304" pitchFamily="18" charset="0"/>
              </a:rPr>
              <a:t>последовательность действий детей и педагога в </a:t>
            </a:r>
            <a:r>
              <a:rPr lang="ru-RU"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инсценировании</a:t>
            </a:r>
            <a:r>
              <a:rPr lang="ru-RU"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одной из песен</a:t>
            </a:r>
            <a:r>
              <a:rPr lang="ru-RU" dirty="0">
                <a:solidFill>
                  <a:srgbClr val="000000"/>
                </a:solidFill>
                <a:latin typeface="Times New Roman" panose="02020603050405020304" pitchFamily="18" charset="0"/>
                <a:ea typeface="Times New Roman" panose="02020603050405020304" pitchFamily="18" charset="0"/>
              </a:rPr>
              <a:t> (по выбору). </a:t>
            </a:r>
            <a:endParaRPr lang="ru-RU" dirty="0"/>
          </a:p>
        </p:txBody>
      </p:sp>
      <p:sp>
        <p:nvSpPr>
          <p:cNvPr id="5" name="Текст 4"/>
          <p:cNvSpPr>
            <a:spLocks noGrp="1"/>
          </p:cNvSpPr>
          <p:nvPr>
            <p:ph type="body" sz="quarter" idx="15"/>
          </p:nvPr>
        </p:nvSpPr>
        <p:spPr>
          <a:xfrm>
            <a:off x="6150822" y="5533025"/>
            <a:ext cx="3988800" cy="717550"/>
          </a:xfrm>
        </p:spPr>
        <p:txBody>
          <a:bodyPr/>
          <a:lstStyle/>
          <a:p>
            <a:r>
              <a:rPr lang="ru-RU" dirty="0" smtClean="0">
                <a:solidFill>
                  <a:schemeClr val="tx1"/>
                </a:solidFill>
                <a:latin typeface="Times New Roman" panose="02020603050405020304" pitchFamily="18" charset="0"/>
                <a:cs typeface="Times New Roman" panose="02020603050405020304" pitchFamily="18" charset="0"/>
              </a:rPr>
              <a:t>планирование работы над песней</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46698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2FF6AE2C-0855-4436-BAB0-964168DB80F7}" vid="{82FFDBF2-270A-4196-BBA2-1947BAF14E3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F67FFB0-F441-4120-8FA0-C46780EE3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8F9056-19CC-403D-A4E3-D0BFC3D9E635}">
  <ds:schemaRefs>
    <ds:schemaRef ds:uri="http://schemas.microsoft.com/sharepoint/v3/contenttype/forms"/>
  </ds:schemaRefs>
</ds:datastoreItem>
</file>

<file path=customXml/itemProps3.xml><?xml version="1.0" encoding="utf-8"?>
<ds:datastoreItem xmlns:ds="http://schemas.openxmlformats.org/officeDocument/2006/customXml" ds:itemID="{682C15FF-1675-4B64-8D0C-D78E36D0F68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Шаблон теста с играющими детьми</Template>
  <TotalTime>0</TotalTime>
  <Words>425</Words>
  <Application>Microsoft Office PowerPoint</Application>
  <PresentationFormat>Широкоэкранный</PresentationFormat>
  <Paragraphs>45</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Segoe UI</vt:lpstr>
      <vt:lpstr>Symbol</vt:lpstr>
      <vt:lpstr>Times New Roman</vt:lpstr>
      <vt:lpstr>Тема1</vt:lpstr>
      <vt:lpstr>Презентация PowerPoint</vt:lpstr>
      <vt:lpstr>Обучение детей пластическому интонированию и музыкально-ритмическим движениям </vt:lpstr>
      <vt:lpstr>ЗАДАНИЯ</vt:lpstr>
      <vt:lpstr>Знакомство с работами отечественных и зарубежных педагогов-музыкантов, исследующих проблемы передачи художественно-образного  содержания музыки в движении  (Э. Ж. Далькроз, К. Орф, 3. Кодай, Н. Г. Александрова,  Н. А. Метлов, М. А. Румер и др.). </vt:lpstr>
      <vt:lpstr>Роль пластического интонирования и музыкально-ритмических движений в развитии учащихся. Взаимосвязь слуховых ощущений с мышлением</vt:lpstr>
      <vt:lpstr>Виды пластического интонирования: свободное дирижирование; имитация игры  на музыкальных инструментах; пластические этюды;  инсценирование песен и т. д.       </vt:lpstr>
      <vt:lpstr>Все занятия по развитию музыкально-ритмических движений проводим под музыку, акцентируем внимание на музыкальном репертуаре, используемом в процессе этого вида детской исполнительской деятельности.   Учитываем такие критерии отбора музыкальных произведений для упражнений, танцев, музыкальных игр, как художественная ценность музыкального материала, ясность формы, интонационная выразительность, доступность для восприятия учащимися.   Рекомендуем на образцах конкретных музыкальных произведений показывать те средства музыкальной выразительности, которые наиболее естественно и логично могут быть отражены в движении (темп, динамика, метроритм, музыкальная форма и т.д.).   Обращаем внимание на то, что восприятие и передача в движении общего характера того или иного музыкального произведения и конкретных средств музыкальной выразительности должны происходить во взаимосвязи и единстве. </vt:lpstr>
      <vt:lpstr>Выполняя задание 1 выберите одну из пьес «Детского альбома» П. И. Чайковского.  Сформулируйте вопросы детям, нацеливающие их на выполнение следующих заданий: </vt:lpstr>
      <vt:lpstr>Выполняя задание 2 используйте музыкальный материал из сборника «Песенные узоры» (составитель П. И. Сорокин). Обратите внимание на:</vt:lpstr>
      <vt:lpstr>План работы над песней</vt:lpstr>
      <vt:lpstr>Презентация PowerPoint</vt:lpstr>
      <vt:lpstr>Презентация PowerPoint</vt:lpstr>
      <vt:lpstr>Вопросы для учащихся для развития их творческой инициативы и фантазии в процессе инсценирования песни. </vt:lpstr>
      <vt:lpstr>Выполняя задание 3 акцентируйте внимание на роли пособия в организации музыкально-ритмической деятельности детей</vt:lpstr>
      <vt:lpstr> Единство слова, напева, движения, воспринимаемых не как сумма компонентов, а как их синтез, дающий новые качественные показатели – наша важнейшая исполнительская задача!  Репертуар, который используем в процессе пластического интонирования и музыкально-ритмических движений: «Методическое пособие по ритмике» Е. Коноровой, «Методическое пособие по ритмике» Г. Франио и И.Лифиц.    Чаще всего для пластических импровизаций и этюдов подбираются музыкальные сочинения программного содержания.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2019-05-30T05:28:34Z</dcterms:created>
  <dcterms:modified xsi:type="dcterms:W3CDTF">2025-11-02T07:46:58Z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