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sldIdLst>
    <p:sldId id="256" r:id="rId2"/>
    <p:sldId id="296" r:id="rId3"/>
    <p:sldId id="294" r:id="rId4"/>
    <p:sldId id="258" r:id="rId5"/>
    <p:sldId id="259" r:id="rId6"/>
    <p:sldId id="292" r:id="rId7"/>
    <p:sldId id="293" r:id="rId8"/>
    <p:sldId id="260" r:id="rId9"/>
    <p:sldId id="262" r:id="rId10"/>
    <p:sldId id="261" r:id="rId11"/>
    <p:sldId id="263" r:id="rId12"/>
    <p:sldId id="264" r:id="rId13"/>
    <p:sldId id="295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6" r:id="rId25"/>
    <p:sldId id="277" r:id="rId26"/>
    <p:sldId id="275" r:id="rId27"/>
    <p:sldId id="278" r:id="rId28"/>
    <p:sldId id="279" r:id="rId29"/>
    <p:sldId id="280" r:id="rId30"/>
    <p:sldId id="281" r:id="rId31"/>
    <p:sldId id="282" r:id="rId32"/>
    <p:sldId id="283" r:id="rId33"/>
    <p:sldId id="285" r:id="rId34"/>
    <p:sldId id="286" r:id="rId35"/>
    <p:sldId id="287" r:id="rId36"/>
    <p:sldId id="288" r:id="rId37"/>
    <p:sldId id="289" r:id="rId38"/>
    <p:sldId id="290" r:id="rId39"/>
    <p:sldId id="284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 Windows" initials="ПW" lastIdx="4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0" autoAdjust="0"/>
    <p:restoredTop sz="94660"/>
  </p:normalViewPr>
  <p:slideViewPr>
    <p:cSldViewPr snapToGrid="0">
      <p:cViewPr varScale="1">
        <p:scale>
          <a:sx n="65" d="100"/>
          <a:sy n="65" d="100"/>
        </p:scale>
        <p:origin x="-56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2-26T22:23:57.800" idx="1">
    <p:pos x="4882" y="1692"/>
    <p:text>создание примечаний в презентации</p:text>
    <p:extLst>
      <p:ext uri="{C676402C-5697-4E1C-873F-D02D1690AC5C}">
        <p15:threadingInfo xmlns:p15="http://schemas.microsoft.com/office/powerpoint/2012/main" timeZoneBias="-18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D16C2-1C31-4612-8670-B3B48B42C4D8}" type="datetimeFigureOut">
              <a:rPr lang="ru-RU" smtClean="0"/>
              <a:t>24.10.2025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BBABF-3557-492A-91AA-92DD71D0303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202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D16C2-1C31-4612-8670-B3B48B42C4D8}" type="datetimeFigureOut">
              <a:rPr lang="ru-RU" smtClean="0"/>
              <a:t>24.10.2025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BBABF-3557-492A-91AA-92DD71D0303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5967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D16C2-1C31-4612-8670-B3B48B42C4D8}" type="datetimeFigureOut">
              <a:rPr lang="ru-RU" smtClean="0"/>
              <a:t>24.10.2025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BBABF-3557-492A-91AA-92DD71D0303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58370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Основной контент ми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7"/>
          <p:cNvSpPr>
            <a:spLocks noGrp="1"/>
          </p:cNvSpPr>
          <p:nvPr>
            <p:ph type="title"/>
          </p:nvPr>
        </p:nvSpPr>
        <p:spPr>
          <a:xfrm>
            <a:off x="389603" y="154793"/>
            <a:ext cx="6438900" cy="567924"/>
          </a:xfrm>
        </p:spPr>
        <p:txBody>
          <a:bodyPr wrap="square"/>
          <a:lstStyle>
            <a:lvl1pPr>
              <a:defRPr sz="2018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>
          <a:xfrm>
            <a:off x="8522494" y="6623422"/>
            <a:ext cx="506837" cy="224554"/>
          </a:xfrm>
        </p:spPr>
        <p:txBody>
          <a:bodyPr/>
          <a:lstStyle/>
          <a:p>
            <a:fld id="{0CBA1950-58E4-4201-A95A-83AD025B75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552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D16C2-1C31-4612-8670-B3B48B42C4D8}" type="datetimeFigureOut">
              <a:rPr lang="ru-RU" smtClean="0"/>
              <a:t>24.10.2025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BBABF-3557-492A-91AA-92DD71D0303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8640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D16C2-1C31-4612-8670-B3B48B42C4D8}" type="datetimeFigureOut">
              <a:rPr lang="ru-RU" smtClean="0"/>
              <a:t>24.10.2025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BBABF-3557-492A-91AA-92DD71D0303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3164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D16C2-1C31-4612-8670-B3B48B42C4D8}" type="datetimeFigureOut">
              <a:rPr lang="ru-RU" smtClean="0"/>
              <a:t>24.10.2025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BBABF-3557-492A-91AA-92DD71D0303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5569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D16C2-1C31-4612-8670-B3B48B42C4D8}" type="datetimeFigureOut">
              <a:rPr lang="ru-RU" smtClean="0"/>
              <a:t>24.10.2025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BBABF-3557-492A-91AA-92DD71D0303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7245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D16C2-1C31-4612-8670-B3B48B42C4D8}" type="datetimeFigureOut">
              <a:rPr lang="ru-RU" smtClean="0"/>
              <a:t>24.10.2025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BBABF-3557-492A-91AA-92DD71D0303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8030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D16C2-1C31-4612-8670-B3B48B42C4D8}" type="datetimeFigureOut">
              <a:rPr lang="ru-RU" smtClean="0"/>
              <a:t>24.10.2025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BBABF-3557-492A-91AA-92DD71D0303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4338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D16C2-1C31-4612-8670-B3B48B42C4D8}" type="datetimeFigureOut">
              <a:rPr lang="ru-RU" smtClean="0"/>
              <a:t>24.10.2025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BBABF-3557-492A-91AA-92DD71D0303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1103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D16C2-1C31-4612-8670-B3B48B42C4D8}" type="datetimeFigureOut">
              <a:rPr lang="ru-RU" smtClean="0"/>
              <a:t>24.10.2025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BBABF-3557-492A-91AA-92DD71D0303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552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1D16C2-1C31-4612-8670-B3B48B42C4D8}" type="datetimeFigureOut">
              <a:rPr lang="ru-RU" smtClean="0"/>
              <a:t>24.10.2025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0BBABF-3557-492A-91AA-92DD71D0303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7830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emf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7098" y="2493963"/>
            <a:ext cx="7772400" cy="23876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Защита, предоставление общего доступа и сохранение</a:t>
            </a:r>
            <a:r>
              <a:rPr lang="en-US" b="1" dirty="0"/>
              <a:t/>
            </a:r>
            <a:br>
              <a:rPr lang="en-US" b="1" dirty="0"/>
            </a:br>
            <a:r>
              <a:rPr lang="ru-RU" b="1" dirty="0"/>
              <a:t> презентации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A32EA8F-4E49-4CE9-9F7A-261B258765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259"/>
          <a:stretch/>
        </p:blipFill>
        <p:spPr>
          <a:xfrm>
            <a:off x="539146" y="234714"/>
            <a:ext cx="8065707" cy="94473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AD2E200-E2D8-4C6E-AA9B-0B1D6BDCCA33}"/>
              </a:ext>
            </a:extLst>
          </p:cNvPr>
          <p:cNvSpPr txBox="1"/>
          <p:nvPr/>
        </p:nvSpPr>
        <p:spPr>
          <a:xfrm>
            <a:off x="4651482" y="5321058"/>
            <a:ext cx="44925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Выполнила преподаватель информатики Назарова Оксана Алексеевна</a:t>
            </a:r>
          </a:p>
          <a:p>
            <a:endParaRPr lang="ru-RU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5F879DB-02DA-4BB7-AB66-1756DAD80C39}"/>
              </a:ext>
            </a:extLst>
          </p:cNvPr>
          <p:cNvSpPr txBox="1"/>
          <p:nvPr/>
        </p:nvSpPr>
        <p:spPr>
          <a:xfrm>
            <a:off x="2670538" y="6344285"/>
            <a:ext cx="350247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50" dirty="0"/>
              <a:t>2024-2025 </a:t>
            </a:r>
            <a:r>
              <a:rPr lang="ru-RU" sz="1350" dirty="0" err="1"/>
              <a:t>уч.год</a:t>
            </a:r>
            <a:endParaRPr lang="ru-RU" sz="1350" dirty="0"/>
          </a:p>
        </p:txBody>
      </p:sp>
    </p:spTree>
    <p:extLst>
      <p:ext uri="{BB962C8B-B14F-4D97-AF65-F5344CB8AC3E}">
        <p14:creationId xmlns:p14="http://schemas.microsoft.com/office/powerpoint/2010/main" val="275147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5537" y="1084134"/>
            <a:ext cx="8686800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463"/>
              </a:spcAft>
            </a:pPr>
            <a:endParaRPr lang="ru-RU" sz="13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32562" y="1116009"/>
            <a:ext cx="526977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1E1E1E"/>
                </a:solidFill>
                <a:latin typeface="Segoe UI" panose="020B0502040204020203" pitchFamily="34" charset="0"/>
              </a:rPr>
              <a:t>В процессе создания презентации вы можете добавлять заметки докладчика, чтобы использовать их при показе слайд-шоу перед аудиторией.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2867" y="3623148"/>
            <a:ext cx="493409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1E1E1E"/>
                </a:solidFill>
                <a:latin typeface="Segoe UI" panose="020B0502040204020203" pitchFamily="34" charset="0"/>
              </a:rPr>
              <a:t>Во время презентации заметки докладчика будут отображаться на вашем мониторе и не будут отображаться для аудитории. </a:t>
            </a:r>
          </a:p>
          <a:p>
            <a:r>
              <a:rPr lang="ru-RU" sz="2400" dirty="0">
                <a:solidFill>
                  <a:srgbClr val="1E1E1E"/>
                </a:solidFill>
                <a:latin typeface="Segoe UI" panose="020B0502040204020203" pitchFamily="34" charset="0"/>
              </a:rPr>
              <a:t>Область заметок — это место для сохранения тезисов, которые вы хотите упомянуть во время презентации.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21493" y="290511"/>
            <a:ext cx="7523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Заметки</a:t>
            </a:r>
            <a:r>
              <a:rPr lang="ru-RU" sz="2400" b="1" dirty="0"/>
              <a:t> в презентации</a:t>
            </a:r>
          </a:p>
        </p:txBody>
      </p:sp>
      <p:pic>
        <p:nvPicPr>
          <p:cNvPr id="3074" name="Picture 2" descr="Область заметок докладчика в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73" y="1426153"/>
            <a:ext cx="3038982" cy="1983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Режим докладчика в PowerPoint 2016 с обведенными заметками докладчи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766" y="3566788"/>
            <a:ext cx="3612572" cy="203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245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7958" y="85655"/>
            <a:ext cx="854825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>
                <a:solidFill>
                  <a:srgbClr val="000000"/>
                </a:solidFill>
                <a:latin typeface="YS Text Optional"/>
              </a:rPr>
              <a:t>Иногда возникают ситуации, при которых нужно сравнить две презентации. </a:t>
            </a:r>
          </a:p>
          <a:p>
            <a:r>
              <a:rPr lang="ru-RU" sz="2000" i="1" dirty="0">
                <a:solidFill>
                  <a:srgbClr val="000000"/>
                </a:solidFill>
                <a:latin typeface="YS Text Optional"/>
              </a:rPr>
              <a:t>Такая ситуация может возникнуть, например,  когда нужно сравнить две презентации, созданные одним автором, но в разное время.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16345" y="4475030"/>
            <a:ext cx="851361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222222"/>
                </a:solidFill>
                <a:latin typeface="Verdana" panose="020B0604030504040204" pitchFamily="34" charset="0"/>
              </a:rPr>
              <a:t>Когда происходит сравнение презентаций становятся активными остальные команды </a:t>
            </a:r>
            <a:r>
              <a:rPr lang="ru-RU" sz="2000" b="1" dirty="0">
                <a:solidFill>
                  <a:srgbClr val="222222"/>
                </a:solidFill>
                <a:latin typeface="Verdana" panose="020B0604030504040204" pitchFamily="34" charset="0"/>
              </a:rPr>
              <a:t>группы «Сравнить» вкладки «Рецензирование</a:t>
            </a:r>
            <a:r>
              <a:rPr lang="ru-RU" sz="2000" dirty="0">
                <a:solidFill>
                  <a:srgbClr val="222222"/>
                </a:solidFill>
                <a:latin typeface="Verdana" panose="020B0604030504040204" pitchFamily="34" charset="0"/>
              </a:rPr>
              <a:t>»: </a:t>
            </a:r>
          </a:p>
          <a:p>
            <a:r>
              <a:rPr lang="ru-RU" sz="2000" dirty="0">
                <a:solidFill>
                  <a:srgbClr val="222222"/>
                </a:solidFill>
                <a:latin typeface="Verdana" panose="020B0604030504040204" pitchFamily="34" charset="0"/>
              </a:rPr>
              <a:t>переход между исправлениями, принятие или отклонение их, также можно принять все исправления сразу как на отдельном слайде, так и в презентации в целом.</a:t>
            </a:r>
            <a:endParaRPr lang="ru-RU" sz="2000" dirty="0"/>
          </a:p>
        </p:txBody>
      </p:sp>
      <p:sp>
        <p:nvSpPr>
          <p:cNvPr id="7" name="Прямоугольник 4">
            <a:extLst>
              <a:ext uri="{FF2B5EF4-FFF2-40B4-BE49-F238E27FC236}">
                <a16:creationId xmlns:a16="http://schemas.microsoft.com/office/drawing/2014/main" xmlns="" id="{DC868876-3A0F-443C-9065-B81FC224C8A9}"/>
              </a:ext>
            </a:extLst>
          </p:cNvPr>
          <p:cNvSpPr/>
          <p:nvPr/>
        </p:nvSpPr>
        <p:spPr>
          <a:xfrm>
            <a:off x="268803" y="2205859"/>
            <a:ext cx="4043127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С помощью команд сравнения можно пройтись по комментариям, а  можно принять все сразу</a:t>
            </a:r>
          </a:p>
        </p:txBody>
      </p:sp>
      <p:pic>
        <p:nvPicPr>
          <p:cNvPr id="8" name="Picture 11">
            <a:extLst>
              <a:ext uri="{FF2B5EF4-FFF2-40B4-BE49-F238E27FC236}">
                <a16:creationId xmlns:a16="http://schemas.microsoft.com/office/drawing/2014/main" xmlns="" id="{1CDEADA7-6FA7-4883-8D67-7A9860B9B1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5336"/>
          <a:stretch/>
        </p:blipFill>
        <p:spPr>
          <a:xfrm>
            <a:off x="4462085" y="1716871"/>
            <a:ext cx="4217723" cy="2758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64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1A6D93AA-2E4D-4A26-96CB-97E8D842868A}"/>
              </a:ext>
            </a:extLst>
          </p:cNvPr>
          <p:cNvSpPr txBox="1">
            <a:spLocks/>
          </p:cNvSpPr>
          <p:nvPr/>
        </p:nvSpPr>
        <p:spPr>
          <a:xfrm>
            <a:off x="700088" y="2683269"/>
            <a:ext cx="7943850" cy="694027"/>
          </a:xfrm>
          <a:prstGeom prst="rect">
            <a:avLst/>
          </a:prstGeom>
        </p:spPr>
        <p:txBody>
          <a:bodyPr vert="horz" wrap="square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9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400" b="1" dirty="0"/>
              <a:t> ЗАЩИТА     ПРЕЗЕНТАЦИИ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6189699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8663" y="1743075"/>
            <a:ext cx="80295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Меню «СВЕДЕНИЯ»</a:t>
            </a:r>
          </a:p>
        </p:txBody>
      </p:sp>
    </p:spTree>
    <p:extLst>
      <p:ext uri="{BB962C8B-B14F-4D97-AF65-F5344CB8AC3E}">
        <p14:creationId xmlns:p14="http://schemas.microsoft.com/office/powerpoint/2010/main" val="5539763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90253" y="71992"/>
            <a:ext cx="7553759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111111"/>
                </a:solidFill>
              </a:rPr>
              <a:t>Защита презентации паролем</a:t>
            </a:r>
          </a:p>
          <a:p>
            <a:endParaRPr lang="ru-RU" sz="2400" dirty="0">
              <a:solidFill>
                <a:srgbClr val="111111"/>
              </a:solidFill>
            </a:endParaRPr>
          </a:p>
          <a:p>
            <a:endParaRPr lang="ru-RU" sz="2400" dirty="0">
              <a:solidFill>
                <a:srgbClr val="111111"/>
              </a:solidFill>
            </a:endParaRPr>
          </a:p>
          <a:p>
            <a:endParaRPr lang="ru-RU" sz="2400" dirty="0">
              <a:solidFill>
                <a:srgbClr val="111111"/>
              </a:solidFill>
            </a:endParaRPr>
          </a:p>
          <a:p>
            <a:endParaRPr lang="ru-RU" sz="2400" dirty="0">
              <a:solidFill>
                <a:srgbClr val="111111"/>
              </a:solidFill>
            </a:endParaRPr>
          </a:p>
          <a:p>
            <a:endParaRPr lang="ru-RU" sz="2400" dirty="0">
              <a:solidFill>
                <a:srgbClr val="111111"/>
              </a:solidFill>
            </a:endParaRPr>
          </a:p>
          <a:p>
            <a:endParaRPr lang="ru-RU" sz="2400" dirty="0">
              <a:solidFill>
                <a:srgbClr val="111111"/>
              </a:solidFill>
            </a:endParaRPr>
          </a:p>
          <a:p>
            <a:r>
              <a:rPr lang="ru-RU" sz="2400" dirty="0">
                <a:solidFill>
                  <a:srgbClr val="222222"/>
                </a:solidFill>
              </a:rPr>
              <a:t>Установка пароля на презентацию означает, что ее содержимое должно быть зашифровано, иначе установленный пароль можно будет удалить в простом текстовом редакторе.</a:t>
            </a:r>
          </a:p>
          <a:p>
            <a:r>
              <a:rPr lang="ru-RU" sz="2400" dirty="0">
                <a:solidFill>
                  <a:srgbClr val="222222"/>
                </a:solidFill>
              </a:rPr>
              <a:t> Для шифрования презентации необходимо перейти в закулисное меню, в пункте «Сведения» воспользоваться командой</a:t>
            </a:r>
          </a:p>
          <a:p>
            <a:r>
              <a:rPr lang="ru-RU" sz="2400" dirty="0">
                <a:solidFill>
                  <a:srgbClr val="222222"/>
                </a:solidFill>
              </a:rPr>
              <a:t> «Защита презентации»&gt; «Зашифровать с использованием пароля». Далее устанавливаем пароль, повторно вводим его и сохраняем презентацию.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0458" y="1597891"/>
            <a:ext cx="5904404" cy="10128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8575" y="71992"/>
            <a:ext cx="1481679" cy="66723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3585" y="618836"/>
            <a:ext cx="5118906" cy="835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10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8937" y="4096481"/>
            <a:ext cx="8866908" cy="2677656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222222"/>
                </a:solidFill>
                <a:latin typeface="Verdana" panose="020B0604030504040204" pitchFamily="34" charset="0"/>
              </a:rPr>
              <a:t>Для </a:t>
            </a:r>
            <a:r>
              <a:rPr lang="ru-RU" sz="2400" dirty="0" smtClean="0">
                <a:solidFill>
                  <a:srgbClr val="222222"/>
                </a:solidFill>
                <a:latin typeface="Verdana" panose="020B0604030504040204" pitchFamily="34" charset="0"/>
              </a:rPr>
              <a:t>того </a:t>
            </a:r>
            <a:r>
              <a:rPr lang="ru-RU" sz="2400" dirty="0">
                <a:solidFill>
                  <a:srgbClr val="222222"/>
                </a:solidFill>
                <a:latin typeface="Verdana" panose="020B0604030504040204" pitchFamily="34" charset="0"/>
              </a:rPr>
              <a:t>чтобы удалить пароль и снять шифрование с презентации достаточно удалить полностью пароль в окне, где вводился пароль на установку защиты.</a:t>
            </a:r>
          </a:p>
          <a:p>
            <a:endParaRPr lang="ru-RU" sz="2400" b="1" dirty="0"/>
          </a:p>
          <a:p>
            <a:r>
              <a:rPr lang="ru-RU" sz="2400" b="1" dirty="0"/>
              <a:t>Как удалить пароль с презентации?  </a:t>
            </a:r>
          </a:p>
          <a:p>
            <a:r>
              <a:rPr lang="ru-RU" sz="2400" b="1" dirty="0"/>
              <a:t>Установить новый пароль без каких-либо символов вообще</a:t>
            </a:r>
          </a:p>
          <a:p>
            <a:endParaRPr lang="ru-RU" sz="2400" dirty="0">
              <a:solidFill>
                <a:srgbClr val="222222"/>
              </a:solidFill>
              <a:latin typeface="Verdan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46013" y="3727149"/>
            <a:ext cx="35623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Установка пароля на презентацию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77091" y="314514"/>
            <a:ext cx="8610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222222"/>
                </a:solidFill>
                <a:latin typeface="Verdana" panose="020B0604030504040204" pitchFamily="34" charset="0"/>
              </a:rPr>
              <a:t>Теперь, при попытке открыть данную презентацию, будет появляться окно с вводом пароля. </a:t>
            </a:r>
            <a:endParaRPr lang="ru-RU" sz="200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C9366C1C-42A2-4532-B749-784B6B06FED4}"/>
              </a:ext>
            </a:extLst>
          </p:cNvPr>
          <p:cNvSpPr/>
          <p:nvPr/>
        </p:nvSpPr>
        <p:spPr>
          <a:xfrm>
            <a:off x="641928" y="1089376"/>
            <a:ext cx="7880926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После выбора команды шифрования презентации, нужно будет ввести пароль (дважды)</a:t>
            </a:r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xmlns="" id="{61764AA2-6DC8-4BB9-9AEA-E430AFB4E4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293" b="15558"/>
          <a:stretch/>
        </p:blipFill>
        <p:spPr>
          <a:xfrm>
            <a:off x="1976642" y="2035790"/>
            <a:ext cx="4455062" cy="1560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93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54909" y="85851"/>
            <a:ext cx="73105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111111"/>
                </a:solidFill>
                <a:latin typeface="Roboto"/>
              </a:rPr>
              <a:t>Пометка презентации как финальной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54909" y="689075"/>
            <a:ext cx="74676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222222"/>
                </a:solidFill>
                <a:latin typeface="Verdana" panose="020B0604030504040204" pitchFamily="34" charset="0"/>
              </a:rPr>
              <a:t>В том же выпадающем меню «Защита презентации», есть опция «Пометить как окончательный». </a:t>
            </a:r>
          </a:p>
          <a:p>
            <a:r>
              <a:rPr lang="ru-RU" dirty="0">
                <a:solidFill>
                  <a:srgbClr val="222222"/>
                </a:solidFill>
                <a:latin typeface="Verdana" panose="020B0604030504040204" pitchFamily="34" charset="0"/>
              </a:rPr>
              <a:t>Это не является полноценной защитой, просто, при попытке внести правки пользователь будет уведомлен о том, что данная версия презентации является окончательной для того, чтобы внести правки, придется снять эту пометку.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8396" y="2720400"/>
            <a:ext cx="6525310" cy="385295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576" y="926415"/>
            <a:ext cx="1092994" cy="49220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8575" y="71992"/>
            <a:ext cx="1481679" cy="66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0878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C9366C1C-42A2-4532-B749-784B6B06FED4}"/>
              </a:ext>
            </a:extLst>
          </p:cNvPr>
          <p:cNvSpPr/>
          <p:nvPr/>
        </p:nvSpPr>
        <p:spPr>
          <a:xfrm>
            <a:off x="150485" y="249314"/>
            <a:ext cx="8822250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3200" dirty="0">
                <a:solidFill>
                  <a:schemeClr val="tx1"/>
                </a:solidFill>
              </a:rPr>
              <a:t>Пометка презентации, как окончательной просто будет уведомлять пользователя, но изменить презентацию можно будет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xmlns="" id="{4962BE33-A580-439C-AC63-FAB2438A34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28" b="79484"/>
          <a:stretch/>
        </p:blipFill>
        <p:spPr>
          <a:xfrm>
            <a:off x="150484" y="2935431"/>
            <a:ext cx="8822251" cy="93518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77092" y="4828390"/>
            <a:ext cx="85690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222222"/>
                </a:solidFill>
                <a:latin typeface="Verdana" panose="020B0604030504040204" pitchFamily="34" charset="0"/>
              </a:rPr>
              <a:t>уведомление других пользователей, что внесение правок в презентацию не желательно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4818593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9272" y="120292"/>
            <a:ext cx="89569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Verdana" panose="020B0604030504040204" pitchFamily="34" charset="0"/>
              </a:rPr>
              <a:t>Еще одна опция, очень похожа на предыдущую </a:t>
            </a:r>
          </a:p>
          <a:p>
            <a:r>
              <a:rPr lang="ru-RU" sz="2400" dirty="0">
                <a:latin typeface="Verdana" panose="020B0604030504040204" pitchFamily="34" charset="0"/>
              </a:rPr>
              <a:t>«Всегда открывать в режиме только для чтения»,</a:t>
            </a:r>
          </a:p>
          <a:p>
            <a:r>
              <a:rPr lang="ru-RU" sz="2400" dirty="0">
                <a:latin typeface="Verdana" panose="020B0604030504040204" pitchFamily="34" charset="0"/>
              </a:rPr>
              <a:t> по сути,  выполняет ту же роль (уведомляет других пользователей, что внесение правок в презентацию не желательно). </a:t>
            </a:r>
          </a:p>
          <a:p>
            <a:r>
              <a:rPr lang="ru-RU" sz="2400" dirty="0">
                <a:latin typeface="Verdana" panose="020B0604030504040204" pitchFamily="34" charset="0"/>
              </a:rPr>
              <a:t>Презентация будет открываться режиме «Только чтение» и пользователю необходимо будет </a:t>
            </a:r>
          </a:p>
          <a:p>
            <a:r>
              <a:rPr lang="ru-RU" sz="2400" dirty="0">
                <a:latin typeface="Verdana" panose="020B0604030504040204" pitchFamily="34" charset="0"/>
              </a:rPr>
              <a:t>выполнить команду «Все равно править»</a:t>
            </a:r>
            <a:endParaRPr lang="ru-RU" sz="240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C9366C1C-42A2-4532-B749-784B6B06FED4}"/>
              </a:ext>
            </a:extLst>
          </p:cNvPr>
          <p:cNvSpPr/>
          <p:nvPr/>
        </p:nvSpPr>
        <p:spPr>
          <a:xfrm>
            <a:off x="159326" y="3583208"/>
            <a:ext cx="8776855" cy="13849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можно установить метку, что презентация только для чтения, защиты от редактирования нет, только уведомление, как и в предыдущем случае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xmlns="" id="{B3F1046B-852A-4A63-AD70-A3AFE121EB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53" b="12762"/>
          <a:stretch/>
        </p:blipFill>
        <p:spPr>
          <a:xfrm>
            <a:off x="249381" y="5061610"/>
            <a:ext cx="8776855" cy="1537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30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02253" y="2164386"/>
            <a:ext cx="650184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/>
              <a:t>ПОДГОТОВКА ПРЕЗЕНТАЦИИ </a:t>
            </a:r>
          </a:p>
          <a:p>
            <a:r>
              <a:rPr lang="ru-RU" sz="4000" dirty="0"/>
              <a:t>К     РАСПРОСТРАНЕНИЮ</a:t>
            </a:r>
          </a:p>
        </p:txBody>
      </p:sp>
    </p:spTree>
    <p:extLst>
      <p:ext uri="{BB962C8B-B14F-4D97-AF65-F5344CB8AC3E}">
        <p14:creationId xmlns:p14="http://schemas.microsoft.com/office/powerpoint/2010/main" val="887025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21FAC153-A163-4EBC-B1BC-526DFDAE9C61}"/>
              </a:ext>
            </a:extLst>
          </p:cNvPr>
          <p:cNvSpPr/>
          <p:nvPr/>
        </p:nvSpPr>
        <p:spPr>
          <a:xfrm>
            <a:off x="-35992" y="1545190"/>
            <a:ext cx="921598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Назовите</a:t>
            </a:r>
          </a:p>
          <a:p>
            <a:pPr algn="ctr"/>
            <a:r>
              <a:rPr lang="ru-RU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способы защиты презентации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EDA8AF9E-231C-44D7-ABC1-F53A372D2A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5163" y="4065132"/>
            <a:ext cx="2495356" cy="249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92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08017" y="173090"/>
            <a:ext cx="750223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222222"/>
                </a:solidFill>
                <a:latin typeface="Verdana" panose="020B0604030504040204" pitchFamily="34" charset="0"/>
              </a:rPr>
              <a:t>если планируется открывать презентацию в другом месте следует позаботиться о том, чтобы она правильно отобразилась на компьютерах других пользователей.</a:t>
            </a:r>
          </a:p>
          <a:p>
            <a:r>
              <a:rPr lang="ru-RU" dirty="0">
                <a:solidFill>
                  <a:srgbClr val="222222"/>
                </a:solidFill>
                <a:latin typeface="Verdana" panose="020B0604030504040204" pitchFamily="34" charset="0"/>
              </a:rPr>
              <a:t>Среди потенциальных проблем может быть более старая версия </a:t>
            </a:r>
            <a:r>
              <a:rPr lang="ru-RU" dirty="0" err="1">
                <a:solidFill>
                  <a:srgbClr val="222222"/>
                </a:solidFill>
                <a:latin typeface="Verdana" panose="020B0604030504040204" pitchFamily="34" charset="0"/>
              </a:rPr>
              <a:t>PowerPoint</a:t>
            </a:r>
            <a:r>
              <a:rPr lang="ru-RU" dirty="0">
                <a:solidFill>
                  <a:srgbClr val="222222"/>
                </a:solidFill>
                <a:latin typeface="Verdana" panose="020B0604030504040204" pitchFamily="34" charset="0"/>
              </a:rPr>
              <a:t>, которая не поддерживает те функции, которые заложены в саму презентацию.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06417" y="1982275"/>
            <a:ext cx="770543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u="sng" dirty="0">
                <a:solidFill>
                  <a:srgbClr val="111111"/>
                </a:solidFill>
                <a:latin typeface="Roboto"/>
              </a:rPr>
              <a:t>Проверка обратной совместимости</a:t>
            </a:r>
          </a:p>
          <a:p>
            <a:r>
              <a:rPr lang="ru-RU" sz="2400" dirty="0">
                <a:solidFill>
                  <a:srgbClr val="222222"/>
                </a:solidFill>
                <a:latin typeface="Verdana" panose="020B0604030504040204" pitchFamily="34" charset="0"/>
              </a:rPr>
              <a:t>В закулисном меню </a:t>
            </a:r>
            <a:r>
              <a:rPr lang="ru-RU" sz="2400" u="sng" dirty="0">
                <a:solidFill>
                  <a:srgbClr val="222222"/>
                </a:solidFill>
                <a:latin typeface="Verdana" panose="020B0604030504040204" pitchFamily="34" charset="0"/>
              </a:rPr>
              <a:t>в группе </a:t>
            </a:r>
            <a:r>
              <a:rPr lang="ru-RU" sz="2400" b="1" u="sng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сведения</a:t>
            </a:r>
            <a:r>
              <a:rPr lang="ru-RU" sz="2400" u="sng" dirty="0">
                <a:solidFill>
                  <a:srgbClr val="222222"/>
                </a:solidFill>
                <a:latin typeface="Verdana" panose="020B0604030504040204" pitchFamily="34" charset="0"/>
              </a:rPr>
              <a:t> </a:t>
            </a:r>
          </a:p>
          <a:p>
            <a:r>
              <a:rPr lang="ru-RU" sz="2400" dirty="0">
                <a:solidFill>
                  <a:srgbClr val="222222"/>
                </a:solidFill>
                <a:latin typeface="Verdana" panose="020B0604030504040204" pitchFamily="34" charset="0"/>
              </a:rPr>
              <a:t>следует выбрать команду</a:t>
            </a:r>
          </a:p>
          <a:p>
            <a:r>
              <a:rPr lang="ru-RU" sz="2400" dirty="0">
                <a:solidFill>
                  <a:srgbClr val="222222"/>
                </a:solidFill>
                <a:latin typeface="Verdana" panose="020B0604030504040204" pitchFamily="34" charset="0"/>
              </a:rPr>
              <a:t> «</a:t>
            </a:r>
            <a:r>
              <a:rPr lang="ru-RU" sz="2400" b="1" dirty="0">
                <a:solidFill>
                  <a:srgbClr val="222222"/>
                </a:solidFill>
                <a:latin typeface="Verdana" panose="020B0604030504040204" pitchFamily="34" charset="0"/>
              </a:rPr>
              <a:t>Поиск проблем</a:t>
            </a:r>
            <a:r>
              <a:rPr lang="ru-RU" sz="2400" dirty="0">
                <a:solidFill>
                  <a:srgbClr val="222222"/>
                </a:solidFill>
                <a:latin typeface="Verdana" panose="020B0604030504040204" pitchFamily="34" charset="0"/>
              </a:rPr>
              <a:t>» и с помощью ее выполнить проверку обратной совместимости.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0254" y="4030986"/>
            <a:ext cx="5207794" cy="247888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576" y="926415"/>
            <a:ext cx="1092994" cy="49220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8575" y="71992"/>
            <a:ext cx="1481679" cy="66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9798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xmlns="" id="{32BF339C-1DC7-4F79-A08B-A9C1228CA6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54" r="24543"/>
          <a:stretch/>
        </p:blipFill>
        <p:spPr>
          <a:xfrm>
            <a:off x="269969" y="1349086"/>
            <a:ext cx="5015540" cy="3664528"/>
          </a:xfrm>
          <a:prstGeom prst="rect">
            <a:avLst/>
          </a:prstGeom>
        </p:spPr>
      </p:pic>
      <p:cxnSp>
        <p:nvCxnSpPr>
          <p:cNvPr id="4" name="Прямая со стрелкой 5">
            <a:extLst>
              <a:ext uri="{FF2B5EF4-FFF2-40B4-BE49-F238E27FC236}">
                <a16:creationId xmlns:a16="http://schemas.microsoft.com/office/drawing/2014/main" xmlns="" id="{051DE768-2427-49E5-8960-59FA049EAA09}"/>
              </a:ext>
            </a:extLst>
          </p:cNvPr>
          <p:cNvCxnSpPr>
            <a:cxnSpLocks/>
          </p:cNvCxnSpPr>
          <p:nvPr/>
        </p:nvCxnSpPr>
        <p:spPr>
          <a:xfrm>
            <a:off x="3657600" y="4413815"/>
            <a:ext cx="1300808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5">
            <a:extLst>
              <a:ext uri="{FF2B5EF4-FFF2-40B4-BE49-F238E27FC236}">
                <a16:creationId xmlns:a16="http://schemas.microsoft.com/office/drawing/2014/main" xmlns="" id="{FFB0165F-B60B-48EA-AD14-34E1069640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8408" y="2976996"/>
            <a:ext cx="3843379" cy="2873638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3233B4A8-AB52-4FC7-BBCE-2CBEC87613F0}"/>
              </a:ext>
            </a:extLst>
          </p:cNvPr>
          <p:cNvSpPr/>
          <p:nvPr/>
        </p:nvSpPr>
        <p:spPr>
          <a:xfrm>
            <a:off x="269969" y="333789"/>
            <a:ext cx="8633886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С помощью Проверки совместимости можно узнать какой функционал будет работать в предыдущих версиях </a:t>
            </a:r>
            <a:r>
              <a:rPr lang="en-US" sz="2400" dirty="0">
                <a:solidFill>
                  <a:schemeClr val="tx1"/>
                </a:solidFill>
              </a:rPr>
              <a:t>PowerPoint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6585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3145" y="175154"/>
            <a:ext cx="885305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222222"/>
                </a:solidFill>
                <a:latin typeface="Verdana" panose="020B0604030504040204" pitchFamily="34" charset="0"/>
              </a:rPr>
              <a:t>Чем больше различных эффектов используется, возможно видеовставки, тем</a:t>
            </a:r>
          </a:p>
          <a:p>
            <a:r>
              <a:rPr lang="ru-RU" sz="2000" dirty="0">
                <a:solidFill>
                  <a:srgbClr val="222222"/>
                </a:solidFill>
                <a:latin typeface="Verdana" panose="020B0604030504040204" pitchFamily="34" charset="0"/>
              </a:rPr>
              <a:t> «менее совместима» будет ваша презентация с более старыми версиями </a:t>
            </a:r>
            <a:r>
              <a:rPr lang="ru-RU" sz="2000" dirty="0" err="1">
                <a:solidFill>
                  <a:srgbClr val="222222"/>
                </a:solidFill>
                <a:latin typeface="Verdana" panose="020B0604030504040204" pitchFamily="34" charset="0"/>
              </a:rPr>
              <a:t>Office</a:t>
            </a:r>
            <a:endParaRPr lang="ru-RU" sz="2000" dirty="0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xmlns="" id="{FFB0165F-B60B-48EA-AD14-34E1069640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013" y="2355816"/>
            <a:ext cx="4604731" cy="3442889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3233B4A8-AB52-4FC7-BBCE-2CBEC87613F0}"/>
              </a:ext>
            </a:extLst>
          </p:cNvPr>
          <p:cNvSpPr/>
          <p:nvPr/>
        </p:nvSpPr>
        <p:spPr>
          <a:xfrm>
            <a:off x="356426" y="1696372"/>
            <a:ext cx="5536374" cy="4616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Результат проверки совместимости</a:t>
            </a:r>
          </a:p>
        </p:txBody>
      </p:sp>
    </p:spTree>
    <p:extLst>
      <p:ext uri="{BB962C8B-B14F-4D97-AF65-F5344CB8AC3E}">
        <p14:creationId xmlns:p14="http://schemas.microsoft.com/office/powerpoint/2010/main" val="116353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855" y="146095"/>
            <a:ext cx="4742872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222222"/>
                </a:solidFill>
                <a:latin typeface="Verdana" panose="020B0604030504040204" pitchFamily="34" charset="0"/>
              </a:rPr>
              <a:t>В нашем случае презентация использует диаграмму, а как известно, данные для диаграммы обрабатываться в </a:t>
            </a:r>
            <a:r>
              <a:rPr lang="ru-RU" dirty="0" err="1">
                <a:solidFill>
                  <a:srgbClr val="222222"/>
                </a:solidFill>
                <a:latin typeface="Verdana" panose="020B0604030504040204" pitchFamily="34" charset="0"/>
              </a:rPr>
              <a:t>Excel</a:t>
            </a:r>
            <a:r>
              <a:rPr lang="ru-RU" dirty="0">
                <a:solidFill>
                  <a:srgbClr val="222222"/>
                </a:solidFill>
                <a:latin typeface="Verdana" panose="020B0604030504040204" pitchFamily="34" charset="0"/>
              </a:rPr>
              <a:t>. По сути, первое предупреждение является уведомлением, что если наши данные выходят за пределы 256 столбцов и 65536 строк (ограничение для </a:t>
            </a:r>
            <a:r>
              <a:rPr lang="ru-RU" dirty="0" err="1">
                <a:solidFill>
                  <a:srgbClr val="222222"/>
                </a:solidFill>
                <a:latin typeface="Verdana" panose="020B0604030504040204" pitchFamily="34" charset="0"/>
              </a:rPr>
              <a:t>excel</a:t>
            </a:r>
            <a:r>
              <a:rPr lang="ru-RU" dirty="0">
                <a:solidFill>
                  <a:srgbClr val="222222"/>
                </a:solidFill>
                <a:latin typeface="Verdana" panose="020B0604030504040204" pitchFamily="34" charset="0"/>
              </a:rPr>
              <a:t> предыдущего формата) они не будут включены. Наша диаграмма меньше, поэтому просто проигнорируем.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222222"/>
                </a:solidFill>
                <a:latin typeface="Verdana" panose="020B0604030504040204" pitchFamily="34" charset="0"/>
              </a:rPr>
              <a:t>Второе сообщение касается объектов </a:t>
            </a:r>
            <a:r>
              <a:rPr lang="ru-RU" b="1" dirty="0" err="1">
                <a:solidFill>
                  <a:srgbClr val="222222"/>
                </a:solidFill>
                <a:latin typeface="Verdana" panose="020B0604030504040204" pitchFamily="34" charset="0"/>
              </a:rPr>
              <a:t>SmartArt</a:t>
            </a:r>
            <a:r>
              <a:rPr lang="ru-RU" dirty="0">
                <a:solidFill>
                  <a:srgbClr val="222222"/>
                </a:solidFill>
                <a:latin typeface="Verdana" panose="020B0604030504040204" pitchFamily="34" charset="0"/>
              </a:rPr>
              <a:t>, </a:t>
            </a:r>
            <a:r>
              <a:rPr lang="ru-RU" b="1" dirty="0">
                <a:solidFill>
                  <a:srgbClr val="222222"/>
                </a:solidFill>
                <a:latin typeface="Verdana" panose="020B0604030504040204" pitchFamily="34" charset="0"/>
              </a:rPr>
              <a:t>они превратятся в рисунки и правки невозможно будет добавить</a:t>
            </a:r>
            <a:r>
              <a:rPr lang="ru-RU" dirty="0">
                <a:solidFill>
                  <a:srgbClr val="222222"/>
                </a:solidFill>
                <a:latin typeface="Verdana" panose="020B0604030504040204" pitchFamily="34" charset="0"/>
              </a:rPr>
              <a:t>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222222"/>
                </a:solidFill>
                <a:latin typeface="Verdana" panose="020B0604030504040204" pitchFamily="34" charset="0"/>
              </a:rPr>
              <a:t>Третье уведомление касается разделов презентации, которые создали для оглавления. К сожалению, более ранние версии </a:t>
            </a:r>
            <a:r>
              <a:rPr lang="ru-RU" dirty="0" err="1">
                <a:solidFill>
                  <a:srgbClr val="222222"/>
                </a:solidFill>
                <a:latin typeface="Verdana" panose="020B0604030504040204" pitchFamily="34" charset="0"/>
              </a:rPr>
              <a:t>PowerPoint</a:t>
            </a:r>
            <a:r>
              <a:rPr lang="ru-RU" dirty="0">
                <a:solidFill>
                  <a:srgbClr val="222222"/>
                </a:solidFill>
                <a:latin typeface="Verdana" panose="020B0604030504040204" pitchFamily="34" charset="0"/>
              </a:rPr>
              <a:t> не поддерживают данный функционал.</a:t>
            </a:r>
            <a:br>
              <a:rPr lang="ru-RU" dirty="0">
                <a:solidFill>
                  <a:srgbClr val="222222"/>
                </a:solidFill>
                <a:latin typeface="Verdana" panose="020B0604030504040204" pitchFamily="34" charset="0"/>
              </a:rPr>
            </a:br>
            <a:endParaRPr lang="ru-RU" dirty="0">
              <a:solidFill>
                <a:srgbClr val="222222"/>
              </a:solidFill>
              <a:latin typeface="Verdana" panose="020B0604030504040204" pitchFamily="34" charset="0"/>
            </a:endParaRP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xmlns="" id="{FFB0165F-B60B-48EA-AD14-34E1069640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5070" y="836696"/>
            <a:ext cx="4604731" cy="344288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903418" y="4682362"/>
            <a:ext cx="4328329" cy="18012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Что будет с объектами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SmartArt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если Вы сохраните презентацию в старом формате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ppt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 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SmartArt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преобразуются в не редактируемые рисунки</a:t>
            </a:r>
          </a:p>
        </p:txBody>
      </p:sp>
    </p:spTree>
    <p:extLst>
      <p:ext uri="{BB962C8B-B14F-4D97-AF65-F5344CB8AC3E}">
        <p14:creationId xmlns:p14="http://schemas.microsoft.com/office/powerpoint/2010/main" val="30063211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3845" y="2144424"/>
            <a:ext cx="5557838" cy="24860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576" y="926415"/>
            <a:ext cx="1092994" cy="492204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131369" y="208914"/>
            <a:ext cx="43458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111111"/>
                </a:solidFill>
                <a:latin typeface="Roboto"/>
              </a:rPr>
              <a:t>Проверка читаемости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83845" y="4630449"/>
            <a:ext cx="698961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222222"/>
                </a:solidFill>
                <a:latin typeface="Verdana" panose="020B0604030504040204" pitchFamily="34" charset="0"/>
              </a:rPr>
              <a:t>Команда </a:t>
            </a:r>
            <a:r>
              <a:rPr lang="ru-RU" sz="2000" b="1" dirty="0">
                <a:solidFill>
                  <a:srgbClr val="222222"/>
                </a:solidFill>
                <a:latin typeface="Verdana" panose="020B0604030504040204" pitchFamily="34" charset="0"/>
              </a:rPr>
              <a:t>«Закулисное меню» &gt;</a:t>
            </a:r>
          </a:p>
          <a:p>
            <a:r>
              <a:rPr lang="ru-RU" sz="2000" b="1" dirty="0">
                <a:solidFill>
                  <a:srgbClr val="222222"/>
                </a:solidFill>
                <a:latin typeface="Verdana" panose="020B0604030504040204" pitchFamily="34" charset="0"/>
              </a:rPr>
              <a:t> «Сведения» &gt; «Поиск проблем» &gt; «Проверка читаемости»</a:t>
            </a:r>
            <a:endParaRPr lang="ru-RU" sz="2000" dirty="0">
              <a:solidFill>
                <a:srgbClr val="222222"/>
              </a:solidFill>
              <a:latin typeface="Verdana" panose="020B0604030504040204" pitchFamily="34" charset="0"/>
            </a:endParaRPr>
          </a:p>
          <a:p>
            <a:r>
              <a:rPr lang="ru-RU" sz="2000" dirty="0">
                <a:solidFill>
                  <a:srgbClr val="222222"/>
                </a:solidFill>
                <a:latin typeface="Verdana" panose="020B0604030504040204" pitchFamily="34" charset="0"/>
              </a:rPr>
              <a:t>позволит проверить смогут ли люди с ограниченными возможностями ознакомиться с содержимым презентации.</a:t>
            </a:r>
            <a:endParaRPr lang="ru-RU" sz="20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6973" y="1251609"/>
            <a:ext cx="1864519" cy="6000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8575" y="71992"/>
            <a:ext cx="1481679" cy="66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4908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3928" y="117693"/>
            <a:ext cx="866601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u="sng" dirty="0">
                <a:solidFill>
                  <a:srgbClr val="1E1E1E"/>
                </a:solidFill>
              </a:rPr>
              <a:t>Правила проверки читаемости</a:t>
            </a:r>
          </a:p>
          <a:p>
            <a:endParaRPr lang="ru-RU" sz="2400" u="sng" dirty="0">
              <a:solidFill>
                <a:srgbClr val="1E1E1E"/>
              </a:solidFill>
            </a:endParaRPr>
          </a:p>
          <a:p>
            <a:r>
              <a:rPr lang="ru-RU" sz="2400" dirty="0">
                <a:solidFill>
                  <a:srgbClr val="1E1E1E"/>
                </a:solidFill>
              </a:rPr>
              <a:t>Средство проверки читаемости проверяет ваш файл в соответствии с набором правил для поиска потенциальных проблем, с которыми могут столкнуться люди с ограниченными возможностями.</a:t>
            </a:r>
          </a:p>
          <a:p>
            <a:r>
              <a:rPr lang="ru-RU" sz="2400" dirty="0">
                <a:solidFill>
                  <a:srgbClr val="1E1E1E"/>
                </a:solidFill>
              </a:rPr>
              <a:t> Средство проверки читаемости классифицирует все проблемы по степени серьезности как ошибки, предупреждения или советы.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1E1E1E"/>
                </a:solidFill>
              </a:rPr>
              <a:t>Ошибка.</a:t>
            </a:r>
            <a:r>
              <a:rPr lang="ru-RU" sz="2400" dirty="0">
                <a:solidFill>
                  <a:srgbClr val="1E1E1E"/>
                </a:solidFill>
              </a:rPr>
              <a:t> Содержимое, из-за которого документ будет сложно или даже невозможно прочитать и понять людям с ограниченными возможностями.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1E1E1E"/>
                </a:solidFill>
              </a:rPr>
              <a:t>Предупреждение.</a:t>
            </a:r>
            <a:r>
              <a:rPr lang="ru-RU" sz="2400" dirty="0">
                <a:solidFill>
                  <a:srgbClr val="1E1E1E"/>
                </a:solidFill>
              </a:rPr>
              <a:t> Содержимое, из-за которого в большинстве случаев (но не всегда) документ будет сложно понять людям с ограниченными возможностями.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1E1E1E"/>
                </a:solidFill>
              </a:rPr>
              <a:t>Совет.</a:t>
            </a:r>
            <a:r>
              <a:rPr lang="ru-RU" sz="2400" dirty="0">
                <a:solidFill>
                  <a:srgbClr val="1E1E1E"/>
                </a:solidFill>
              </a:rPr>
              <a:t> Содержимое, которое люди с ограниченными возможностями могут понять, однако для повышения удобства работы пользователей его рекомендуется представить иначе.</a:t>
            </a:r>
          </a:p>
        </p:txBody>
      </p:sp>
    </p:spTree>
    <p:extLst>
      <p:ext uri="{BB962C8B-B14F-4D97-AF65-F5344CB8AC3E}">
        <p14:creationId xmlns:p14="http://schemas.microsoft.com/office/powerpoint/2010/main" val="128914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95251" y="188792"/>
            <a:ext cx="43458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111111"/>
                </a:solidFill>
                <a:latin typeface="Roboto"/>
              </a:rPr>
              <a:t>Проверка читаемости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B84E822-BD27-4EE9-97D3-3E8A2A296227}"/>
              </a:ext>
            </a:extLst>
          </p:cNvPr>
          <p:cNvSpPr/>
          <p:nvPr/>
        </p:nvSpPr>
        <p:spPr>
          <a:xfrm>
            <a:off x="297364" y="3128057"/>
            <a:ext cx="5054743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Выбор конкретной ошибки позволит ознакомиться с тем, зачем это нужно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xmlns="" id="{1DB3E074-73D7-47A7-B4B1-C90B7C0AAD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126" t="2087"/>
          <a:stretch/>
        </p:blipFill>
        <p:spPr>
          <a:xfrm>
            <a:off x="6906491" y="1840923"/>
            <a:ext cx="1251830" cy="3547329"/>
          </a:xfrm>
          <a:prstGeom prst="rect">
            <a:avLst/>
          </a:prstGeom>
        </p:spPr>
      </p:pic>
      <p:cxnSp>
        <p:nvCxnSpPr>
          <p:cNvPr id="7" name="Прямая со стрелкой 5">
            <a:extLst>
              <a:ext uri="{FF2B5EF4-FFF2-40B4-BE49-F238E27FC236}">
                <a16:creationId xmlns:a16="http://schemas.microsoft.com/office/drawing/2014/main" xmlns="" id="{02482891-5B8A-4940-A50E-BB41CBC60C3A}"/>
              </a:ext>
            </a:extLst>
          </p:cNvPr>
          <p:cNvCxnSpPr>
            <a:cxnSpLocks/>
          </p:cNvCxnSpPr>
          <p:nvPr/>
        </p:nvCxnSpPr>
        <p:spPr>
          <a:xfrm flipV="1">
            <a:off x="5352106" y="3280411"/>
            <a:ext cx="1711634" cy="263144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5">
            <a:extLst>
              <a:ext uri="{FF2B5EF4-FFF2-40B4-BE49-F238E27FC236}">
                <a16:creationId xmlns:a16="http://schemas.microsoft.com/office/drawing/2014/main" xmlns="" id="{E9D0F811-B14A-468B-A034-75F972D68EEB}"/>
              </a:ext>
            </a:extLst>
          </p:cNvPr>
          <p:cNvCxnSpPr>
            <a:cxnSpLocks/>
          </p:cNvCxnSpPr>
          <p:nvPr/>
        </p:nvCxnSpPr>
        <p:spPr>
          <a:xfrm>
            <a:off x="5352106" y="3543555"/>
            <a:ext cx="1579046" cy="678688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297364" y="1057493"/>
            <a:ext cx="660912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Open Sans"/>
              </a:rPr>
              <a:t>Проверка читаемости не только укажет на найденные проблемы, но также отобразит и краткие инструкции касательно того, как эту проблему решить.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34842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4673" y="150690"/>
            <a:ext cx="9049327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>
                <a:solidFill>
                  <a:srgbClr val="222222"/>
                </a:solidFill>
              </a:rPr>
              <a:t>Настройка свойств презентации и работа с метаданными</a:t>
            </a:r>
          </a:p>
          <a:p>
            <a:endParaRPr lang="ru-RU" sz="2400" dirty="0">
              <a:solidFill>
                <a:srgbClr val="222222"/>
              </a:solidFill>
            </a:endParaRPr>
          </a:p>
          <a:p>
            <a:r>
              <a:rPr lang="ru-RU" sz="2400" dirty="0">
                <a:solidFill>
                  <a:srgbClr val="222222"/>
                </a:solidFill>
              </a:rPr>
              <a:t>К </a:t>
            </a:r>
            <a:r>
              <a:rPr lang="ru-RU" sz="2400" b="1" u="sng" dirty="0">
                <a:solidFill>
                  <a:srgbClr val="222222"/>
                </a:solidFill>
              </a:rPr>
              <a:t>свойствам</a:t>
            </a:r>
            <a:r>
              <a:rPr lang="ru-RU" sz="2400" b="1" dirty="0">
                <a:solidFill>
                  <a:srgbClr val="222222"/>
                </a:solidFill>
              </a:rPr>
              <a:t> </a:t>
            </a:r>
            <a:r>
              <a:rPr lang="ru-RU" sz="2400" dirty="0">
                <a:solidFill>
                  <a:srgbClr val="222222"/>
                </a:solidFill>
              </a:rPr>
              <a:t>презентации относятся: </a:t>
            </a:r>
          </a:p>
          <a:p>
            <a:r>
              <a:rPr lang="ru-RU" sz="2400" dirty="0">
                <a:solidFill>
                  <a:srgbClr val="222222"/>
                </a:solidFill>
              </a:rPr>
              <a:t>дата и время создания или последнее изменение, размер файла его атрибуты (например, только для чтения) и т.д.</a:t>
            </a:r>
          </a:p>
          <a:p>
            <a:endParaRPr lang="ru-RU" sz="2400" dirty="0">
              <a:solidFill>
                <a:srgbClr val="222222"/>
              </a:solidFill>
            </a:endParaRPr>
          </a:p>
          <a:p>
            <a:r>
              <a:rPr lang="ru-RU" sz="2400" dirty="0">
                <a:solidFill>
                  <a:srgbClr val="222222"/>
                </a:solidFill>
              </a:rPr>
              <a:t>Свойства любого файла и презентация не исключение, включают также </a:t>
            </a:r>
          </a:p>
          <a:p>
            <a:r>
              <a:rPr lang="ru-RU" sz="2400" b="1" dirty="0">
                <a:solidFill>
                  <a:srgbClr val="222222"/>
                </a:solidFill>
              </a:rPr>
              <a:t>метаданные, которые еще называются данными о данных</a:t>
            </a:r>
            <a:r>
              <a:rPr lang="ru-RU" sz="2400" dirty="0">
                <a:solidFill>
                  <a:srgbClr val="222222"/>
                </a:solidFill>
              </a:rPr>
              <a:t>.</a:t>
            </a:r>
          </a:p>
          <a:p>
            <a:endParaRPr lang="ru-RU" sz="2400" dirty="0">
              <a:solidFill>
                <a:srgbClr val="222222"/>
              </a:solidFill>
            </a:endParaRPr>
          </a:p>
          <a:p>
            <a:r>
              <a:rPr lang="ru-RU" sz="2400" dirty="0">
                <a:solidFill>
                  <a:srgbClr val="222222"/>
                </a:solidFill>
              </a:rPr>
              <a:t>К </a:t>
            </a:r>
            <a:r>
              <a:rPr lang="ru-RU" sz="2400" u="sng" dirty="0">
                <a:solidFill>
                  <a:srgbClr val="222222"/>
                </a:solidFill>
              </a:rPr>
              <a:t>метаданным</a:t>
            </a:r>
            <a:r>
              <a:rPr lang="ru-RU" sz="2400" dirty="0">
                <a:solidFill>
                  <a:srgbClr val="222222"/>
                </a:solidFill>
              </a:rPr>
              <a:t> относятся: имя автора, или ключевые слова, которые были присвоены данной презентации. </a:t>
            </a:r>
          </a:p>
          <a:p>
            <a:endParaRPr lang="ru-RU" sz="2400" dirty="0">
              <a:solidFill>
                <a:srgbClr val="222222"/>
              </a:solidFill>
            </a:endParaRPr>
          </a:p>
          <a:p>
            <a:r>
              <a:rPr lang="ru-RU" sz="2400" dirty="0">
                <a:solidFill>
                  <a:srgbClr val="222222"/>
                </a:solidFill>
              </a:rPr>
              <a:t>На некоторые метаданные вы можете повлиять прямо, например, добавив авторов, изменив темы, категорию или добавив меток (тэгов). На другие параметры можно повлиять косвенно, например, уменьшить размер презентации можно сжав рисунки</a:t>
            </a:r>
          </a:p>
        </p:txBody>
      </p:sp>
    </p:spTree>
    <p:extLst>
      <p:ext uri="{BB962C8B-B14F-4D97-AF65-F5344CB8AC3E}">
        <p14:creationId xmlns:p14="http://schemas.microsoft.com/office/powerpoint/2010/main" val="22014635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6200" y="271144"/>
            <a:ext cx="87907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222222"/>
                </a:solidFill>
                <a:latin typeface="Verdana" panose="020B0604030504040204" pitchFamily="34" charset="0"/>
              </a:rPr>
              <a:t>Просмотр метаданных презентации осуществляется на вкладку «Сведения» закулисного меню</a:t>
            </a:r>
            <a:endParaRPr lang="ru-RU" sz="240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4B84E822-BD27-4EE9-97D3-3E8A2A296227}"/>
              </a:ext>
            </a:extLst>
          </p:cNvPr>
          <p:cNvSpPr/>
          <p:nvPr/>
        </p:nvSpPr>
        <p:spPr>
          <a:xfrm>
            <a:off x="389603" y="1538710"/>
            <a:ext cx="2596052" cy="19389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В группе "Сведения" находятся метаданные презентации </a:t>
            </a:r>
          </a:p>
        </p:txBody>
      </p:sp>
      <p:pic>
        <p:nvPicPr>
          <p:cNvPr id="5" name="Picture 10">
            <a:extLst>
              <a:ext uri="{FF2B5EF4-FFF2-40B4-BE49-F238E27FC236}">
                <a16:creationId xmlns:a16="http://schemas.microsoft.com/office/drawing/2014/main" xmlns="" id="{DF2B7CA1-88E9-41E6-A4C6-221ADE29C9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1930" y="1554670"/>
            <a:ext cx="5486400" cy="4016216"/>
          </a:xfrm>
          <a:prstGeom prst="rect">
            <a:avLst/>
          </a:prstGeom>
        </p:spPr>
      </p:pic>
      <p:sp>
        <p:nvSpPr>
          <p:cNvPr id="6" name="Rectangle 12">
            <a:extLst>
              <a:ext uri="{FF2B5EF4-FFF2-40B4-BE49-F238E27FC236}">
                <a16:creationId xmlns:a16="http://schemas.microsoft.com/office/drawing/2014/main" xmlns="" id="{A73F637C-361C-48DA-8939-46053D3C7CF4}"/>
              </a:ext>
            </a:extLst>
          </p:cNvPr>
          <p:cNvSpPr/>
          <p:nvPr/>
        </p:nvSpPr>
        <p:spPr>
          <a:xfrm>
            <a:off x="6829811" y="2050972"/>
            <a:ext cx="1650038" cy="3023612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7" name="Прямая со стрелкой 5">
            <a:extLst>
              <a:ext uri="{FF2B5EF4-FFF2-40B4-BE49-F238E27FC236}">
                <a16:creationId xmlns:a16="http://schemas.microsoft.com/office/drawing/2014/main" xmlns="" id="{E9D0F811-B14A-468B-A034-75F972D68EEB}"/>
              </a:ext>
            </a:extLst>
          </p:cNvPr>
          <p:cNvCxnSpPr>
            <a:cxnSpLocks/>
            <a:stCxn id="4" idx="3"/>
          </p:cNvCxnSpPr>
          <p:nvPr/>
        </p:nvCxnSpPr>
        <p:spPr>
          <a:xfrm flipV="1">
            <a:off x="2985655" y="2367398"/>
            <a:ext cx="3740727" cy="14080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88807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6238" y="117240"/>
            <a:ext cx="4731327" cy="2998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ru-RU" sz="2400" u="sng" dirty="0">
                <a:ea typeface="Calibri" panose="020F0502020204030204" pitchFamily="34" charset="0"/>
                <a:cs typeface="Times New Roman" panose="02020603050405020304" pitchFamily="18" charset="0"/>
              </a:rPr>
              <a:t>Как удалить метаданные из презентации</a:t>
            </a: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? </a:t>
            </a:r>
          </a:p>
          <a:p>
            <a:pPr>
              <a:spcAft>
                <a:spcPts val="1463"/>
              </a:spcAft>
            </a:pPr>
            <a:r>
              <a:rPr lang="ru-RU" sz="2400" dirty="0">
                <a:solidFill>
                  <a:srgbClr val="222222"/>
                </a:solidFill>
                <a:ea typeface="Times New Roman" panose="02020603050405020304" pitchFamily="18" charset="0"/>
              </a:rPr>
              <a:t>пользователь может удалить метаданные презентации, если хочет скрыть автора, или дату создания презентации.</a:t>
            </a:r>
          </a:p>
          <a:p>
            <a:pPr>
              <a:spcAft>
                <a:spcPts val="1463"/>
              </a:spcAft>
            </a:pPr>
            <a:r>
              <a:rPr lang="ru-RU" sz="2400" dirty="0">
                <a:solidFill>
                  <a:srgbClr val="222222"/>
                </a:solidFill>
                <a:ea typeface="Times New Roman" panose="02020603050405020304" pitchFamily="18" charset="0"/>
              </a:rPr>
              <a:t> </a:t>
            </a:r>
            <a:endParaRPr lang="ru-RU" sz="2400" dirty="0"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B84E822-BD27-4EE9-97D3-3E8A2A296227}"/>
              </a:ext>
            </a:extLst>
          </p:cNvPr>
          <p:cNvSpPr/>
          <p:nvPr/>
        </p:nvSpPr>
        <p:spPr>
          <a:xfrm>
            <a:off x="4517207" y="117240"/>
            <a:ext cx="4291578" cy="19389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С помощью команды "Инспектор документов" (выпадающей команды "</a:t>
            </a:r>
            <a:r>
              <a:rPr lang="ru-RU" sz="2400" b="1" dirty="0">
                <a:solidFill>
                  <a:schemeClr val="tx1"/>
                </a:solidFill>
              </a:rPr>
              <a:t>Поиск проблем</a:t>
            </a:r>
            <a:r>
              <a:rPr lang="ru-RU" sz="2400" dirty="0">
                <a:solidFill>
                  <a:schemeClr val="tx1"/>
                </a:solidFill>
              </a:rPr>
              <a:t>") можно удалить метаданные презентации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4364" y="2578080"/>
            <a:ext cx="5414421" cy="29971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4855" y="2886942"/>
            <a:ext cx="2847109" cy="3870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463"/>
              </a:spcAft>
            </a:pPr>
            <a:r>
              <a:rPr lang="ru-RU" sz="2400" dirty="0">
                <a:solidFill>
                  <a:srgbClr val="222222"/>
                </a:solidFill>
                <a:ea typeface="Times New Roman" panose="02020603050405020304" pitchFamily="18" charset="0"/>
              </a:rPr>
              <a:t>Делается</a:t>
            </a:r>
            <a:r>
              <a:rPr lang="ru-RU" sz="2000" dirty="0">
                <a:solidFill>
                  <a:srgbClr val="222222"/>
                </a:solidFill>
                <a:ea typeface="Times New Roman" panose="02020603050405020304" pitchFamily="18" charset="0"/>
              </a:rPr>
              <a:t> это через команду </a:t>
            </a:r>
          </a:p>
          <a:p>
            <a:pPr>
              <a:spcAft>
                <a:spcPts val="1463"/>
              </a:spcAft>
            </a:pPr>
            <a:r>
              <a:rPr lang="ru-RU" sz="2000" u="sng" dirty="0">
                <a:solidFill>
                  <a:srgbClr val="222222"/>
                </a:solidFill>
                <a:ea typeface="Times New Roman" panose="02020603050405020304" pitchFamily="18" charset="0"/>
              </a:rPr>
              <a:t>«</a:t>
            </a:r>
            <a:r>
              <a:rPr lang="ru-RU" sz="2400" b="1" u="sng" dirty="0">
                <a:solidFill>
                  <a:srgbClr val="222222"/>
                </a:solidFill>
                <a:ea typeface="Times New Roman" panose="02020603050405020304" pitchFamily="18" charset="0"/>
              </a:rPr>
              <a:t>Поиск проблем</a:t>
            </a:r>
            <a:r>
              <a:rPr lang="ru-RU" sz="2000" u="sng" dirty="0">
                <a:solidFill>
                  <a:srgbClr val="222222"/>
                </a:solidFill>
                <a:ea typeface="Times New Roman" panose="02020603050405020304" pitchFamily="18" charset="0"/>
              </a:rPr>
              <a:t>»</a:t>
            </a:r>
            <a:r>
              <a:rPr lang="ru-RU" sz="2000" dirty="0">
                <a:solidFill>
                  <a:srgbClr val="222222"/>
                </a:solidFill>
                <a:ea typeface="Times New Roman" panose="02020603050405020304" pitchFamily="18" charset="0"/>
              </a:rPr>
              <a:t> &gt; «Инспектор документов», потом в группе «Свойства документа и персональные данные»</a:t>
            </a:r>
          </a:p>
          <a:p>
            <a:pPr>
              <a:spcAft>
                <a:spcPts val="1463"/>
              </a:spcAft>
            </a:pPr>
            <a:r>
              <a:rPr lang="ru-RU" sz="2000" dirty="0">
                <a:solidFill>
                  <a:srgbClr val="222222"/>
                </a:solidFill>
                <a:ea typeface="Times New Roman" panose="02020603050405020304" pitchFamily="18" charset="0"/>
              </a:rPr>
              <a:t> выбрать «Удалить все»</a:t>
            </a:r>
            <a:endParaRPr lang="ru-RU" sz="2000" dirty="0">
              <a:ea typeface="Times New Roman" panose="02020603050405020304" pitchFamily="18" charset="0"/>
            </a:endParaRP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09169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85826" y="1575273"/>
            <a:ext cx="790098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/>
              <a:t>Вкладка «</a:t>
            </a:r>
            <a:r>
              <a:rPr lang="ru-RU" sz="4000" b="1" dirty="0"/>
              <a:t>Рецензирование</a:t>
            </a:r>
            <a:r>
              <a:rPr lang="ru-RU" sz="4000" dirty="0"/>
              <a:t>» </a:t>
            </a:r>
          </a:p>
          <a:p>
            <a:endParaRPr lang="ru-RU" sz="4000" dirty="0"/>
          </a:p>
          <a:p>
            <a:r>
              <a:rPr lang="ru-RU" sz="4000" dirty="0" err="1"/>
              <a:t>PowerPoint</a:t>
            </a:r>
            <a:endParaRPr lang="ru-RU" sz="4000" dirty="0"/>
          </a:p>
          <a:p>
            <a:endParaRPr lang="ru-RU" sz="4000" dirty="0"/>
          </a:p>
          <a:p>
            <a:r>
              <a:rPr lang="ru-RU" sz="4000" dirty="0"/>
              <a:t> в обновленном интерфейсе </a:t>
            </a:r>
            <a:r>
              <a:rPr lang="ru-RU" sz="4000" dirty="0" err="1"/>
              <a:t>Office</a:t>
            </a:r>
            <a:r>
              <a:rPr lang="ru-RU" sz="4000" dirty="0"/>
              <a:t>  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411386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4B84E822-BD27-4EE9-97D3-3E8A2A296227}"/>
              </a:ext>
            </a:extLst>
          </p:cNvPr>
          <p:cNvSpPr/>
          <p:nvPr/>
        </p:nvSpPr>
        <p:spPr>
          <a:xfrm>
            <a:off x="581891" y="597228"/>
            <a:ext cx="7970982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С помощью команды "Дополнительные свойства" можно изменить практически все метаданные презентации</a:t>
            </a:r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xmlns="" id="{E508AF94-958B-4F00-99AF-4603EB8F2B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691" y="1570158"/>
            <a:ext cx="7019635" cy="5059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7445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xmlns="" id="{A4FDD9D5-1A78-43CC-B398-58B9F5C0AEA5}"/>
              </a:ext>
            </a:extLst>
          </p:cNvPr>
          <p:cNvSpPr txBox="1">
            <a:spLocks/>
          </p:cNvSpPr>
          <p:nvPr/>
        </p:nvSpPr>
        <p:spPr>
          <a:xfrm>
            <a:off x="711200" y="2801033"/>
            <a:ext cx="8026400" cy="694027"/>
          </a:xfrm>
          <a:prstGeom prst="rect">
            <a:avLst/>
          </a:prstGeom>
        </p:spPr>
        <p:txBody>
          <a:bodyPr vert="horz" wrap="square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9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latin typeface="+mn-lt"/>
              </a:rPr>
              <a:t> СОХРАНЕНИЕ ПРЕЗЕНТАЦИИ В РАЗЛИЧНЫХ ФОРМАТАХ</a:t>
            </a:r>
          </a:p>
          <a:p>
            <a:pPr algn="ctr"/>
            <a:endParaRPr lang="ru-RU" sz="3600" b="1" dirty="0">
              <a:latin typeface="+mn-lt"/>
            </a:endParaRPr>
          </a:p>
          <a:p>
            <a:pPr algn="ctr"/>
            <a:endParaRPr lang="ru-RU" sz="3600" b="1" dirty="0">
              <a:latin typeface="+mn-lt"/>
            </a:endParaRPr>
          </a:p>
          <a:p>
            <a:pPr algn="ctr"/>
            <a:r>
              <a:rPr lang="ru-RU" sz="3600" b="1" dirty="0">
                <a:latin typeface="+mn-lt"/>
              </a:rPr>
              <a:t>МЕНЮ «Сохранить как…»</a:t>
            </a:r>
            <a:endParaRPr lang="en-US" sz="3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67748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5E1E980-6E13-4692-8225-1E52955CE4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1898" y="1676530"/>
            <a:ext cx="6235422" cy="3908846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6414BE91-2AFF-4E8D-B4EB-C6C220CD7956}"/>
              </a:ext>
            </a:extLst>
          </p:cNvPr>
          <p:cNvSpPr/>
          <p:nvPr/>
        </p:nvSpPr>
        <p:spPr>
          <a:xfrm>
            <a:off x="216473" y="55345"/>
            <a:ext cx="8713215" cy="138499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Команда "Сохранить как" позволит выбрать формат в который необходимо будет преобразовать презентацию</a:t>
            </a:r>
          </a:p>
        </p:txBody>
      </p:sp>
    </p:spTree>
    <p:extLst>
      <p:ext uri="{BB962C8B-B14F-4D97-AF65-F5344CB8AC3E}">
        <p14:creationId xmlns:p14="http://schemas.microsoft.com/office/powerpoint/2010/main" val="25206533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65425" y="414817"/>
            <a:ext cx="14157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111111"/>
                </a:solidFill>
                <a:latin typeface="Roboto"/>
              </a:rPr>
              <a:t>PDF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1451" y="1271772"/>
            <a:ext cx="91154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0000"/>
                </a:solidFill>
              </a:rPr>
              <a:t>PDF - кроссплатформенный формат, используется для хранения сканированных бумажных документов: книг, журналов, рисунков.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1751" y="5335751"/>
            <a:ext cx="35971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0000"/>
                </a:solidFill>
                <a:latin typeface="Open Sans"/>
              </a:rPr>
              <a:t>Как открыть </a:t>
            </a:r>
            <a:r>
              <a:rPr lang="en-US" sz="2800" b="1" dirty="0">
                <a:solidFill>
                  <a:srgbClr val="000000"/>
                </a:solidFill>
                <a:latin typeface="Open Sans"/>
              </a:rPr>
              <a:t>PDF</a:t>
            </a:r>
            <a:r>
              <a:rPr lang="ru-RU" sz="2800" b="1" dirty="0">
                <a:solidFill>
                  <a:srgbClr val="000000"/>
                </a:solidFill>
                <a:latin typeface="Open Sans"/>
              </a:rPr>
              <a:t> ?</a:t>
            </a:r>
            <a:endParaRPr lang="en-US" sz="2800" b="1" dirty="0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66825" y="5971506"/>
            <a:ext cx="47626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0000"/>
                </a:solidFill>
                <a:latin typeface="Open Sans"/>
              </a:rPr>
              <a:t>Adobe Acrobat Reader</a:t>
            </a:r>
          </a:p>
        </p:txBody>
      </p:sp>
      <p:pic>
        <p:nvPicPr>
          <p:cNvPr id="7170" name="Picture 2" descr="https://freesoft.ru/storage/images/196/1952/195143/195143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475" y="4794513"/>
            <a:ext cx="1700213" cy="170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94987" y="2545560"/>
            <a:ext cx="85918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Одним из главных достоинств PDF-файлов является тот факт, что все страницы выглядят именно так, как их задумал автор документа. Формат сохраняет оригинальный фон, шрифты и картинки в первозданном виде, независимо от устройства или операционной системы. При этом PDF позволяет работать с интерактивными элементами: гиперссылками для навигации по сноскам. </a:t>
            </a:r>
          </a:p>
        </p:txBody>
      </p:sp>
    </p:spTree>
    <p:extLst>
      <p:ext uri="{BB962C8B-B14F-4D97-AF65-F5344CB8AC3E}">
        <p14:creationId xmlns:p14="http://schemas.microsoft.com/office/powerpoint/2010/main" val="69526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7019" y="474875"/>
            <a:ext cx="8561244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111111"/>
                </a:solidFill>
              </a:rPr>
              <a:t>Сохранение слайдов презентации как «рисунок»</a:t>
            </a:r>
          </a:p>
          <a:p>
            <a:endParaRPr lang="ru-RU" sz="2800" dirty="0">
              <a:solidFill>
                <a:srgbClr val="111111"/>
              </a:solidFill>
            </a:endParaRPr>
          </a:p>
          <a:p>
            <a:r>
              <a:rPr lang="ru-RU" sz="2800" b="1" dirty="0">
                <a:solidFill>
                  <a:srgbClr val="222222"/>
                </a:solidFill>
              </a:rPr>
              <a:t>При выборе одного из форматов картинок</a:t>
            </a:r>
          </a:p>
          <a:p>
            <a:r>
              <a:rPr lang="ru-RU" sz="2800" b="1" dirty="0">
                <a:solidFill>
                  <a:srgbClr val="222222"/>
                </a:solidFill>
              </a:rPr>
              <a:t> (.</a:t>
            </a:r>
            <a:r>
              <a:rPr lang="ru-RU" sz="2800" b="1" dirty="0" err="1">
                <a:solidFill>
                  <a:srgbClr val="222222"/>
                </a:solidFill>
              </a:rPr>
              <a:t>png</a:t>
            </a:r>
            <a:r>
              <a:rPr lang="ru-RU" sz="2800" b="1" dirty="0">
                <a:solidFill>
                  <a:srgbClr val="222222"/>
                </a:solidFill>
              </a:rPr>
              <a:t>, .</a:t>
            </a:r>
            <a:r>
              <a:rPr lang="ru-RU" sz="2800" b="1" dirty="0" err="1">
                <a:solidFill>
                  <a:srgbClr val="222222"/>
                </a:solidFill>
              </a:rPr>
              <a:t>jpg</a:t>
            </a:r>
            <a:r>
              <a:rPr lang="ru-RU" sz="2800" b="1" dirty="0">
                <a:solidFill>
                  <a:srgbClr val="222222"/>
                </a:solidFill>
              </a:rPr>
              <a:t>, .</a:t>
            </a:r>
            <a:r>
              <a:rPr lang="ru-RU" sz="2800" b="1" dirty="0" err="1">
                <a:solidFill>
                  <a:srgbClr val="222222"/>
                </a:solidFill>
              </a:rPr>
              <a:t>gif</a:t>
            </a:r>
            <a:r>
              <a:rPr lang="ru-RU" sz="2800" b="1" dirty="0">
                <a:solidFill>
                  <a:srgbClr val="222222"/>
                </a:solidFill>
              </a:rPr>
              <a:t>, .</a:t>
            </a:r>
            <a:r>
              <a:rPr lang="ru-RU" sz="2800" b="1" dirty="0" err="1">
                <a:solidFill>
                  <a:srgbClr val="222222"/>
                </a:solidFill>
              </a:rPr>
              <a:t>tif</a:t>
            </a:r>
            <a:r>
              <a:rPr lang="ru-RU" sz="2800" b="1" dirty="0">
                <a:solidFill>
                  <a:srgbClr val="222222"/>
                </a:solidFill>
              </a:rPr>
              <a:t>, .</a:t>
            </a:r>
            <a:r>
              <a:rPr lang="ru-RU" sz="2800" b="1" dirty="0" err="1">
                <a:solidFill>
                  <a:srgbClr val="222222"/>
                </a:solidFill>
              </a:rPr>
              <a:t>bmp</a:t>
            </a:r>
            <a:r>
              <a:rPr lang="ru-RU" sz="2800" b="1" dirty="0">
                <a:solidFill>
                  <a:srgbClr val="222222"/>
                </a:solidFill>
              </a:rPr>
              <a:t>). </a:t>
            </a:r>
          </a:p>
          <a:p>
            <a:r>
              <a:rPr lang="ru-RU" sz="2800" b="1" dirty="0">
                <a:solidFill>
                  <a:srgbClr val="222222"/>
                </a:solidFill>
              </a:rPr>
              <a:t>Каждый слайд презентации будет сохранен как отдельная картинка с выбранным форматом</a:t>
            </a:r>
            <a:r>
              <a:rPr lang="ru-RU" sz="2800" dirty="0">
                <a:solidFill>
                  <a:srgbClr val="222222"/>
                </a:solidFill>
              </a:rPr>
              <a:t>.</a:t>
            </a:r>
          </a:p>
          <a:p>
            <a:r>
              <a:rPr lang="ru-RU" sz="2800" dirty="0">
                <a:solidFill>
                  <a:srgbClr val="222222"/>
                </a:solidFill>
              </a:rPr>
              <a:t> </a:t>
            </a:r>
          </a:p>
          <a:p>
            <a:r>
              <a:rPr lang="ru-RU" sz="2800" dirty="0"/>
              <a:t>Может быть полезно, если планируется использовать слайды в других приложениях как картинки. </a:t>
            </a:r>
          </a:p>
          <a:p>
            <a:r>
              <a:rPr lang="ru-RU" sz="2800" dirty="0"/>
              <a:t>При сохранении презентации в формате картинки не обязательно сохранять все слайды презентации, можно сохранить, к примеру только один слайд.</a:t>
            </a:r>
          </a:p>
        </p:txBody>
      </p:sp>
    </p:spTree>
    <p:extLst>
      <p:ext uri="{BB962C8B-B14F-4D97-AF65-F5344CB8AC3E}">
        <p14:creationId xmlns:p14="http://schemas.microsoft.com/office/powerpoint/2010/main" val="404437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xmlns="" id="{FE884A9E-5D7B-4901-B20A-4270DCC5C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604" y="317740"/>
            <a:ext cx="8532724" cy="425943"/>
          </a:xfrm>
        </p:spPr>
        <p:txBody>
          <a:bodyPr>
            <a:noAutofit/>
          </a:bodyPr>
          <a:lstStyle/>
          <a:p>
            <a:r>
              <a:rPr lang="ru-RU" sz="3200" dirty="0"/>
              <a:t> </a:t>
            </a:r>
            <a:r>
              <a:rPr lang="ru-RU" sz="3200" b="1" dirty="0"/>
              <a:t>Сохранение только структуры презентации</a:t>
            </a:r>
            <a:br>
              <a:rPr lang="ru-RU" sz="3200" b="1" dirty="0"/>
            </a:br>
            <a:r>
              <a:rPr lang="ru-RU" sz="3200" b="1" dirty="0"/>
              <a:t> (</a:t>
            </a:r>
            <a:r>
              <a:rPr lang="en-US" sz="3200" b="1" dirty="0"/>
              <a:t>RTF </a:t>
            </a:r>
            <a:r>
              <a:rPr lang="ru-RU" sz="3200" b="1" dirty="0"/>
              <a:t>формат)</a:t>
            </a:r>
            <a:endParaRPr lang="en-US" sz="32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9227" y="1010549"/>
            <a:ext cx="887908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222222"/>
                </a:solidFill>
                <a:latin typeface="Verdana" panose="020B0604030504040204" pitchFamily="34" charset="0"/>
              </a:rPr>
              <a:t>Структура (RTF формат) – это  текст, который был добавлен в специальные текстовые заполнители, а не просто фигуры. </a:t>
            </a:r>
          </a:p>
          <a:p>
            <a:r>
              <a:rPr lang="ru-RU" dirty="0">
                <a:solidFill>
                  <a:srgbClr val="222222"/>
                </a:solidFill>
                <a:latin typeface="Verdana" panose="020B0604030504040204" pitchFamily="34" charset="0"/>
              </a:rPr>
              <a:t>Т.к. распечатается текст, который участвует в структуре презентации. </a:t>
            </a:r>
          </a:p>
          <a:p>
            <a:r>
              <a:rPr lang="ru-RU" dirty="0">
                <a:solidFill>
                  <a:srgbClr val="222222"/>
                </a:solidFill>
                <a:latin typeface="Verdana" panose="020B0604030504040204" pitchFamily="34" charset="0"/>
              </a:rPr>
              <a:t>Предварительно посмотреть на будущую текстовку можно просто перейдя в режим структуры презентации.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227" y="2987653"/>
            <a:ext cx="4876800" cy="308200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186362" y="2593542"/>
            <a:ext cx="3957638" cy="3418756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ru-RU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Что будет с текстом, введенным в простые текстовые блоки, если сохранить структуру презентации (формат RTF) </a:t>
            </a:r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ru-RU" sz="2000" b="1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Такой текст не будет включен в структуру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ru-RU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69227" y="6181879"/>
            <a:ext cx="916051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Verdana" panose="020B0604030504040204" pitchFamily="34" charset="0"/>
              </a:rPr>
              <a:t>Пользователю доступна возможность сохранения структуры презентации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2365192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0025" y="247401"/>
            <a:ext cx="894397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111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Сохранение презентации как </a:t>
            </a:r>
            <a:r>
              <a:rPr lang="ru-RU" sz="2400" dirty="0" err="1">
                <a:solidFill>
                  <a:srgbClr val="111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</a:t>
            </a:r>
            <a:r>
              <a:rPr lang="ru-RU" sz="2400" dirty="0">
                <a:solidFill>
                  <a:srgbClr val="111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шоу (.</a:t>
            </a:r>
            <a:r>
              <a:rPr lang="ru-RU" sz="2400" dirty="0" err="1">
                <a:solidFill>
                  <a:srgbClr val="111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ppsx</a:t>
            </a:r>
            <a:r>
              <a:rPr lang="ru-RU" sz="2400" dirty="0">
                <a:solidFill>
                  <a:srgbClr val="111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     </a:t>
            </a:r>
            <a:r>
              <a:rPr lang="ru-RU" sz="2400" b="1" dirty="0">
                <a:solidFill>
                  <a:srgbClr val="111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Демонстрация </a:t>
            </a:r>
            <a:r>
              <a:rPr lang="ru-RU" sz="2400" b="1" dirty="0" err="1">
                <a:solidFill>
                  <a:srgbClr val="111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</a:t>
            </a:r>
            <a:endParaRPr lang="ru-RU" sz="2400" b="1" dirty="0">
              <a:solidFill>
                <a:srgbClr val="1111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dirty="0">
              <a:solidFill>
                <a:srgbClr val="1111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Сохранение презентации в таком формате будет запускать ее автоматически в режим презентации при двойном клике на презентацию. 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Файл PPSX представляет собой слайд-шоу, созданное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Microsoft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PowerPoint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или другой презентационной программой, такой как презентации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OpenOffice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Impress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или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SoftOffice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 Он содержит готовый набор слайдов, которые используются для воспроизведения слайд-шоу.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3694" y="4647774"/>
            <a:ext cx="3411682" cy="221022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0025" y="4919008"/>
            <a:ext cx="44148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После сохранения файлы PPSX нельзя редактировать и их можно только просматривать.</a:t>
            </a:r>
            <a:endParaRPr lang="ru-RU" sz="2400" b="1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37160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xmlns="" id="{5A3C07B4-C3F8-47BB-B395-8617D6DDA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340" y="770290"/>
            <a:ext cx="8297197" cy="425943"/>
          </a:xfrm>
        </p:spPr>
        <p:txBody>
          <a:bodyPr>
            <a:noAutofit/>
          </a:bodyPr>
          <a:lstStyle/>
          <a:p>
            <a:r>
              <a:rPr lang="ru-RU" sz="3600" b="1" dirty="0"/>
              <a:t> Сохранение презентации в видео формат</a:t>
            </a:r>
            <a:r>
              <a:rPr lang="en-US" sz="3600" b="1" dirty="0"/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46803" y="1690300"/>
            <a:ext cx="81543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>
                <a:solidFill>
                  <a:srgbClr val="222222"/>
                </a:solidFill>
                <a:latin typeface="Verdana" panose="020B0604030504040204" pitchFamily="34" charset="0"/>
              </a:rPr>
              <a:t>PowerPoint</a:t>
            </a:r>
            <a:r>
              <a:rPr lang="ru-RU" sz="2400" dirty="0">
                <a:solidFill>
                  <a:srgbClr val="222222"/>
                </a:solidFill>
                <a:latin typeface="Verdana" panose="020B0604030504040204" pitchFamily="34" charset="0"/>
              </a:rPr>
              <a:t> поддерживает форматы </a:t>
            </a:r>
            <a:r>
              <a:rPr lang="ru-RU" sz="2400" b="1" dirty="0">
                <a:solidFill>
                  <a:srgbClr val="222222"/>
                </a:solidFill>
                <a:latin typeface="Verdana" panose="020B0604030504040204" pitchFamily="34" charset="0"/>
              </a:rPr>
              <a:t>mp4</a:t>
            </a:r>
            <a:r>
              <a:rPr lang="ru-RU" sz="2400" dirty="0">
                <a:solidFill>
                  <a:srgbClr val="222222"/>
                </a:solidFill>
                <a:latin typeface="Verdana" panose="020B0604030504040204" pitchFamily="34" charset="0"/>
              </a:rPr>
              <a:t> и </a:t>
            </a:r>
            <a:r>
              <a:rPr lang="ru-RU" sz="2400" b="1" dirty="0" err="1">
                <a:solidFill>
                  <a:srgbClr val="222222"/>
                </a:solidFill>
                <a:latin typeface="Verdana" panose="020B0604030504040204" pitchFamily="34" charset="0"/>
              </a:rPr>
              <a:t>wmv</a:t>
            </a:r>
            <a:r>
              <a:rPr lang="ru-RU" sz="2400" dirty="0">
                <a:solidFill>
                  <a:srgbClr val="222222"/>
                </a:solidFill>
                <a:latin typeface="Verdana" panose="020B0604030504040204" pitchFamily="34" charset="0"/>
              </a:rPr>
              <a:t>. 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64299779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xmlns="" id="{D3FCA76C-753A-40A0-97E2-1504DCB781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3579" y="1861746"/>
            <a:ext cx="5660422" cy="4132374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FBADD909-41AD-4566-A288-6CEFD1FE8F1B}"/>
              </a:ext>
            </a:extLst>
          </p:cNvPr>
          <p:cNvSpPr/>
          <p:nvPr/>
        </p:nvSpPr>
        <p:spPr>
          <a:xfrm>
            <a:off x="206097" y="262649"/>
            <a:ext cx="6151841" cy="1938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Сохранение презентации в некоторых форматах по сути является экспортом в различные форматы. Экспортировать презентацию в видео и некоторые другие форматы возможно из категории "Экспорт".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CBE9F9B5-343E-498E-9A60-118A958B9B26}"/>
              </a:ext>
            </a:extLst>
          </p:cNvPr>
          <p:cNvSpPr/>
          <p:nvPr/>
        </p:nvSpPr>
        <p:spPr>
          <a:xfrm>
            <a:off x="3452433" y="4549676"/>
            <a:ext cx="5660422" cy="23083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ru-RU" sz="2400" b="1" dirty="0">
                <a:solidFill>
                  <a:schemeClr val="tx1"/>
                </a:solidFill>
              </a:rPr>
              <a:t>Презентация в </a:t>
            </a:r>
            <a:r>
              <a:rPr lang="en-US" sz="2400" b="1" dirty="0" err="1">
                <a:solidFill>
                  <a:schemeClr val="tx1"/>
                </a:solidFill>
              </a:rPr>
              <a:t>FullHD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ru-RU" sz="2400" b="1" dirty="0">
                <a:solidFill>
                  <a:schemeClr val="tx1"/>
                </a:solidFill>
              </a:rPr>
              <a:t>получиться очень хорошего качества.</a:t>
            </a:r>
          </a:p>
          <a:p>
            <a:r>
              <a:rPr lang="ru-RU" sz="2400" b="1" dirty="0">
                <a:solidFill>
                  <a:schemeClr val="tx1"/>
                </a:solidFill>
              </a:rPr>
              <a:t> Здесь же можно настроить продолжительность переключения слайдов, для которых не установлено это время в самой презентации.</a:t>
            </a:r>
          </a:p>
        </p:txBody>
      </p:sp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xmlns="" id="{9C37B425-7E5A-4E42-AAD9-272AB6B56851}"/>
              </a:ext>
            </a:extLst>
          </p:cNvPr>
          <p:cNvCxnSpPr>
            <a:cxnSpLocks/>
          </p:cNvCxnSpPr>
          <p:nvPr/>
        </p:nvCxnSpPr>
        <p:spPr>
          <a:xfrm flipH="1" flipV="1">
            <a:off x="6615546" y="3635088"/>
            <a:ext cx="6928" cy="904789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xmlns="" id="{4981857D-B5FB-4B0C-8CDE-2393B6A1089F}"/>
              </a:ext>
            </a:extLst>
          </p:cNvPr>
          <p:cNvCxnSpPr>
            <a:cxnSpLocks/>
          </p:cNvCxnSpPr>
          <p:nvPr/>
        </p:nvCxnSpPr>
        <p:spPr>
          <a:xfrm>
            <a:off x="2632364" y="2450369"/>
            <a:ext cx="851215" cy="1330190"/>
          </a:xfrm>
          <a:prstGeom prst="straightConnector1">
            <a:avLst/>
          </a:prstGeom>
          <a:ln w="28575">
            <a:solidFill>
              <a:schemeClr val="accent5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206097" y="3844621"/>
            <a:ext cx="3121170" cy="2308324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222222"/>
                </a:solidFill>
                <a:latin typeface="Verdana" panose="020B0604030504040204" pitchFamily="34" charset="0"/>
              </a:rPr>
              <a:t>Время, сколько должен длиться каждый слайд, по умолчанию составляет </a:t>
            </a:r>
          </a:p>
          <a:p>
            <a:r>
              <a:rPr lang="ru-RU" sz="2400" b="1" dirty="0">
                <a:solidFill>
                  <a:srgbClr val="222222"/>
                </a:solidFill>
                <a:latin typeface="Verdana" panose="020B0604030504040204" pitchFamily="34" charset="0"/>
              </a:rPr>
              <a:t>5 секунд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31945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6153" y="418365"/>
            <a:ext cx="861926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Сохранение в формате XML</a:t>
            </a:r>
          </a:p>
          <a:p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XML –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Extensible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Markup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Language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(Расширяемый язык разметки), позволяющий демонстрировать созданную презентацию на различных компьютерах, операционных системах и приложениях, которые и будут открывать эту презентацию. </a:t>
            </a:r>
          </a:p>
          <a:p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При выборе данного формата презентации, внешне изменений нет, однако меняется внутренняя структура презентации, способ хранения данных.</a:t>
            </a:r>
          </a:p>
          <a:p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10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C9016FB-9634-4C0B-A8CC-47EF52060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384" y="298901"/>
            <a:ext cx="8421294" cy="425943"/>
          </a:xfrm>
        </p:spPr>
        <p:txBody>
          <a:bodyPr>
            <a:noAutofit/>
          </a:bodyPr>
          <a:lstStyle/>
          <a:p>
            <a:r>
              <a:rPr lang="ru-RU" sz="2700" b="1" dirty="0"/>
              <a:t>Работа  над  презентацией  нескольких   пользователей</a:t>
            </a:r>
            <a:endParaRPr lang="en-US" sz="2700" b="1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C6F59994-76C3-452E-867D-9BA8A21AB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A1950-58E4-4201-A95A-83AD025B759B}" type="slidenum">
              <a:rPr lang="en-US" smtClean="0"/>
              <a:t>4</a:t>
            </a:fld>
            <a:endParaRPr lang="en-US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2E5E4F1-E397-42C2-83BE-6675A30C23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4839"/>
          <a:stretch/>
        </p:blipFill>
        <p:spPr>
          <a:xfrm>
            <a:off x="607103" y="2514905"/>
            <a:ext cx="8081575" cy="685019"/>
          </a:xfrm>
          <a:prstGeom prst="rect">
            <a:avLst/>
          </a:prstGeom>
        </p:spPr>
      </p:pic>
      <p:sp>
        <p:nvSpPr>
          <p:cNvPr id="5" name="Левая фигурная скобка 4">
            <a:extLst>
              <a:ext uri="{FF2B5EF4-FFF2-40B4-BE49-F238E27FC236}">
                <a16:creationId xmlns:a16="http://schemas.microsoft.com/office/drawing/2014/main" xmlns="" id="{AFA08E21-33D3-4624-9AE6-6D18D1838CDA}"/>
              </a:ext>
            </a:extLst>
          </p:cNvPr>
          <p:cNvSpPr/>
          <p:nvPr/>
        </p:nvSpPr>
        <p:spPr>
          <a:xfrm rot="16200000">
            <a:off x="1588960" y="2248193"/>
            <a:ext cx="229537" cy="2193249"/>
          </a:xfrm>
          <a:prstGeom prst="leftBrac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Левая фигурная скобка 5">
            <a:extLst>
              <a:ext uri="{FF2B5EF4-FFF2-40B4-BE49-F238E27FC236}">
                <a16:creationId xmlns:a16="http://schemas.microsoft.com/office/drawing/2014/main" xmlns="" id="{3E20B363-7FD0-455E-B6DC-324222CFC3A4}"/>
              </a:ext>
            </a:extLst>
          </p:cNvPr>
          <p:cNvSpPr/>
          <p:nvPr/>
        </p:nvSpPr>
        <p:spPr>
          <a:xfrm rot="16200000">
            <a:off x="3471396" y="2627586"/>
            <a:ext cx="229537" cy="1434464"/>
          </a:xfrm>
          <a:prstGeom prst="leftBrac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Левая фигурная скобка 6">
            <a:extLst>
              <a:ext uri="{FF2B5EF4-FFF2-40B4-BE49-F238E27FC236}">
                <a16:creationId xmlns:a16="http://schemas.microsoft.com/office/drawing/2014/main" xmlns="" id="{A1012DC9-6956-4ACC-98CC-E549CF9A1DC2}"/>
              </a:ext>
            </a:extLst>
          </p:cNvPr>
          <p:cNvSpPr/>
          <p:nvPr/>
        </p:nvSpPr>
        <p:spPr>
          <a:xfrm rot="16200000">
            <a:off x="4979554" y="2628903"/>
            <a:ext cx="300038" cy="1502330"/>
          </a:xfrm>
          <a:prstGeom prst="leftBrac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8" name="Левая фигурная скобка 7">
            <a:extLst>
              <a:ext uri="{FF2B5EF4-FFF2-40B4-BE49-F238E27FC236}">
                <a16:creationId xmlns:a16="http://schemas.microsoft.com/office/drawing/2014/main" xmlns="" id="{D8355C2D-617B-4313-9F02-12F2684586E9}"/>
              </a:ext>
            </a:extLst>
          </p:cNvPr>
          <p:cNvSpPr/>
          <p:nvPr/>
        </p:nvSpPr>
        <p:spPr>
          <a:xfrm rot="16200000" flipH="1">
            <a:off x="6233950" y="1951709"/>
            <a:ext cx="230830" cy="834390"/>
          </a:xfrm>
          <a:prstGeom prst="leftBrace">
            <a:avLst>
              <a:gd name="adj1" fmla="val 8333"/>
              <a:gd name="adj2" fmla="val 50000"/>
            </a:avLst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B5C1D25E-9A17-48E2-B34A-014EEAF8ABD5}"/>
              </a:ext>
            </a:extLst>
          </p:cNvPr>
          <p:cNvSpPr/>
          <p:nvPr/>
        </p:nvSpPr>
        <p:spPr>
          <a:xfrm>
            <a:off x="389604" y="3433236"/>
            <a:ext cx="2301685" cy="1323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Команды работы с правописанием и текстом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ru-RU" sz="2000" dirty="0">
                <a:solidFill>
                  <a:schemeClr val="tx1"/>
                </a:solidFill>
              </a:rPr>
              <a:t>презентации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A91C357B-0B75-414A-9CA8-ADD25278624A}"/>
              </a:ext>
            </a:extLst>
          </p:cNvPr>
          <p:cNvSpPr/>
          <p:nvPr/>
        </p:nvSpPr>
        <p:spPr>
          <a:xfrm>
            <a:off x="2721472" y="3433235"/>
            <a:ext cx="1687121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Команды управления примечаниями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20AE75C-5AD3-4FFE-BFEA-BFD9AB4BD970}"/>
              </a:ext>
            </a:extLst>
          </p:cNvPr>
          <p:cNvSpPr txBox="1"/>
          <p:nvPr/>
        </p:nvSpPr>
        <p:spPr>
          <a:xfrm>
            <a:off x="4910315" y="1064873"/>
            <a:ext cx="3370218" cy="10156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Для сенсорных экранов, работа с рукописными примечаниями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9F7EEC7-9E85-4960-B4BB-84BEAA14DB9E}"/>
              </a:ext>
            </a:extLst>
          </p:cNvPr>
          <p:cNvSpPr txBox="1"/>
          <p:nvPr/>
        </p:nvSpPr>
        <p:spPr>
          <a:xfrm>
            <a:off x="4428309" y="3635055"/>
            <a:ext cx="1833946" cy="132343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Команды для сравнения и объединения презентаций</a:t>
            </a:r>
          </a:p>
        </p:txBody>
      </p:sp>
      <p:sp>
        <p:nvSpPr>
          <p:cNvPr id="13" name="Облачко с текстом: прямоугольное со скругленными углами 12">
            <a:extLst>
              <a:ext uri="{FF2B5EF4-FFF2-40B4-BE49-F238E27FC236}">
                <a16:creationId xmlns:a16="http://schemas.microsoft.com/office/drawing/2014/main" xmlns="" id="{5C8DA3BA-FD3F-4DC4-BDBD-238D470A2EDD}"/>
              </a:ext>
            </a:extLst>
          </p:cNvPr>
          <p:cNvSpPr/>
          <p:nvPr/>
        </p:nvSpPr>
        <p:spPr>
          <a:xfrm>
            <a:off x="607103" y="1610489"/>
            <a:ext cx="4079198" cy="637461"/>
          </a:xfrm>
          <a:prstGeom prst="wedgeRoundRectCallout">
            <a:avLst>
              <a:gd name="adj1" fmla="val -48220"/>
              <a:gd name="adj2" fmla="val 95009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Интерфейс</a:t>
            </a:r>
            <a:r>
              <a:rPr lang="en-US" dirty="0">
                <a:solidFill>
                  <a:schemeClr val="tx1"/>
                </a:solidFill>
              </a:rPr>
              <a:t> PowerPoint</a:t>
            </a:r>
            <a:r>
              <a:rPr lang="ru-RU" dirty="0">
                <a:solidFill>
                  <a:schemeClr val="tx1"/>
                </a:solidFill>
              </a:rPr>
              <a:t> обновился с выходом </a:t>
            </a:r>
            <a:r>
              <a:rPr lang="en-US" dirty="0">
                <a:solidFill>
                  <a:schemeClr val="tx1"/>
                </a:solidFill>
              </a:rPr>
              <a:t>Office 2019</a:t>
            </a:r>
          </a:p>
        </p:txBody>
      </p:sp>
      <p:sp>
        <p:nvSpPr>
          <p:cNvPr id="14" name="Левая фигурная скобка 13">
            <a:extLst>
              <a:ext uri="{FF2B5EF4-FFF2-40B4-BE49-F238E27FC236}">
                <a16:creationId xmlns:a16="http://schemas.microsoft.com/office/drawing/2014/main" xmlns="" id="{3C5B243B-3DC0-4449-B27D-43AF3FA2A48C}"/>
              </a:ext>
            </a:extLst>
          </p:cNvPr>
          <p:cNvSpPr/>
          <p:nvPr/>
        </p:nvSpPr>
        <p:spPr>
          <a:xfrm rot="16200000">
            <a:off x="7570649" y="2527828"/>
            <a:ext cx="300038" cy="1701042"/>
          </a:xfrm>
          <a:prstGeom prst="leftBrac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A15061A-D5D3-4BB8-8AA4-882C3EF11FB2}"/>
              </a:ext>
            </a:extLst>
          </p:cNvPr>
          <p:cNvSpPr txBox="1"/>
          <p:nvPr/>
        </p:nvSpPr>
        <p:spPr>
          <a:xfrm>
            <a:off x="6349365" y="3629786"/>
            <a:ext cx="2745905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Дополнительные команды добавленных надстроек </a:t>
            </a:r>
            <a:r>
              <a:rPr lang="en-US" sz="2000" dirty="0">
                <a:solidFill>
                  <a:schemeClr val="tx1"/>
                </a:solidFill>
              </a:rPr>
              <a:t>PowerPoint </a:t>
            </a:r>
            <a:r>
              <a:rPr lang="ru-RU" sz="2000" dirty="0">
                <a:solidFill>
                  <a:schemeClr val="tx1"/>
                </a:solidFill>
              </a:rPr>
              <a:t>и других приложений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2015" y="4989985"/>
            <a:ext cx="876198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dirty="0"/>
              <a:t>Вкладка «Рецензирование» PowerPoint в обновленном интерфейсе </a:t>
            </a:r>
            <a:r>
              <a:rPr lang="ru-RU" sz="2100" dirty="0" err="1"/>
              <a:t>Office</a:t>
            </a:r>
            <a:r>
              <a:rPr lang="ru-RU" sz="2100" dirty="0"/>
              <a:t>.  </a:t>
            </a:r>
            <a:endParaRPr lang="ru-RU" sz="30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01561" y="5857951"/>
            <a:ext cx="86277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222222"/>
                </a:solidFill>
                <a:latin typeface="Verdana" panose="020B0604030504040204" pitchFamily="34" charset="0"/>
              </a:rPr>
              <a:t>Пользователю доступна проверка орфографии, работа с тезаурусом, управление примечаниями и сравнение различных версий презентаций.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486343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5775" y="939800"/>
            <a:ext cx="78867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/>
              <a:t>Комментарий – это примечание, которые вы вставляете на слайд.</a:t>
            </a:r>
          </a:p>
          <a:p>
            <a:pPr marL="0" indent="0">
              <a:buNone/>
            </a:pPr>
            <a:r>
              <a:rPr lang="ru-RU" sz="3200" dirty="0"/>
              <a:t> Это может быть как напоминание самому себе, так и тематическое общение с другими пользователями с которыми вы совместно работаете над презентацией. </a:t>
            </a:r>
          </a:p>
          <a:p>
            <a:pPr marL="0" indent="0">
              <a:buNone/>
            </a:pPr>
            <a:endParaRPr lang="ru-RU" sz="3200" dirty="0"/>
          </a:p>
          <a:p>
            <a:pPr marL="0" indent="0">
              <a:buNone/>
            </a:pPr>
            <a:r>
              <a:rPr lang="ru-RU" sz="3200" dirty="0"/>
              <a:t>За работу с комментариями, как и во всех программах офисного пакета, отвечает вкладка «</a:t>
            </a:r>
            <a:r>
              <a:rPr lang="ru-RU" sz="3200" b="1" dirty="0"/>
              <a:t>Рецензирование</a:t>
            </a:r>
            <a:r>
              <a:rPr lang="ru-RU" sz="3200" dirty="0"/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10170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79055" y="2041237"/>
            <a:ext cx="78416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3525" indent="-263525">
              <a:defRPr/>
            </a:pPr>
            <a:r>
              <a:rPr lang="ru-RU" sz="3200" b="1" dirty="0"/>
              <a:t>Тезаурус </a:t>
            </a:r>
            <a:r>
              <a:rPr lang="ru-RU" sz="3200" dirty="0"/>
              <a:t>– это словарь, который содержит синонимы, антонимы и родственные слова.</a:t>
            </a:r>
          </a:p>
        </p:txBody>
      </p:sp>
    </p:spTree>
    <p:extLst>
      <p:ext uri="{BB962C8B-B14F-4D97-AF65-F5344CB8AC3E}">
        <p14:creationId xmlns:p14="http://schemas.microsoft.com/office/powerpoint/2010/main" val="238206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60" y="578309"/>
            <a:ext cx="8835273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u="sng" dirty="0">
                <a:latin typeface="Arial" panose="020B0604020202020204" pitchFamily="34" charset="0"/>
              </a:rPr>
              <a:t>Представьте себе такую ситуацию</a:t>
            </a:r>
            <a:r>
              <a:rPr lang="ru-RU" sz="3200" dirty="0">
                <a:latin typeface="Arial" panose="020B0604020202020204" pitchFamily="34" charset="0"/>
              </a:rPr>
              <a:t>:</a:t>
            </a:r>
          </a:p>
          <a:p>
            <a:r>
              <a:rPr lang="ru-RU" sz="3200" dirty="0">
                <a:latin typeface="Arial" panose="020B0604020202020204" pitchFamily="34" charset="0"/>
              </a:rPr>
              <a:t> вы несколько часов готовили важную презентацию, но при окончательной проверке и подготовке к показу</a:t>
            </a:r>
            <a:r>
              <a:rPr lang="ru-RU" sz="3200" b="1" dirty="0">
                <a:latin typeface="Arial" panose="020B0604020202020204" pitchFamily="34" charset="0"/>
              </a:rPr>
              <a:t> </a:t>
            </a:r>
            <a:r>
              <a:rPr lang="ru-RU" sz="3200" dirty="0">
                <a:latin typeface="Arial" panose="020B0604020202020204" pitchFamily="34" charset="0"/>
              </a:rPr>
              <a:t>вдруг обнаружили, что в ней есть много повторяющихся слов.</a:t>
            </a:r>
          </a:p>
          <a:p>
            <a:r>
              <a:rPr lang="ru-RU" sz="3200" dirty="0">
                <a:latin typeface="Arial" panose="020B0604020202020204" pitchFamily="34" charset="0"/>
              </a:rPr>
              <a:t>В </a:t>
            </a:r>
            <a:r>
              <a:rPr lang="ru-RU" sz="3200" dirty="0" err="1">
                <a:latin typeface="Arial" panose="020B0604020202020204" pitchFamily="34" charset="0"/>
              </a:rPr>
              <a:t>Microsoft</a:t>
            </a:r>
            <a:r>
              <a:rPr lang="ru-RU" sz="3200" dirty="0">
                <a:latin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</a:rPr>
              <a:t>PowerPoint</a:t>
            </a:r>
            <a:r>
              <a:rPr lang="ru-RU" sz="3200" dirty="0">
                <a:latin typeface="Arial" panose="020B0604020202020204" pitchFamily="34" charset="0"/>
              </a:rPr>
              <a:t> есть специальный инструмент, позволяющий избежать повторения одинаковых слов как в одном предложении, так и на всем слайде. </a:t>
            </a:r>
          </a:p>
          <a:p>
            <a:r>
              <a:rPr lang="ru-RU" sz="3200" dirty="0">
                <a:latin typeface="Arial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87241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propowerpoint.ru/wp-content/uploads/2013/02/Vstavit-150x1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89" y="1012023"/>
            <a:ext cx="2100785" cy="2100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89603" y="3604980"/>
            <a:ext cx="19283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202020"/>
                </a:solidFill>
                <a:latin typeface="Arial" panose="020B0604020202020204" pitchFamily="34" charset="0"/>
              </a:rPr>
              <a:t>Тезаурус</a:t>
            </a:r>
            <a:endParaRPr lang="ru-RU" sz="2400" dirty="0">
              <a:solidFill>
                <a:srgbClr val="202020"/>
              </a:solidFill>
              <a:latin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17974" y="126837"/>
            <a:ext cx="6910163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202020"/>
                </a:solidFill>
                <a:latin typeface="Arial" panose="020B0604020202020204" pitchFamily="34" charset="0"/>
              </a:rPr>
              <a:t>С помощью тезауруса можно:</a:t>
            </a:r>
          </a:p>
          <a:p>
            <a:r>
              <a:rPr lang="ru-RU" sz="2400" dirty="0">
                <a:solidFill>
                  <a:srgbClr val="202020"/>
                </a:solidFill>
                <a:latin typeface="Arial" panose="020B0604020202020204" pitchFamily="34" charset="0"/>
              </a:rPr>
              <a:t>- подбирать синонимы и антонимы к любому исходному слову;</a:t>
            </a:r>
          </a:p>
          <a:p>
            <a:r>
              <a:rPr lang="ru-RU" sz="2400" dirty="0">
                <a:solidFill>
                  <a:srgbClr val="202020"/>
                </a:solidFill>
                <a:latin typeface="Arial" panose="020B0604020202020204" pitchFamily="34" charset="0"/>
              </a:rPr>
              <a:t>- составить свою речь так, чтобы она не была скучным повторением того, что написано на слайде;</a:t>
            </a:r>
          </a:p>
          <a:p>
            <a:r>
              <a:rPr lang="ru-RU" sz="2400" dirty="0">
                <a:solidFill>
                  <a:srgbClr val="202020"/>
                </a:solidFill>
                <a:latin typeface="Arial" panose="020B0604020202020204" pitchFamily="34" charset="0"/>
              </a:rPr>
              <a:t>-  найти более понятные слова для толкования  некоторых специфических терминов.</a:t>
            </a:r>
          </a:p>
          <a:p>
            <a:r>
              <a:rPr lang="ru-RU" sz="2400" dirty="0">
                <a:solidFill>
                  <a:srgbClr val="202020"/>
                </a:solidFill>
                <a:latin typeface="Arial" panose="020B0604020202020204" pitchFamily="34" charset="0"/>
              </a:rPr>
              <a:t>Тезаурус находится на вкладке </a:t>
            </a:r>
            <a:r>
              <a:rPr lang="ru-RU" sz="2400" b="1" i="1" dirty="0">
                <a:solidFill>
                  <a:srgbClr val="202020"/>
                </a:solidFill>
                <a:latin typeface="Arial" panose="020B0604020202020204" pitchFamily="34" charset="0"/>
              </a:rPr>
              <a:t>Рецензирование</a:t>
            </a:r>
            <a:r>
              <a:rPr lang="ru-RU" sz="2400" dirty="0">
                <a:solidFill>
                  <a:srgbClr val="202020"/>
                </a:solidFill>
                <a:latin typeface="Arial" panose="020B0604020202020204" pitchFamily="34" charset="0"/>
              </a:rPr>
              <a:t> в группе </a:t>
            </a:r>
            <a:r>
              <a:rPr lang="ru-RU" sz="2400" b="1" i="1" dirty="0">
                <a:solidFill>
                  <a:srgbClr val="202020"/>
                </a:solidFill>
                <a:latin typeface="Arial" panose="020B0604020202020204" pitchFamily="34" charset="0"/>
              </a:rPr>
              <a:t>Правописание</a:t>
            </a:r>
            <a:r>
              <a:rPr lang="ru-RU" sz="2400" dirty="0">
                <a:solidFill>
                  <a:srgbClr val="202020"/>
                </a:solidFill>
                <a:latin typeface="Arial" panose="020B0604020202020204" pitchFamily="34" charset="0"/>
              </a:rPr>
              <a:t>.</a:t>
            </a:r>
          </a:p>
          <a:p>
            <a:endParaRPr lang="ru-RU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217189" y="4709962"/>
            <a:ext cx="892681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Допустим, в вашей презентации слишком часто употребляется слово "интересный". Для того, чтобы быстро подобрать к нему синонимы, выделяем левой кнопкой мыши это слово  и нажимаем на кнопку </a:t>
            </a:r>
            <a:r>
              <a:rPr lang="ru-RU" sz="2000" b="1" dirty="0"/>
              <a:t>Тезаурус</a:t>
            </a:r>
            <a:r>
              <a:rPr lang="ru-RU" sz="2000" dirty="0"/>
              <a:t>. С правой стороны рабочего окна сразу появится панель поиска, которая уже будет содержать перечень всех имеющихся синонимом и антонимов к исходному слову.</a:t>
            </a:r>
            <a:endParaRPr lang="ru-RU" sz="2000" dirty="0">
              <a:latin typeface="Arial" panose="020B0604020202020204" pitchFamily="34" charset="0"/>
            </a:endParaRP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28445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7801" y="49411"/>
            <a:ext cx="858981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0000"/>
                </a:solidFill>
                <a:latin typeface="YS Text Optional"/>
              </a:rPr>
              <a:t>Примечания</a:t>
            </a:r>
          </a:p>
          <a:p>
            <a:r>
              <a:rPr lang="ru-RU" sz="2400" b="1" dirty="0">
                <a:solidFill>
                  <a:srgbClr val="000000"/>
                </a:solidFill>
                <a:latin typeface="YS Text Optional"/>
              </a:rPr>
              <a:t>Назначение примечаний – маркировка объектов презентации, работа с которыми еще не завершена.</a:t>
            </a:r>
            <a:endParaRPr lang="ru-RU" sz="2400" dirty="0">
              <a:solidFill>
                <a:srgbClr val="000000"/>
              </a:solidFill>
              <a:latin typeface="YS Text Optional"/>
            </a:endParaRPr>
          </a:p>
          <a:p>
            <a:r>
              <a:rPr lang="ru-RU" sz="2400" dirty="0">
                <a:solidFill>
                  <a:srgbClr val="000000"/>
                </a:solidFill>
                <a:latin typeface="YS Text Optional"/>
              </a:rPr>
              <a:t>Примечания представляют собой небольшие текстовые пояснения, которые можно прикрепить к какому-либо объекту слайда (текст, изображение и т.д.), либо ко всему слайду. Также примечания могут быть использованы для получения обратной связи или рецензии на созданный продукт (презентацию).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6316" y="3125704"/>
            <a:ext cx="3021806" cy="111442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97872" y="3900102"/>
            <a:ext cx="858981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u="sng" dirty="0">
                <a:solidFill>
                  <a:srgbClr val="000000"/>
                </a:solidFill>
              </a:rPr>
              <a:t>Для создания примечания:</a:t>
            </a:r>
          </a:p>
          <a:p>
            <a:r>
              <a:rPr lang="ru-RU" sz="2400" dirty="0"/>
              <a:t>1. Переходим в меню Рецензирование.</a:t>
            </a:r>
          </a:p>
          <a:p>
            <a:r>
              <a:rPr lang="ru-RU" sz="2400" dirty="0"/>
              <a:t>2. Выделяем объект, для которого необходимо сделать примечание и </a:t>
            </a:r>
          </a:p>
          <a:p>
            <a:r>
              <a:rPr lang="ru-RU" sz="2400" dirty="0"/>
              <a:t>щелкаем </a:t>
            </a:r>
            <a:r>
              <a:rPr lang="ru-RU" sz="2400" b="1" dirty="0"/>
              <a:t>Создать примечание</a:t>
            </a:r>
            <a:r>
              <a:rPr lang="ru-RU" sz="2400" dirty="0"/>
              <a:t>. </a:t>
            </a:r>
          </a:p>
          <a:p>
            <a:r>
              <a:rPr lang="ru-RU" sz="2400" dirty="0"/>
              <a:t>Если объект не выбран, то примечание создается для слайда.</a:t>
            </a:r>
          </a:p>
          <a:p>
            <a:r>
              <a:rPr lang="ru-RU" sz="2400" dirty="0"/>
              <a:t>3. В появившемся текстовом окне вводим текст примечания.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98096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396</TotalTime>
  <Words>1687</Words>
  <Application>Microsoft Office PowerPoint</Application>
  <PresentationFormat>Экран (4:3)</PresentationFormat>
  <Paragraphs>180</Paragraphs>
  <Slides>39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Office Theme</vt:lpstr>
      <vt:lpstr>Защита, предоставление общего доступа и сохранение  презентации</vt:lpstr>
      <vt:lpstr>Презентация PowerPoint</vt:lpstr>
      <vt:lpstr>Презентация PowerPoint</vt:lpstr>
      <vt:lpstr>Работа  над  презентацией  нескольких   пользователей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Сохранение только структуры презентации  (RTF формат)</vt:lpstr>
      <vt:lpstr>Презентация PowerPoint</vt:lpstr>
      <vt:lpstr> Сохранение презентации в видео формат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Защита и предоставление общего доступа в презентации</dc:title>
  <dc:creator>Пользователь Windows</dc:creator>
  <cp:lastModifiedBy>Надежда</cp:lastModifiedBy>
  <cp:revision>97</cp:revision>
  <dcterms:created xsi:type="dcterms:W3CDTF">2021-02-26T18:10:23Z</dcterms:created>
  <dcterms:modified xsi:type="dcterms:W3CDTF">2025-10-24T12:26:09Z</dcterms:modified>
  <cp:contentStatus/>
</cp:coreProperties>
</file>