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8" r:id="rId2"/>
    <p:sldId id="298" r:id="rId3"/>
    <p:sldId id="295" r:id="rId4"/>
    <p:sldId id="296" r:id="rId5"/>
    <p:sldId id="297" r:id="rId6"/>
    <p:sldId id="275" r:id="rId7"/>
    <p:sldId id="301" r:id="rId8"/>
    <p:sldId id="276" r:id="rId9"/>
    <p:sldId id="277" r:id="rId10"/>
    <p:sldId id="278" r:id="rId11"/>
    <p:sldId id="266" r:id="rId12"/>
    <p:sldId id="270" r:id="rId13"/>
    <p:sldId id="271" r:id="rId14"/>
    <p:sldId id="272" r:id="rId15"/>
    <p:sldId id="299" r:id="rId16"/>
    <p:sldId id="300" r:id="rId17"/>
    <p:sldId id="274" r:id="rId18"/>
    <p:sldId id="279" r:id="rId19"/>
    <p:sldId id="280" r:id="rId20"/>
    <p:sldId id="283" r:id="rId21"/>
    <p:sldId id="30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2CE1-8BF0-4D49-96F2-DDB1643BB57E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9B2D8-D094-4CB8-8883-E6572D06C6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3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нормальные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трихроматы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аномальные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трихроматы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дихроматы различают в этой таблице одинаково правильно цифры 9 и 6 (96). Таблица предназначена главным образом для демонстрации метода и для выявления симулянтов.</a:t>
            </a:r>
          </a:p>
          <a:p>
            <a:pPr marL="228600" indent="-228600">
              <a:buAutoNum type="arabicPeriod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Нормальные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трихроматы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различают в таблице цифры 1 и 3 (13).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Протанопы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дейтеранопы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читают эту цифру как 6.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9B2D8-D094-4CB8-8883-E6572D06C67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1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27D76D-09B6-4E81-900E-96D85EBC2A03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066036-9A67-443C-A09A-6709018F42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654296" y="3602038"/>
            <a:ext cx="1346703" cy="544449"/>
          </a:xfrm>
        </p:spPr>
        <p:txBody>
          <a:bodyPr/>
          <a:lstStyle/>
          <a:p>
            <a:r>
              <a:rPr lang="fi-FI" dirty="0" smtClean="0"/>
              <a:t>8 </a:t>
            </a: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1620570"/>
            <a:ext cx="6858000" cy="13733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Болезни глаз. </a:t>
            </a:r>
            <a:br>
              <a:rPr lang="ru-RU" b="1" dirty="0" smtClean="0"/>
            </a:br>
            <a:r>
              <a:rPr lang="ru-RU" b="1" dirty="0" smtClean="0"/>
              <a:t>Гигиена зрения.</a:t>
            </a:r>
            <a:endParaRPr lang="ru-RU" b="1" dirty="0"/>
          </a:p>
        </p:txBody>
      </p:sp>
      <p:pic>
        <p:nvPicPr>
          <p:cNvPr id="1026" name="Picture 2" descr="http://ya.clan.su/_ph/1/930034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81" y="3328894"/>
            <a:ext cx="4136952" cy="25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24170"/>
            <a:ext cx="7886700" cy="6568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Тест на </a:t>
            </a:r>
            <a:r>
              <a:rPr lang="ru-RU" b="1" dirty="0" err="1" smtClean="0"/>
              <a:t>цветовосприятие</a:t>
            </a:r>
            <a:endParaRPr lang="ru-RU" b="1" dirty="0"/>
          </a:p>
        </p:txBody>
      </p:sp>
      <p:pic>
        <p:nvPicPr>
          <p:cNvPr id="11266" name="Picture 2" descr="z_00e6fa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44" y="952016"/>
            <a:ext cx="2894349" cy="29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_59c25c8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54" y="952016"/>
            <a:ext cx="2899399" cy="28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016"/>
            <a:ext cx="2906163" cy="29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204"/>
            <a:ext cx="2906163" cy="290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3.bp.blogspot.com/-aMCmWb_PkUM/TkCY6hbs06I/AAAAAAAABVk/fSYNbWgNT8I/s1600/test-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086" y="3929204"/>
            <a:ext cx="2821032" cy="28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Картинки по запросу тест на цветовосприяти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43" y="3929203"/>
            <a:ext cx="2894349" cy="290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208" y="545184"/>
            <a:ext cx="7886700" cy="3093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Близорукость</a:t>
            </a:r>
            <a:r>
              <a:rPr lang="ru-RU" dirty="0" smtClean="0"/>
              <a:t> – это нарушение зрения, при котором человек хорошо видит предметы, расположенные вблизи, а удалённые плохо. </a:t>
            </a:r>
            <a:endParaRPr lang="ru-RU" dirty="0"/>
          </a:p>
        </p:txBody>
      </p:sp>
      <p:pic>
        <p:nvPicPr>
          <p:cNvPr id="4" name="Picture 4" descr="C:\Documents and Settings\User\Рабочий стол\93217472_uprazhneniya_dlya_glaz_ypragnenia_dlia_gl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9624" y="3770525"/>
            <a:ext cx="3069454" cy="2263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Рабочий стол\myopi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4793" y="4134387"/>
            <a:ext cx="6284890" cy="218538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56147"/>
            <a:ext cx="8246395" cy="325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9278" y="1543807"/>
            <a:ext cx="7886700" cy="2684161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+mj-lt"/>
              </a:rPr>
              <a:t>Дальнозоркость </a:t>
            </a:r>
            <a:r>
              <a:rPr lang="ru-RU" sz="4400" dirty="0">
                <a:solidFill>
                  <a:schemeClr val="tx1"/>
                </a:solidFill>
                <a:latin typeface="+mj-lt"/>
              </a:rPr>
              <a:t>э</a:t>
            </a:r>
            <a:r>
              <a:rPr lang="ru-RU" sz="4400" dirty="0" smtClean="0">
                <a:solidFill>
                  <a:schemeClr val="tx1"/>
                </a:solidFill>
                <a:latin typeface="+mj-lt"/>
              </a:rPr>
              <a:t>то</a:t>
            </a:r>
            <a:r>
              <a:rPr lang="ru-RU" sz="4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4400" dirty="0" smtClean="0">
                <a:solidFill>
                  <a:schemeClr val="tx1"/>
                </a:solidFill>
                <a:latin typeface="+mj-lt"/>
              </a:rPr>
              <a:t>остояние зрения, когда лучше видны предметы на удалённом расстоянии, нежели вблизи</a:t>
            </a:r>
            <a:endParaRPr lang="ru-RU" sz="4400" u="sng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hyperopia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166" y="3755713"/>
            <a:ext cx="6194738" cy="233393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>
          <a:xfrm>
            <a:off x="623888" y="254901"/>
            <a:ext cx="8305312" cy="3683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Астигматизм 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28650" y="1454433"/>
            <a:ext cx="7886700" cy="1723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дефект зрения, связанный с нарушением формы хрусталика, роговицы или глаза, в результате чего человек теряет способность к чёткому видению.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722"/>
            <a:ext cx="5991486" cy="2480068"/>
          </a:xfrm>
          <a:prstGeom prst="rect">
            <a:avLst/>
          </a:prstGeom>
        </p:spPr>
      </p:pic>
      <p:pic>
        <p:nvPicPr>
          <p:cNvPr id="5122" name="Picture 2" descr="https://www.vistaeyecareco.com/wp-content/uploads/2011/01/astigmatism-large-graph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258" y="3027429"/>
            <a:ext cx="3096742" cy="309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29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Глаукома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1517807"/>
            <a:ext cx="7886700" cy="1379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х</a:t>
            </a:r>
            <a:r>
              <a:rPr lang="ru-RU" sz="2800" dirty="0" smtClean="0"/>
              <a:t>роническое заболевание глазного дна, вызванное постоянным или периодическим повышением внутриглазного давления.</a:t>
            </a:r>
            <a:endParaRPr lang="ru-RU" sz="2800" dirty="0"/>
          </a:p>
        </p:txBody>
      </p:sp>
      <p:pic>
        <p:nvPicPr>
          <p:cNvPr id="6146" name="Picture 2" descr="http://www.cehjournal.org/wp-content/uploads/5445498632_656826a0c8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04" y="3049948"/>
            <a:ext cx="2983923" cy="205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treatment-online.com.ua/images/11_eyes/11_1_eyes/11_1_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6"/>
          <a:stretch/>
        </p:blipFill>
        <p:spPr bwMode="auto">
          <a:xfrm>
            <a:off x="4196459" y="2897109"/>
            <a:ext cx="3733800" cy="23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6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Конъюнктивит</a:t>
            </a:r>
            <a:endParaRPr lang="ru-RU" sz="44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28650" y="1544968"/>
            <a:ext cx="7886700" cy="5554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/>
              <a:t>Воспаление слизистой оболочки глаза</a:t>
            </a:r>
            <a:endParaRPr lang="ru-RU" sz="3200" dirty="0"/>
          </a:p>
        </p:txBody>
      </p:sp>
      <p:pic>
        <p:nvPicPr>
          <p:cNvPr id="7170" name="Picture 2" descr="http://xn--b1agaaifc0bdzd.xn--p1ai/wp-content/uploads/2016/02/hlamidioz-gl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78" y="2239239"/>
            <a:ext cx="3379004" cy="2304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017" y="524459"/>
            <a:ext cx="8971984" cy="1500187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Катаракта</a:t>
            </a:r>
            <a:r>
              <a:rPr lang="ru-RU" sz="4400" dirty="0" smtClean="0">
                <a:solidFill>
                  <a:schemeClr val="tx1"/>
                </a:solidFill>
              </a:rPr>
              <a:t> – помутнение хрусталика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i0.wp.com/thewom.ru/wp-content/uploads/2016/10/screenshot_10-14.png?resize=500%2C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1946730"/>
            <a:ext cx="2573433" cy="18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homeopathicmedicine.info/wp-content/uploads/2016/04/catara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" y="3977392"/>
            <a:ext cx="7232772" cy="24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6495" y="587839"/>
            <a:ext cx="8289276" cy="144243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Бельмо</a:t>
            </a:r>
            <a:r>
              <a:rPr lang="ru-RU" sz="4400" dirty="0" smtClean="0">
                <a:solidFill>
                  <a:schemeClr val="tx1"/>
                </a:solidFill>
              </a:rPr>
              <a:t> – помутнение роговицы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vladmedicina.ru/files/upimg/6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217762"/>
            <a:ext cx="4525067" cy="2727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583" y="5151422"/>
            <a:ext cx="7789752" cy="11151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Бинокулярное зрение</a:t>
            </a:r>
            <a:endParaRPr lang="ru-RU" sz="4000" b="1" dirty="0"/>
          </a:p>
        </p:txBody>
      </p:sp>
      <p:pic>
        <p:nvPicPr>
          <p:cNvPr id="4098" name="Picture 2" descr="http://apikabu.ru/img_n/2012-06_6/3mw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r="21416"/>
          <a:stretch/>
        </p:blipFill>
        <p:spPr bwMode="auto">
          <a:xfrm>
            <a:off x="769544" y="1563940"/>
            <a:ext cx="3431265" cy="27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бинокулярное зр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b="3269"/>
          <a:stretch/>
        </p:blipFill>
        <p:spPr bwMode="auto">
          <a:xfrm>
            <a:off x="4264183" y="836785"/>
            <a:ext cx="4943192" cy="408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Косоглазие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3"/>
          </p:nvPr>
        </p:nvSpPr>
        <p:spPr>
          <a:xfrm>
            <a:off x="628650" y="1472540"/>
            <a:ext cx="7886700" cy="11258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отклонение одного или обоих глаз от центральной оси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fb.ru/misc/i/gallery/41717/1283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3" y="2798103"/>
            <a:ext cx="5113542" cy="340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Куриная слепота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1825625"/>
            <a:ext cx="7886700" cy="881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Это нарушение механизма адаптации зрения к условиям пониженного освещения</a:t>
            </a:r>
            <a:endParaRPr lang="ru-RU" sz="2800" dirty="0"/>
          </a:p>
        </p:txBody>
      </p:sp>
      <p:pic>
        <p:nvPicPr>
          <p:cNvPr id="12290" name="Picture 2" descr="http://svetnsk.ru/foto18.png?i=145&amp;k=kurinaya-slepota-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841922"/>
            <a:ext cx="4522362" cy="33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vetnsk.ru/foto18.png?i=145&amp;k=kurinaya-slepota-foto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29" y="2841922"/>
            <a:ext cx="4522362" cy="339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7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58316"/>
            <a:ext cx="7886700" cy="953035"/>
          </a:xfrm>
        </p:spPr>
        <p:txBody>
          <a:bodyPr/>
          <a:lstStyle/>
          <a:p>
            <a:pPr algn="ctr"/>
            <a:r>
              <a:rPr lang="ru-RU" b="1" dirty="0" smtClean="0"/>
              <a:t>Травмы глаза</a:t>
            </a:r>
            <a:endParaRPr lang="ru-RU" b="1" dirty="0"/>
          </a:p>
        </p:txBody>
      </p:sp>
      <p:pic>
        <p:nvPicPr>
          <p:cNvPr id="6147" name="Picture 3" descr="C:\Documents and Settings\User\Рабочий стол\107188684_3479580_travmagla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9333" y="1916614"/>
            <a:ext cx="4237150" cy="3794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2314" y="5992738"/>
            <a:ext cx="6512511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Острота зрения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8539" y="1526832"/>
            <a:ext cx="440507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С</a:t>
            </a:r>
            <a:r>
              <a:rPr lang="ru-RU" sz="3600" dirty="0" smtClean="0"/>
              <a:t>пособности </a:t>
            </a:r>
            <a:r>
              <a:rPr lang="ru-RU" sz="3600" dirty="0"/>
              <a:t>глаза воспринимать раздельно две точки, расположенные друг от друга на определенном расстоянии</a:t>
            </a:r>
          </a:p>
        </p:txBody>
      </p:sp>
      <p:pic>
        <p:nvPicPr>
          <p:cNvPr id="2050" name="Picture 2" descr="https://smartprogress.do/uploadImages/0001314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r="51830"/>
          <a:stretch/>
        </p:blipFill>
        <p:spPr bwMode="auto">
          <a:xfrm>
            <a:off x="4654329" y="-113901"/>
            <a:ext cx="4290495" cy="631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8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267" y="5069285"/>
            <a:ext cx="6512511" cy="114300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Цветоощущение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1825625"/>
            <a:ext cx="6586962" cy="4351338"/>
          </a:xfrm>
        </p:spPr>
        <p:txBody>
          <a:bodyPr>
            <a:normAutofit/>
          </a:bodyPr>
          <a:lstStyle/>
          <a:p>
            <a:pPr marL="0" indent="0" defTabSz="690563">
              <a:buNone/>
              <a:tabLst>
                <a:tab pos="7178675" algn="l"/>
              </a:tabLst>
            </a:pPr>
            <a:r>
              <a:rPr lang="ru-RU" sz="2800" dirty="0"/>
              <a:t>С</a:t>
            </a:r>
            <a:r>
              <a:rPr lang="ru-RU" sz="2800" dirty="0" smtClean="0"/>
              <a:t>пособность</a:t>
            </a:r>
            <a:r>
              <a:rPr lang="ru-RU" sz="2800" dirty="0"/>
              <a:t> зрения воспринимать </a:t>
            </a:r>
            <a:r>
              <a:rPr lang="ru-RU" sz="2800" dirty="0" smtClean="0"/>
              <a:t>и преобразовывать</a:t>
            </a:r>
            <a:r>
              <a:rPr lang="ru-RU" sz="2800" dirty="0"/>
              <a:t> световое </a:t>
            </a:r>
            <a:r>
              <a:rPr lang="ru-RU" sz="2800" dirty="0" smtClean="0"/>
              <a:t>излучение определённого</a:t>
            </a:r>
            <a:r>
              <a:rPr lang="ru-RU" sz="2800" dirty="0"/>
              <a:t> спектрального состава в ощущение различных цветовых оттенков и тонов, формируя целостное ощущение («</a:t>
            </a:r>
            <a:r>
              <a:rPr lang="ru-RU" sz="2800" dirty="0" err="1"/>
              <a:t>хроматичность</a:t>
            </a:r>
            <a:r>
              <a:rPr lang="ru-RU" sz="2800" dirty="0"/>
              <a:t>», «цветность</a:t>
            </a:r>
            <a:r>
              <a:rPr lang="ru-RU" sz="2800" dirty="0" smtClean="0"/>
              <a:t>»)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721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5567226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Трехкомпонентность</a:t>
            </a:r>
            <a:r>
              <a:rPr lang="ru-RU" sz="3600" b="1" dirty="0" smtClean="0"/>
              <a:t> цветового зрения</a:t>
            </a:r>
            <a:endParaRPr lang="ru-RU" sz="3600" b="1" dirty="0"/>
          </a:p>
        </p:txBody>
      </p:sp>
      <p:pic>
        <p:nvPicPr>
          <p:cNvPr id="3074" name="Picture 2" descr="http://blog.xrite.com/wp-content/uploads/2015/03/Additive-Color-Circles-CMYK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61" y="1834678"/>
            <a:ext cx="41385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631" y="178393"/>
            <a:ext cx="7886700" cy="1030310"/>
          </a:xfrm>
        </p:spPr>
        <p:txBody>
          <a:bodyPr/>
          <a:lstStyle/>
          <a:p>
            <a:r>
              <a:rPr lang="ru-RU" b="1" dirty="0" smtClean="0"/>
              <a:t>Дальтонизм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97015" y="1920626"/>
            <a:ext cx="4902953" cy="402903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j-lt"/>
              </a:rPr>
              <a:t>Английский учёный Джон Дальтон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+mj-lt"/>
              </a:rPr>
              <a:t>1794 год</a:t>
            </a:r>
            <a:endParaRPr lang="ru-RU" sz="3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 descr="C:\Documents and Settings\Администратор.2FEFC0C42F15401\Рабочий стол\dal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1027" y="1648113"/>
            <a:ext cx="3455988" cy="430154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Заболевание может встретиться как в частичной форме, так и в полной: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1950" indent="-361950">
              <a:buFont typeface="Wingdings" panose="05000000000000000000" pitchFamily="2" charset="2"/>
              <a:buChar char="ü"/>
            </a:pPr>
            <a:r>
              <a:rPr lang="ru-RU" dirty="0" smtClean="0"/>
              <a:t>самый </a:t>
            </a:r>
            <a:r>
              <a:rPr lang="ru-RU" dirty="0"/>
              <a:t>частый случай - невосприимчивость красного цвета или </a:t>
            </a:r>
            <a:r>
              <a:rPr lang="ru-RU" dirty="0" err="1"/>
              <a:t>протанопия</a:t>
            </a:r>
            <a:r>
              <a:rPr lang="ru-RU" dirty="0"/>
              <a:t>;</a:t>
            </a:r>
          </a:p>
          <a:p>
            <a:pPr marL="361950" indent="-361950">
              <a:buFont typeface="Wingdings" panose="05000000000000000000" pitchFamily="2" charset="2"/>
              <a:buChar char="ü"/>
            </a:pPr>
            <a:r>
              <a:rPr lang="ru-RU" dirty="0"/>
              <a:t>невосприимчивость сине-фиолетового цвета - </a:t>
            </a:r>
            <a:r>
              <a:rPr lang="ru-RU" dirty="0" err="1"/>
              <a:t>дихромия-тританопия</a:t>
            </a:r>
            <a:r>
              <a:rPr lang="ru-RU" dirty="0"/>
              <a:t>;</a:t>
            </a:r>
          </a:p>
          <a:p>
            <a:pPr marL="361950" indent="-361950">
              <a:buFont typeface="Wingdings" panose="05000000000000000000" pitchFamily="2" charset="2"/>
              <a:buChar char="ü"/>
            </a:pPr>
            <a:r>
              <a:rPr lang="ru-RU" dirty="0"/>
              <a:t>невосприимчивость зелёного цвета - </a:t>
            </a:r>
            <a:r>
              <a:rPr lang="ru-RU" dirty="0" err="1"/>
              <a:t>дейтранопия</a:t>
            </a:r>
            <a:r>
              <a:rPr lang="ru-RU" dirty="0" smtClean="0"/>
              <a:t>;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2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824248"/>
            <a:ext cx="7886700" cy="7212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User\Рабочий стол\2418641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213" y="463639"/>
            <a:ext cx="8512935" cy="5937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592428"/>
            <a:ext cx="7886700" cy="10431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User\Рабочий стол\1248335911_daltonik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248" y="953036"/>
            <a:ext cx="7637172" cy="4868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1767</TotalTime>
  <Words>214</Words>
  <Application>Microsoft Office PowerPoint</Application>
  <PresentationFormat>Экран (4:3)</PresentationFormat>
  <Paragraphs>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Болезни глаз.  Гигиена зрения.</vt:lpstr>
      <vt:lpstr>Бинокулярное зрение</vt:lpstr>
      <vt:lpstr>Острота зрения</vt:lpstr>
      <vt:lpstr>Цветоощущение </vt:lpstr>
      <vt:lpstr>Трехкомпонентность цветового зрения</vt:lpstr>
      <vt:lpstr>Дальтонизм</vt:lpstr>
      <vt:lpstr>Заболевание может встретиться как в частичной форме, так и в полной: </vt:lpstr>
      <vt:lpstr>Презентация PowerPoint</vt:lpstr>
      <vt:lpstr>Презентация PowerPoint</vt:lpstr>
      <vt:lpstr>Тест на цветовосприятие</vt:lpstr>
      <vt:lpstr>Близорукость – это нарушение зрения, при котором человек хорошо видит предметы, расположенные вблизи, а удалённые плохо. </vt:lpstr>
      <vt:lpstr>Презентация PowerPoint</vt:lpstr>
      <vt:lpstr>Презентация PowerPoint</vt:lpstr>
      <vt:lpstr>Презентация PowerPoint</vt:lpstr>
      <vt:lpstr>Астигматизм </vt:lpstr>
      <vt:lpstr>Глаукома </vt:lpstr>
      <vt:lpstr>Конъюнктивит</vt:lpstr>
      <vt:lpstr>Презентация PowerPoint</vt:lpstr>
      <vt:lpstr>Презентация PowerPoint</vt:lpstr>
      <vt:lpstr>Косоглазие</vt:lpstr>
      <vt:lpstr>Куриная слепота </vt:lpstr>
      <vt:lpstr>Травмы глаза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Надежда Пронская</cp:lastModifiedBy>
  <cp:revision>177</cp:revision>
  <dcterms:created xsi:type="dcterms:W3CDTF">2014-03-06T17:07:27Z</dcterms:created>
  <dcterms:modified xsi:type="dcterms:W3CDTF">2025-10-15T10:18:03Z</dcterms:modified>
</cp:coreProperties>
</file>