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sldIdLst>
    <p:sldId id="256" r:id="rId2"/>
    <p:sldId id="267" r:id="rId3"/>
    <p:sldId id="266" r:id="rId4"/>
    <p:sldId id="268" r:id="rId5"/>
    <p:sldId id="273" r:id="rId6"/>
    <p:sldId id="277" r:id="rId7"/>
    <p:sldId id="281" r:id="rId8"/>
    <p:sldId id="270" r:id="rId9"/>
    <p:sldId id="275" r:id="rId10"/>
    <p:sldId id="276" r:id="rId11"/>
    <p:sldId id="283" r:id="rId12"/>
    <p:sldId id="284" r:id="rId13"/>
    <p:sldId id="272" r:id="rId14"/>
    <p:sldId id="287" r:id="rId15"/>
    <p:sldId id="294" r:id="rId16"/>
    <p:sldId id="288" r:id="rId17"/>
    <p:sldId id="285" r:id="rId18"/>
    <p:sldId id="289" r:id="rId19"/>
    <p:sldId id="290" r:id="rId20"/>
    <p:sldId id="292" r:id="rId21"/>
    <p:sldId id="286" r:id="rId22"/>
    <p:sldId id="293" r:id="rId23"/>
    <p:sldId id="29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2"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A9FA919-34E2-4EA4-89EB-BF5C4FEDEAE9}" type="datetimeFigureOut">
              <a:rPr lang="ru-RU" smtClean="0"/>
              <a:pPr/>
              <a:t>25.09.2025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317A8D-D4E0-480A-8A2E-731C4D84BFE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9FA919-34E2-4EA4-89EB-BF5C4FEDEAE9}" type="datetimeFigureOut">
              <a:rPr lang="ru-RU" smtClean="0"/>
              <a:pPr/>
              <a:t>25.09.2025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317A8D-D4E0-480A-8A2E-731C4D84BFE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9FA919-34E2-4EA4-89EB-BF5C4FEDEAE9}" type="datetimeFigureOut">
              <a:rPr lang="ru-RU" smtClean="0"/>
              <a:pPr/>
              <a:t>25.09.2025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317A8D-D4E0-480A-8A2E-731C4D84BFE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A9FA919-34E2-4EA4-89EB-BF5C4FEDEAE9}" type="datetimeFigureOut">
              <a:rPr lang="ru-RU" smtClean="0"/>
              <a:pPr/>
              <a:t>25.09.2025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317A8D-D4E0-480A-8A2E-731C4D84BFE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A9FA919-34E2-4EA4-89EB-BF5C4FEDEAE9}" type="datetimeFigureOut">
              <a:rPr lang="ru-RU" smtClean="0"/>
              <a:pPr/>
              <a:t>25.09.2025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317A8D-D4E0-480A-8A2E-731C4D84BFE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A9FA919-34E2-4EA4-89EB-BF5C4FEDEAE9}" type="datetimeFigureOut">
              <a:rPr lang="ru-RU" smtClean="0"/>
              <a:pPr/>
              <a:t>25.09.2025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317A8D-D4E0-480A-8A2E-731C4D84BFE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A9FA919-34E2-4EA4-89EB-BF5C4FEDEAE9}" type="datetimeFigureOut">
              <a:rPr lang="ru-RU" smtClean="0"/>
              <a:pPr/>
              <a:t>25.09.2025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317A8D-D4E0-480A-8A2E-731C4D84BFE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A9FA919-34E2-4EA4-89EB-BF5C4FEDEAE9}" type="datetimeFigureOut">
              <a:rPr lang="ru-RU" smtClean="0"/>
              <a:pPr/>
              <a:t>25.09.2025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317A8D-D4E0-480A-8A2E-731C4D84BFE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A9FA919-34E2-4EA4-89EB-BF5C4FEDEAE9}" type="datetimeFigureOut">
              <a:rPr lang="ru-RU" smtClean="0"/>
              <a:pPr/>
              <a:t>25.09.2025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317A8D-D4E0-480A-8A2E-731C4D84BFE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9FA919-34E2-4EA4-89EB-BF5C4FEDEAE9}" type="datetimeFigureOut">
              <a:rPr lang="ru-RU" smtClean="0"/>
              <a:pPr/>
              <a:t>25.09.2025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317A8D-D4E0-480A-8A2E-731C4D84BFE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A9FA919-34E2-4EA4-89EB-BF5C4FEDEAE9}" type="datetimeFigureOut">
              <a:rPr lang="ru-RU" smtClean="0"/>
              <a:pPr/>
              <a:t>25.09.2025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317A8D-D4E0-480A-8A2E-731C4D84BFE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FA919-34E2-4EA4-89EB-BF5C4FEDEAE9}" type="datetimeFigureOut">
              <a:rPr lang="ru-RU" smtClean="0"/>
              <a:pPr/>
              <a:t>25.09.2025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317A8D-D4E0-480A-8A2E-731C4D84BFE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icture background"/>
          <p:cNvPicPr>
            <a:picLocks noChangeAspect="1" noChangeArrowheads="1"/>
          </p:cNvPicPr>
          <p:nvPr/>
        </p:nvPicPr>
        <p:blipFill>
          <a:blip r:embed="rId2" cstate="print"/>
          <a:srcRect/>
          <a:stretch>
            <a:fillRect/>
          </a:stretch>
        </p:blipFill>
        <p:spPr bwMode="auto">
          <a:xfrm>
            <a:off x="1" y="0"/>
            <a:ext cx="2267743" cy="6858000"/>
          </a:xfrm>
          <a:prstGeom prst="rect">
            <a:avLst/>
          </a:prstGeom>
          <a:noFill/>
        </p:spPr>
      </p:pic>
      <p:sp>
        <p:nvSpPr>
          <p:cNvPr id="4" name="TextBox 3"/>
          <p:cNvSpPr txBox="1"/>
          <p:nvPr/>
        </p:nvSpPr>
        <p:spPr>
          <a:xfrm>
            <a:off x="2771800" y="1340768"/>
            <a:ext cx="5492298" cy="3970318"/>
          </a:xfrm>
          <a:prstGeom prst="rect">
            <a:avLst/>
          </a:prstGeom>
          <a:noFill/>
        </p:spPr>
        <p:txBody>
          <a:bodyPr wrap="square" rtlCol="0">
            <a:spAutoFit/>
          </a:bodyPr>
          <a:lstStyle/>
          <a:p>
            <a:pPr algn="ctr"/>
            <a:r>
              <a:rPr lang="ru-RU" sz="2800" b="1" dirty="0" smtClean="0">
                <a:solidFill>
                  <a:srgbClr val="002060"/>
                </a:solidFill>
                <a:latin typeface="Times New Roman" pitchFamily="18" charset="0"/>
                <a:cs typeface="Times New Roman" pitchFamily="18" charset="0"/>
              </a:rPr>
              <a:t>«Формирование </a:t>
            </a:r>
          </a:p>
          <a:p>
            <a:pPr algn="ctr"/>
            <a:r>
              <a:rPr lang="ru-RU" sz="2800" b="1" dirty="0" smtClean="0">
                <a:solidFill>
                  <a:srgbClr val="002060"/>
                </a:solidFill>
                <a:latin typeface="Times New Roman" pitchFamily="18" charset="0"/>
                <a:cs typeface="Times New Roman" pitchFamily="18" charset="0"/>
              </a:rPr>
              <a:t>инженерного </a:t>
            </a:r>
            <a:r>
              <a:rPr lang="ru-RU" sz="2800" b="1" dirty="0">
                <a:solidFill>
                  <a:srgbClr val="002060"/>
                </a:solidFill>
                <a:latin typeface="Times New Roman" pitchFamily="18" charset="0"/>
                <a:cs typeface="Times New Roman" pitchFamily="18" charset="0"/>
              </a:rPr>
              <a:t>мышления на уроках </a:t>
            </a:r>
            <a:r>
              <a:rPr lang="ru-RU" sz="2800" b="1" dirty="0" smtClean="0">
                <a:solidFill>
                  <a:srgbClr val="002060"/>
                </a:solidFill>
                <a:latin typeface="Times New Roman" pitchFamily="18" charset="0"/>
                <a:cs typeface="Times New Roman" pitchFamily="18" charset="0"/>
              </a:rPr>
              <a:t>физики и во внеурочное время»</a:t>
            </a:r>
            <a:endParaRPr lang="ru-RU" sz="2800" b="1" dirty="0">
              <a:solidFill>
                <a:srgbClr val="002060"/>
              </a:solidFill>
              <a:latin typeface="Times New Roman" pitchFamily="18" charset="0"/>
              <a:cs typeface="Times New Roman" pitchFamily="18" charset="0"/>
            </a:endParaRPr>
          </a:p>
          <a:p>
            <a:pPr algn="ctr"/>
            <a:endParaRPr lang="ru-RU" sz="2800" dirty="0" smtClean="0">
              <a:solidFill>
                <a:srgbClr val="002060"/>
              </a:solidFill>
              <a:latin typeface="Times New Roman" pitchFamily="18" charset="0"/>
              <a:cs typeface="Times New Roman" pitchFamily="18" charset="0"/>
            </a:endParaRPr>
          </a:p>
          <a:p>
            <a:pPr algn="ctr"/>
            <a:r>
              <a:rPr lang="ru-RU" sz="2800" dirty="0" smtClean="0">
                <a:solidFill>
                  <a:srgbClr val="002060"/>
                </a:solidFill>
                <a:latin typeface="Times New Roman" pitchFamily="18" charset="0"/>
                <a:cs typeface="Times New Roman" pitchFamily="18" charset="0"/>
              </a:rPr>
              <a:t>Из опыта работы учителя физики ГБОУ РФМЛИ</a:t>
            </a:r>
            <a:br>
              <a:rPr lang="ru-RU" sz="2800" dirty="0" smtClean="0">
                <a:solidFill>
                  <a:srgbClr val="002060"/>
                </a:solidFill>
                <a:latin typeface="Times New Roman" pitchFamily="18" charset="0"/>
                <a:cs typeface="Times New Roman" pitchFamily="18" charset="0"/>
              </a:rPr>
            </a:br>
            <a:r>
              <a:rPr lang="ru-RU" sz="2800" dirty="0" err="1" smtClean="0">
                <a:solidFill>
                  <a:srgbClr val="002060"/>
                </a:solidFill>
                <a:latin typeface="Times New Roman" pitchFamily="18" charset="0"/>
                <a:cs typeface="Times New Roman" pitchFamily="18" charset="0"/>
              </a:rPr>
              <a:t>Баликоевой</a:t>
            </a:r>
            <a:r>
              <a:rPr lang="ru-RU" sz="2800" dirty="0" smtClean="0">
                <a:solidFill>
                  <a:srgbClr val="002060"/>
                </a:solidFill>
                <a:latin typeface="Times New Roman" pitchFamily="18" charset="0"/>
                <a:cs typeface="Times New Roman" pitchFamily="18" charset="0"/>
              </a:rPr>
              <a:t> </a:t>
            </a:r>
          </a:p>
          <a:p>
            <a:pPr algn="ctr"/>
            <a:r>
              <a:rPr lang="ru-RU" sz="2800" dirty="0" err="1" smtClean="0">
                <a:solidFill>
                  <a:srgbClr val="002060"/>
                </a:solidFill>
                <a:latin typeface="Times New Roman" pitchFamily="18" charset="0"/>
                <a:cs typeface="Times New Roman" pitchFamily="18" charset="0"/>
              </a:rPr>
              <a:t>Алеты</a:t>
            </a:r>
            <a:r>
              <a:rPr lang="ru-RU" sz="2800" dirty="0" smtClean="0">
                <a:solidFill>
                  <a:srgbClr val="002060"/>
                </a:solidFill>
                <a:latin typeface="Times New Roman" pitchFamily="18" charset="0"/>
                <a:cs typeface="Times New Roman" pitchFamily="18" charset="0"/>
              </a:rPr>
              <a:t> </a:t>
            </a:r>
            <a:r>
              <a:rPr lang="ru-RU" sz="2800" dirty="0" err="1" smtClean="0">
                <a:solidFill>
                  <a:srgbClr val="002060"/>
                </a:solidFill>
                <a:latin typeface="Times New Roman" pitchFamily="18" charset="0"/>
                <a:cs typeface="Times New Roman" pitchFamily="18" charset="0"/>
              </a:rPr>
              <a:t>Таймуразовны</a:t>
            </a:r>
            <a:endParaRPr lang="ru-RU" sz="2800" dirty="0">
              <a:solidFill>
                <a:srgbClr val="002060"/>
              </a:solidFill>
              <a:latin typeface="Times New Roman" pitchFamily="18" charset="0"/>
              <a:cs typeface="Times New Roman" pitchFamily="18" charset="0"/>
            </a:endParaRPr>
          </a:p>
        </p:txBody>
      </p:sp>
      <p:sp>
        <p:nvSpPr>
          <p:cNvPr id="5" name="TextBox 4"/>
          <p:cNvSpPr txBox="1"/>
          <p:nvPr/>
        </p:nvSpPr>
        <p:spPr>
          <a:xfrm>
            <a:off x="4694439" y="6309320"/>
            <a:ext cx="1997150" cy="369332"/>
          </a:xfrm>
          <a:prstGeom prst="rect">
            <a:avLst/>
          </a:prstGeom>
          <a:noFill/>
        </p:spPr>
        <p:txBody>
          <a:bodyPr wrap="none" rtlCol="0">
            <a:spAutoFit/>
          </a:bodyPr>
          <a:lstStyle/>
          <a:p>
            <a:pPr algn="ctr"/>
            <a:r>
              <a:rPr lang="ru-RU" dirty="0" smtClean="0">
                <a:solidFill>
                  <a:schemeClr val="tx2">
                    <a:lumMod val="50000"/>
                  </a:schemeClr>
                </a:solidFill>
                <a:latin typeface="Times New Roman" pitchFamily="18" charset="0"/>
                <a:cs typeface="Times New Roman" pitchFamily="18" charset="0"/>
              </a:rPr>
              <a:t>Владикавказ</a:t>
            </a:r>
            <a:r>
              <a:rPr lang="ru-RU" dirty="0" smtClean="0">
                <a:solidFill>
                  <a:schemeClr val="tx2">
                    <a:lumMod val="50000"/>
                  </a:schemeClr>
                </a:solidFill>
                <a:latin typeface="Times New Roman" pitchFamily="18" charset="0"/>
                <a:cs typeface="Times New Roman" pitchFamily="18" charset="0"/>
              </a:rPr>
              <a:t>,</a:t>
            </a:r>
            <a:r>
              <a:rPr lang="en-US" dirty="0" smtClean="0">
                <a:solidFill>
                  <a:schemeClr val="tx2">
                    <a:lumMod val="50000"/>
                  </a:schemeClr>
                </a:solidFill>
                <a:latin typeface="Times New Roman" pitchFamily="18" charset="0"/>
                <a:cs typeface="Times New Roman" pitchFamily="18" charset="0"/>
              </a:rPr>
              <a:t> </a:t>
            </a:r>
            <a:r>
              <a:rPr lang="ru-RU" dirty="0" smtClean="0">
                <a:solidFill>
                  <a:schemeClr val="tx2">
                    <a:lumMod val="50000"/>
                  </a:schemeClr>
                </a:solidFill>
                <a:latin typeface="Times New Roman" pitchFamily="18" charset="0"/>
                <a:cs typeface="Times New Roman" pitchFamily="18" charset="0"/>
              </a:rPr>
              <a:t>2025</a:t>
            </a:r>
            <a:endParaRPr lang="ru-RU" dirty="0">
              <a:solidFill>
                <a:schemeClr val="tx2">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background"/>
          <p:cNvPicPr>
            <a:picLocks noChangeAspect="1" noChangeArrowheads="1"/>
          </p:cNvPicPr>
          <p:nvPr/>
        </p:nvPicPr>
        <p:blipFill>
          <a:blip r:embed="rId2" cstate="print"/>
          <a:srcRect/>
          <a:stretch>
            <a:fillRect/>
          </a:stretch>
        </p:blipFill>
        <p:spPr bwMode="auto">
          <a:xfrm>
            <a:off x="0" y="0"/>
            <a:ext cx="2627783" cy="6858000"/>
          </a:xfrm>
          <a:prstGeom prst="rect">
            <a:avLst/>
          </a:prstGeom>
          <a:noFill/>
        </p:spPr>
      </p:pic>
      <p:sp>
        <p:nvSpPr>
          <p:cNvPr id="26625" name="Rectangle 1"/>
          <p:cNvSpPr>
            <a:spLocks noChangeArrowheads="1"/>
          </p:cNvSpPr>
          <p:nvPr/>
        </p:nvSpPr>
        <p:spPr bwMode="auto">
          <a:xfrm rot="10800000" flipV="1">
            <a:off x="3995936" y="620688"/>
            <a:ext cx="428727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0070C0"/>
                </a:solidFill>
                <a:effectLst/>
                <a:latin typeface="Georgia" pitchFamily="18" charset="0"/>
                <a:cs typeface="Arial" pitchFamily="34" charset="0"/>
              </a:rPr>
              <a:t>Подбор экспериментальных задач для учащихся 7   класса.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3059832" y="1520497"/>
            <a:ext cx="5580112"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cs typeface="Arial" pitchFamily="34" charset="0"/>
              </a:rPr>
              <a:t> 1.</a:t>
            </a: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 маленькую дощечку вбейте два гвоздя на расстоянии, равном диаметру монеты. При этом она должна свободно проходить между гвоздями. Почему после нагревания она не проходит?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6627" name="Picture 3"/>
          <p:cNvPicPr>
            <a:picLocks noChangeAspect="1" noChangeArrowheads="1"/>
          </p:cNvPicPr>
          <p:nvPr/>
        </p:nvPicPr>
        <p:blipFill>
          <a:blip r:embed="rId3" cstate="print"/>
          <a:srcRect/>
          <a:stretch>
            <a:fillRect/>
          </a:stretch>
        </p:blipFill>
        <p:spPr bwMode="auto">
          <a:xfrm>
            <a:off x="2843808" y="2246948"/>
            <a:ext cx="5760640" cy="2152660"/>
          </a:xfrm>
          <a:prstGeom prst="rect">
            <a:avLst/>
          </a:prstGeom>
          <a:noFill/>
          <a:ln w="9525">
            <a:noFill/>
            <a:miter lim="800000"/>
            <a:headEnd/>
            <a:tailEnd/>
          </a:ln>
          <a:effectLst/>
        </p:spPr>
      </p:pic>
      <p:pic>
        <p:nvPicPr>
          <p:cNvPr id="26628" name="Picture 4"/>
          <p:cNvPicPr>
            <a:picLocks noChangeAspect="1" noChangeArrowheads="1"/>
          </p:cNvPicPr>
          <p:nvPr/>
        </p:nvPicPr>
        <p:blipFill>
          <a:blip r:embed="rId4" cstate="print"/>
          <a:srcRect/>
          <a:stretch>
            <a:fillRect/>
          </a:stretch>
        </p:blipFill>
        <p:spPr bwMode="auto">
          <a:xfrm>
            <a:off x="2987824" y="4365104"/>
            <a:ext cx="5904656" cy="2327298"/>
          </a:xfrm>
          <a:prstGeom prst="rect">
            <a:avLst/>
          </a:prstGeom>
          <a:noFill/>
          <a:ln w="9525">
            <a:noFill/>
            <a:miter lim="800000"/>
            <a:headEnd/>
            <a:tailEnd/>
          </a:ln>
          <a:effectLst/>
        </p:spPr>
      </p:pic>
      <p:sp>
        <p:nvSpPr>
          <p:cNvPr id="7" name="TextBox 6"/>
          <p:cNvSpPr txBox="1"/>
          <p:nvPr/>
        </p:nvSpPr>
        <p:spPr>
          <a:xfrm>
            <a:off x="2771800" y="4365104"/>
            <a:ext cx="359394" cy="369332"/>
          </a:xfrm>
          <a:prstGeom prst="rect">
            <a:avLst/>
          </a:prstGeom>
          <a:noFill/>
        </p:spPr>
        <p:txBody>
          <a:bodyPr wrap="none" rtlCol="0">
            <a:spAutoFit/>
          </a:bodyPr>
          <a:lstStyle/>
          <a:p>
            <a:r>
              <a:rPr lang="ru-RU" dirty="0" smtClean="0"/>
              <a:t>2.</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2699792" y="1700808"/>
            <a:ext cx="6444208" cy="3689075"/>
          </a:xfrm>
          <a:prstGeom prst="rect">
            <a:avLst/>
          </a:prstGeom>
          <a:noFill/>
          <a:ln w="9525">
            <a:noFill/>
            <a:miter lim="800000"/>
            <a:headEnd/>
            <a:tailEnd/>
          </a:ln>
          <a:effectLst/>
        </p:spPr>
      </p:pic>
      <p:pic>
        <p:nvPicPr>
          <p:cNvPr id="3" name="Picture 2" descr="Picture background"/>
          <p:cNvPicPr>
            <a:picLocks noChangeAspect="1" noChangeArrowheads="1"/>
          </p:cNvPicPr>
          <p:nvPr/>
        </p:nvPicPr>
        <p:blipFill>
          <a:blip r:embed="rId3" cstate="print"/>
          <a:srcRect/>
          <a:stretch>
            <a:fillRect/>
          </a:stretch>
        </p:blipFill>
        <p:spPr bwMode="auto">
          <a:xfrm>
            <a:off x="0" y="0"/>
            <a:ext cx="2627783"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2699792" y="116632"/>
            <a:ext cx="6235744" cy="3600400"/>
          </a:xfrm>
          <a:prstGeom prst="rect">
            <a:avLst/>
          </a:prstGeom>
          <a:noFill/>
          <a:ln w="9525">
            <a:noFill/>
            <a:miter lim="800000"/>
            <a:headEnd/>
            <a:tailEnd/>
          </a:ln>
          <a:effectLst/>
        </p:spPr>
      </p:pic>
      <p:pic>
        <p:nvPicPr>
          <p:cNvPr id="3" name="Picture 2" descr="Picture background"/>
          <p:cNvPicPr>
            <a:picLocks noChangeAspect="1" noChangeArrowheads="1"/>
          </p:cNvPicPr>
          <p:nvPr/>
        </p:nvPicPr>
        <p:blipFill>
          <a:blip r:embed="rId3" cstate="print"/>
          <a:srcRect/>
          <a:stretch>
            <a:fillRect/>
          </a:stretch>
        </p:blipFill>
        <p:spPr bwMode="auto">
          <a:xfrm>
            <a:off x="0" y="0"/>
            <a:ext cx="2627783" cy="6858000"/>
          </a:xfrm>
          <a:prstGeom prst="rect">
            <a:avLst/>
          </a:prstGeom>
          <a:noFill/>
        </p:spPr>
      </p:pic>
      <p:pic>
        <p:nvPicPr>
          <p:cNvPr id="35843" name="Picture 3"/>
          <p:cNvPicPr>
            <a:picLocks noChangeAspect="1" noChangeArrowheads="1"/>
          </p:cNvPicPr>
          <p:nvPr/>
        </p:nvPicPr>
        <p:blipFill>
          <a:blip r:embed="rId4" cstate="print"/>
          <a:srcRect/>
          <a:stretch>
            <a:fillRect/>
          </a:stretch>
        </p:blipFill>
        <p:spPr bwMode="auto">
          <a:xfrm>
            <a:off x="2805583" y="4077072"/>
            <a:ext cx="6338417" cy="2396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10460" y="260648"/>
            <a:ext cx="5566909" cy="461665"/>
          </a:xfrm>
          <a:prstGeom prst="rect">
            <a:avLst/>
          </a:prstGeom>
          <a:noFill/>
        </p:spPr>
        <p:txBody>
          <a:bodyPr wrap="none" rtlCol="0">
            <a:spAutoFit/>
          </a:bodyPr>
          <a:lstStyle/>
          <a:p>
            <a:pPr algn="ctr"/>
            <a:r>
              <a:rPr lang="ru-RU" sz="2400" b="1" dirty="0" smtClean="0">
                <a:solidFill>
                  <a:srgbClr val="002060"/>
                </a:solidFill>
                <a:latin typeface="Times New Roman" pitchFamily="18" charset="0"/>
                <a:cs typeface="Times New Roman" pitchFamily="18" charset="0"/>
              </a:rPr>
              <a:t>Домашние экспериментальные задачи</a:t>
            </a:r>
            <a:endParaRPr lang="ru-RU" sz="2400" b="1" dirty="0">
              <a:solidFill>
                <a:srgbClr val="002060"/>
              </a:solidFill>
              <a:latin typeface="Times New Roman" pitchFamily="18" charset="0"/>
              <a:cs typeface="Times New Roman" pitchFamily="18" charset="0"/>
            </a:endParaRPr>
          </a:p>
        </p:txBody>
      </p:sp>
      <p:sp>
        <p:nvSpPr>
          <p:cNvPr id="6" name="TextBox 5"/>
          <p:cNvSpPr txBox="1"/>
          <p:nvPr/>
        </p:nvSpPr>
        <p:spPr>
          <a:xfrm>
            <a:off x="467544" y="3789040"/>
            <a:ext cx="6281976" cy="2031325"/>
          </a:xfrm>
          <a:prstGeom prst="rect">
            <a:avLst/>
          </a:prstGeom>
          <a:noFill/>
        </p:spPr>
        <p:txBody>
          <a:bodyPr wrap="none" rtlCol="0">
            <a:spAutoFit/>
          </a:bodyPr>
          <a:lstStyle/>
          <a:p>
            <a:r>
              <a:rPr lang="ru-RU" b="1" dirty="0" smtClean="0">
                <a:solidFill>
                  <a:srgbClr val="002060"/>
                </a:solidFill>
                <a:latin typeface="Times New Roman" pitchFamily="18" charset="0"/>
                <a:cs typeface="Times New Roman" pitchFamily="18" charset="0"/>
              </a:rPr>
              <a:t>Требования, предъявляемые к домашним экспериментам</a:t>
            </a:r>
            <a:r>
              <a:rPr lang="ru-RU" dirty="0" smtClean="0">
                <a:latin typeface="Times New Roman" pitchFamily="18" charset="0"/>
                <a:cs typeface="Times New Roman" pitchFamily="18" charset="0"/>
              </a:rPr>
              <a:t>:</a:t>
            </a:r>
          </a:p>
          <a:p>
            <a:pPr>
              <a:buFont typeface="Wingdings" pitchFamily="2" charset="2"/>
              <a:buChar char="v"/>
            </a:pPr>
            <a:r>
              <a:rPr lang="ru-RU" dirty="0" smtClean="0">
                <a:latin typeface="Times New Roman" pitchFamily="18" charset="0"/>
                <a:cs typeface="Times New Roman" pitchFamily="18" charset="0"/>
              </a:rPr>
              <a:t>Безопасность при проведении;</a:t>
            </a:r>
          </a:p>
          <a:p>
            <a:pPr>
              <a:buFont typeface="Wingdings" pitchFamily="2" charset="2"/>
              <a:buChar char="v"/>
            </a:pPr>
            <a:r>
              <a:rPr lang="ru-RU" dirty="0" smtClean="0">
                <a:latin typeface="Times New Roman" pitchFamily="18" charset="0"/>
                <a:cs typeface="Times New Roman" pitchFamily="18" charset="0"/>
              </a:rPr>
              <a:t>Минимальные затраты;</a:t>
            </a:r>
          </a:p>
          <a:p>
            <a:pPr>
              <a:buFont typeface="Wingdings" pitchFamily="2" charset="2"/>
              <a:buChar char="v"/>
            </a:pPr>
            <a:r>
              <a:rPr lang="ru-RU" dirty="0" smtClean="0">
                <a:latin typeface="Times New Roman" pitchFamily="18" charset="0"/>
                <a:cs typeface="Times New Roman" pitchFamily="18" charset="0"/>
              </a:rPr>
              <a:t>Простота выполнения;</a:t>
            </a:r>
          </a:p>
          <a:p>
            <a:pPr>
              <a:buFont typeface="Wingdings" pitchFamily="2" charset="2"/>
              <a:buChar char="v"/>
            </a:pPr>
            <a:r>
              <a:rPr lang="ru-RU" dirty="0" smtClean="0">
                <a:latin typeface="Times New Roman" pitchFamily="18" charset="0"/>
                <a:cs typeface="Times New Roman" pitchFamily="18" charset="0"/>
              </a:rPr>
              <a:t>Иметь ценность в изучении и понимании физики;</a:t>
            </a:r>
          </a:p>
          <a:p>
            <a:pPr>
              <a:buFont typeface="Wingdings" pitchFamily="2" charset="2"/>
              <a:buChar char="v"/>
            </a:pPr>
            <a:r>
              <a:rPr lang="ru-RU" dirty="0" smtClean="0">
                <a:latin typeface="Times New Roman" pitchFamily="18" charset="0"/>
                <a:cs typeface="Times New Roman" pitchFamily="18" charset="0"/>
              </a:rPr>
              <a:t>Легкость последующего контроля учителем;</a:t>
            </a:r>
          </a:p>
          <a:p>
            <a:pPr>
              <a:buFont typeface="Wingdings" pitchFamily="2" charset="2"/>
              <a:buChar char="v"/>
            </a:pPr>
            <a:r>
              <a:rPr lang="ru-RU" dirty="0" smtClean="0">
                <a:latin typeface="Times New Roman" pitchFamily="18" charset="0"/>
                <a:cs typeface="Times New Roman" pitchFamily="18" charset="0"/>
              </a:rPr>
              <a:t>Наличие творческой окраски.</a:t>
            </a:r>
            <a:endParaRPr lang="ru-RU" dirty="0">
              <a:latin typeface="Times New Roman" pitchFamily="18" charset="0"/>
              <a:cs typeface="Times New Roman" pitchFamily="18" charset="0"/>
            </a:endParaRPr>
          </a:p>
        </p:txBody>
      </p:sp>
      <p:pic>
        <p:nvPicPr>
          <p:cNvPr id="3073" name="Picture 1"/>
          <p:cNvPicPr>
            <a:picLocks noChangeAspect="1" noChangeArrowheads="1"/>
          </p:cNvPicPr>
          <p:nvPr/>
        </p:nvPicPr>
        <p:blipFill>
          <a:blip r:embed="rId2" cstate="print"/>
          <a:srcRect/>
          <a:stretch>
            <a:fillRect/>
          </a:stretch>
        </p:blipFill>
        <p:spPr bwMode="auto">
          <a:xfrm>
            <a:off x="179512" y="980728"/>
            <a:ext cx="2547935" cy="2736304"/>
          </a:xfrm>
          <a:prstGeom prst="rect">
            <a:avLst/>
          </a:prstGeom>
          <a:noFill/>
          <a:ln w="9525">
            <a:noFill/>
            <a:miter lim="800000"/>
            <a:headEnd/>
            <a:tailEnd/>
          </a:ln>
          <a:effectLst/>
        </p:spPr>
      </p:pic>
      <p:pic>
        <p:nvPicPr>
          <p:cNvPr id="3075" name="Picture 3" descr="Picture background"/>
          <p:cNvPicPr>
            <a:picLocks noChangeAspect="1" noChangeArrowheads="1"/>
          </p:cNvPicPr>
          <p:nvPr/>
        </p:nvPicPr>
        <p:blipFill>
          <a:blip r:embed="rId3" cstate="print"/>
          <a:srcRect l="3689" t="9243" r="1330" b="4924"/>
          <a:stretch>
            <a:fillRect/>
          </a:stretch>
        </p:blipFill>
        <p:spPr bwMode="auto">
          <a:xfrm>
            <a:off x="4716016" y="980728"/>
            <a:ext cx="3993674" cy="252028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47864" y="116632"/>
            <a:ext cx="3771097" cy="461665"/>
          </a:xfrm>
          <a:prstGeom prst="rect">
            <a:avLst/>
          </a:prstGeom>
        </p:spPr>
        <p:txBody>
          <a:bodyPr wrap="none">
            <a:spAutoFit/>
          </a:bodyPr>
          <a:lstStyle/>
          <a:p>
            <a:r>
              <a:rPr lang="ru-RU" sz="2400" dirty="0" smtClean="0">
                <a:latin typeface="Times New Roman" pitchFamily="18" charset="0"/>
                <a:cs typeface="Times New Roman" pitchFamily="18" charset="0"/>
              </a:rPr>
              <a:t>Виртуальный эксперимент </a:t>
            </a:r>
            <a:endParaRPr lang="ru-RU" sz="2400" dirty="0">
              <a:latin typeface="Times New Roman" pitchFamily="18" charset="0"/>
              <a:cs typeface="Times New Roman" pitchFamily="18" charset="0"/>
            </a:endParaRPr>
          </a:p>
        </p:txBody>
      </p:sp>
      <p:pic>
        <p:nvPicPr>
          <p:cNvPr id="3" name="Picture 2" descr="Picture background"/>
          <p:cNvPicPr>
            <a:picLocks noChangeAspect="1" noChangeArrowheads="1"/>
          </p:cNvPicPr>
          <p:nvPr/>
        </p:nvPicPr>
        <p:blipFill>
          <a:blip r:embed="rId2" cstate="print"/>
          <a:srcRect/>
          <a:stretch>
            <a:fillRect/>
          </a:stretch>
        </p:blipFill>
        <p:spPr bwMode="auto">
          <a:xfrm>
            <a:off x="0" y="0"/>
            <a:ext cx="2627783" cy="6858000"/>
          </a:xfrm>
          <a:prstGeom prst="rect">
            <a:avLst/>
          </a:prstGeom>
          <a:noFill/>
        </p:spPr>
      </p:pic>
      <p:sp>
        <p:nvSpPr>
          <p:cNvPr id="3073" name="Rectangle 1"/>
          <p:cNvSpPr>
            <a:spLocks noChangeArrowheads="1"/>
          </p:cNvSpPr>
          <p:nvPr/>
        </p:nvSpPr>
        <p:spPr bwMode="auto">
          <a:xfrm>
            <a:off x="2807296" y="908720"/>
            <a:ext cx="63367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Виртуальный эксперимент </a:t>
            </a:r>
            <a:r>
              <a:rPr kumimoji="0" lang="ru-RU" sz="14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следует рассматривать как более высокий уровень формирования инженерных компетенций, поскольку включает элементы лабораторной работы и  предполагает решение кейса задач,  сформулированных учителем для данной виртуальной установки. </a:t>
            </a:r>
          </a:p>
        </p:txBody>
      </p:sp>
      <p:pic>
        <p:nvPicPr>
          <p:cNvPr id="8" name="Рисунок 7" descr="virtualnye-laboratorii.-mehanika.-promo.-vr-labs.ru_.mp4_06.jpg"/>
          <p:cNvPicPr>
            <a:picLocks noChangeAspect="1"/>
          </p:cNvPicPr>
          <p:nvPr/>
        </p:nvPicPr>
        <p:blipFill>
          <a:blip r:embed="rId3" cstate="print"/>
          <a:stretch>
            <a:fillRect/>
          </a:stretch>
        </p:blipFill>
        <p:spPr>
          <a:xfrm>
            <a:off x="179512" y="3926210"/>
            <a:ext cx="5212071" cy="2931790"/>
          </a:xfrm>
          <a:prstGeom prst="rect">
            <a:avLst/>
          </a:prstGeom>
        </p:spPr>
      </p:pic>
      <p:pic>
        <p:nvPicPr>
          <p:cNvPr id="9" name="Рисунок 8" descr="virtualnye-laboratorii.-mehanika.-promo.-vr-labs.ru_.mp4_09.jpg"/>
          <p:cNvPicPr>
            <a:picLocks noChangeAspect="1"/>
          </p:cNvPicPr>
          <p:nvPr/>
        </p:nvPicPr>
        <p:blipFill>
          <a:blip r:embed="rId4" cstate="print"/>
          <a:stretch>
            <a:fillRect/>
          </a:stretch>
        </p:blipFill>
        <p:spPr>
          <a:xfrm>
            <a:off x="4187957" y="2348880"/>
            <a:ext cx="4956043" cy="278777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55576" y="3429000"/>
            <a:ext cx="6744172" cy="2402238"/>
          </a:xfrm>
          <a:prstGeom prst="rect">
            <a:avLst/>
          </a:prstGeom>
          <a:noFill/>
          <a:ln w="9525">
            <a:noFill/>
            <a:miter lim="800000"/>
            <a:headEnd/>
            <a:tailEnd/>
          </a:ln>
          <a:effectLst/>
        </p:spPr>
      </p:pic>
      <p:sp>
        <p:nvSpPr>
          <p:cNvPr id="3" name="Прямоугольник 2"/>
          <p:cNvSpPr/>
          <p:nvPr/>
        </p:nvSpPr>
        <p:spPr>
          <a:xfrm>
            <a:off x="827584" y="476672"/>
            <a:ext cx="6984776" cy="2246769"/>
          </a:xfrm>
          <a:prstGeom prst="rect">
            <a:avLst/>
          </a:prstGeom>
        </p:spPr>
        <p:txBody>
          <a:bodyPr wrap="square">
            <a:spAutoFit/>
          </a:bodyPr>
          <a:lstStyle/>
          <a:p>
            <a:pPr lvl="0" eaLnBrk="0" fontAlgn="base" hangingPunct="0">
              <a:spcBef>
                <a:spcPct val="0"/>
              </a:spcBef>
              <a:spcAft>
                <a:spcPct val="0"/>
              </a:spcAft>
            </a:pPr>
            <a:r>
              <a:rPr lang="ru-RU" sz="2000" b="1" u="sng" dirty="0" smtClean="0">
                <a:solidFill>
                  <a:srgbClr val="002060"/>
                </a:solidFill>
                <a:latin typeface="Times New Roman" pitchFamily="18" charset="0"/>
                <a:ea typeface="Times New Roman" pitchFamily="18" charset="0"/>
                <a:cs typeface="Times New Roman" pitchFamily="18" charset="0"/>
              </a:rPr>
              <a:t>Работа с карточками-задачами </a:t>
            </a:r>
            <a:r>
              <a:rPr lang="ru-RU" sz="2000" dirty="0" smtClean="0">
                <a:solidFill>
                  <a:srgbClr val="002060"/>
                </a:solidFill>
                <a:latin typeface="Times New Roman" pitchFamily="18" charset="0"/>
                <a:ea typeface="Times New Roman" pitchFamily="18" charset="0"/>
                <a:cs typeface="Times New Roman" pitchFamily="18" charset="0"/>
              </a:rPr>
              <a:t>– это следующий, повышенный уровень формирования инженерных компетенций, поскольку предполагает, что ученик понимает процессы, изображенные на картинке, может предположить, какие изменения параметров происходят. Ученик способен по картинке описать реальный эксперимент, снять показания, оценить точность полученных данных. </a:t>
            </a:r>
            <a:endParaRPr lang="ru-RU" sz="2000" dirty="0" smtClean="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23527" y="2255827"/>
            <a:ext cx="8568953" cy="4440995"/>
          </a:xfrm>
          <a:prstGeom prst="rect">
            <a:avLst/>
          </a:prstGeom>
          <a:noFill/>
          <a:ln w="9525">
            <a:noFill/>
            <a:miter lim="800000"/>
            <a:headEnd/>
            <a:tailEnd/>
          </a:ln>
          <a:effectLst/>
        </p:spPr>
      </p:pic>
      <p:sp>
        <p:nvSpPr>
          <p:cNvPr id="6" name="Прямоугольник 5"/>
          <p:cNvSpPr/>
          <p:nvPr/>
        </p:nvSpPr>
        <p:spPr>
          <a:xfrm>
            <a:off x="1403648" y="692696"/>
            <a:ext cx="6758004" cy="646331"/>
          </a:xfrm>
          <a:prstGeom prst="rect">
            <a:avLst/>
          </a:prstGeom>
        </p:spPr>
        <p:txBody>
          <a:bodyPr wrap="none">
            <a:spAutoFit/>
          </a:bodyPr>
          <a:lstStyle/>
          <a:p>
            <a:r>
              <a:rPr lang="ru-RU" sz="3600" b="1" u="sng" dirty="0" smtClean="0">
                <a:solidFill>
                  <a:srgbClr val="002060"/>
                </a:solidFill>
                <a:latin typeface="Times New Roman" pitchFamily="18" charset="0"/>
                <a:ea typeface="Times New Roman" pitchFamily="18" charset="0"/>
                <a:cs typeface="Times New Roman" pitchFamily="18" charset="0"/>
              </a:rPr>
              <a:t>Работа с карточками-задачами </a:t>
            </a:r>
            <a:endParaRPr lang="ru-RU"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55776" y="332656"/>
            <a:ext cx="5652120" cy="1200329"/>
          </a:xfrm>
          <a:prstGeom prst="rect">
            <a:avLst/>
          </a:prstGeom>
        </p:spPr>
        <p:txBody>
          <a:bodyPr wrap="square">
            <a:spAutoFit/>
          </a:bodyPr>
          <a:lstStyle/>
          <a:p>
            <a:pPr algn="ctr"/>
            <a:r>
              <a:rPr lang="ru-RU" sz="2400" b="1" dirty="0" smtClean="0">
                <a:solidFill>
                  <a:srgbClr val="002060"/>
                </a:solidFill>
                <a:latin typeface="Times New Roman" pitchFamily="18" charset="0"/>
                <a:cs typeface="Times New Roman" pitchFamily="18" charset="0"/>
              </a:rPr>
              <a:t>Организация проектной деятельности как средство развития инженерного мышления обучающихся</a:t>
            </a:r>
            <a:endParaRPr lang="ru-RU" sz="2400" dirty="0">
              <a:solidFill>
                <a:srgbClr val="002060"/>
              </a:solidFill>
              <a:latin typeface="Times New Roman" pitchFamily="18" charset="0"/>
              <a:cs typeface="Times New Roman" pitchFamily="18" charset="0"/>
            </a:endParaRPr>
          </a:p>
        </p:txBody>
      </p:sp>
      <p:pic>
        <p:nvPicPr>
          <p:cNvPr id="3" name="Picture 2" descr="Picture background"/>
          <p:cNvPicPr>
            <a:picLocks noChangeAspect="1" noChangeArrowheads="1"/>
          </p:cNvPicPr>
          <p:nvPr/>
        </p:nvPicPr>
        <p:blipFill>
          <a:blip r:embed="rId2" cstate="print"/>
          <a:srcRect/>
          <a:stretch>
            <a:fillRect/>
          </a:stretch>
        </p:blipFill>
        <p:spPr bwMode="auto">
          <a:xfrm>
            <a:off x="1" y="0"/>
            <a:ext cx="2339751" cy="6858000"/>
          </a:xfrm>
          <a:prstGeom prst="rect">
            <a:avLst/>
          </a:prstGeom>
          <a:noFill/>
        </p:spPr>
      </p:pic>
      <p:pic>
        <p:nvPicPr>
          <p:cNvPr id="4" name="Picture 2"/>
          <p:cNvPicPr>
            <a:picLocks noChangeAspect="1" noChangeArrowheads="1"/>
          </p:cNvPicPr>
          <p:nvPr/>
        </p:nvPicPr>
        <p:blipFill>
          <a:blip r:embed="rId3" cstate="print"/>
          <a:srcRect/>
          <a:stretch>
            <a:fillRect/>
          </a:stretch>
        </p:blipFill>
        <p:spPr bwMode="auto">
          <a:xfrm>
            <a:off x="2843808" y="1916832"/>
            <a:ext cx="5978845" cy="48038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background"/>
          <p:cNvPicPr>
            <a:picLocks noChangeAspect="1" noChangeArrowheads="1"/>
          </p:cNvPicPr>
          <p:nvPr/>
        </p:nvPicPr>
        <p:blipFill>
          <a:blip r:embed="rId2" cstate="print"/>
          <a:srcRect/>
          <a:stretch>
            <a:fillRect/>
          </a:stretch>
        </p:blipFill>
        <p:spPr bwMode="auto">
          <a:xfrm>
            <a:off x="0" y="0"/>
            <a:ext cx="2627783" cy="6858000"/>
          </a:xfrm>
          <a:prstGeom prst="rect">
            <a:avLst/>
          </a:prstGeom>
          <a:noFill/>
        </p:spPr>
      </p:pic>
      <p:sp>
        <p:nvSpPr>
          <p:cNvPr id="1025" name="Rectangle 1"/>
          <p:cNvSpPr>
            <a:spLocks noChangeArrowheads="1"/>
          </p:cNvSpPr>
          <p:nvPr/>
        </p:nvSpPr>
        <p:spPr bwMode="auto">
          <a:xfrm>
            <a:off x="3995936" y="415117"/>
            <a:ext cx="374441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И</a:t>
            </a:r>
            <a:r>
              <a:rPr kumimoji="0" lang="ru-RU" sz="2400" b="1" i="0" u="none" strike="noStrike" cap="none" normalizeH="0" baseline="0" dirty="0" smtClean="0" bmk="">
                <a:ln>
                  <a:noFill/>
                </a:ln>
                <a:solidFill>
                  <a:srgbClr val="222222"/>
                </a:solidFill>
                <a:effectLst/>
                <a:latin typeface="Times New Roman" pitchFamily="18" charset="0"/>
                <a:ea typeface="Times New Roman" pitchFamily="18" charset="0"/>
                <a:cs typeface="Times New Roman" pitchFamily="18" charset="0"/>
              </a:rPr>
              <a:t>нженерные классы</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6" name="Rectangle 2"/>
          <p:cNvSpPr>
            <a:spLocks noChangeArrowheads="1"/>
          </p:cNvSpPr>
          <p:nvPr/>
        </p:nvSpPr>
        <p:spPr bwMode="auto">
          <a:xfrm>
            <a:off x="3059832" y="1196752"/>
            <a:ext cx="475252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инженерного класса или группы целесообразно начинать уже с 6-7 классов. Это связано с необходимостью высокого уровня подготовки к инженерным конкурсам и олимпиадам, а также конкурсному поступлению в специализированный инженерный 10 класс. Учащиеся смогут реально оценить свои силы и разумно подойти к выбору будущей профессии. 10-11 классы представляют собой профильный уровень школьного инженерного образования, где обязательным элементом учебных планов является выполнение индивидуальных инженерных учебных проектов.</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Прямоугольник 4"/>
          <p:cNvSpPr/>
          <p:nvPr/>
        </p:nvSpPr>
        <p:spPr>
          <a:xfrm>
            <a:off x="2915816" y="4365104"/>
            <a:ext cx="5904656" cy="1477328"/>
          </a:xfrm>
          <a:prstGeom prst="rect">
            <a:avLst/>
          </a:prstGeom>
        </p:spPr>
        <p:txBody>
          <a:bodyPr wrap="square">
            <a:spAutoFit/>
          </a:bodyPr>
          <a:lstStyle/>
          <a:p>
            <a:r>
              <a:rPr lang="ru-RU" dirty="0" smtClean="0">
                <a:latin typeface="Times New Roman" pitchFamily="18" charset="0"/>
                <a:cs typeface="Times New Roman" pitchFamily="18" charset="0"/>
              </a:rPr>
              <a:t>Создание инженерного класса в образовательном учреждении способствует подготовке квалифицированных специалистов и формирует активных и ответственных граждан, готовых вносить значимый вклад в развитие науки и технологий. </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987824" y="454115"/>
            <a:ext cx="56521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Р</a:t>
            </a:r>
            <a:r>
              <a:rPr kumimoji="0" lang="ru-RU" sz="1200" b="1" i="0" u="none" strike="noStrike" cap="none" normalizeH="0" baseline="0" dirty="0" smtClean="0" bmk="">
                <a:ln>
                  <a:noFill/>
                </a:ln>
                <a:solidFill>
                  <a:srgbClr val="222222"/>
                </a:solidFill>
                <a:effectLst/>
                <a:latin typeface="Arial" pitchFamily="34" charset="0"/>
                <a:ea typeface="Times New Roman" pitchFamily="18" charset="0"/>
                <a:cs typeface="Arial" pitchFamily="34" charset="0"/>
              </a:rPr>
              <a:t>екомендации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bmk="">
                <a:ln>
                  <a:noFill/>
                </a:ln>
                <a:solidFill>
                  <a:srgbClr val="222222"/>
                </a:solidFill>
                <a:effectLst/>
                <a:latin typeface="Arial" pitchFamily="34" charset="0"/>
                <a:ea typeface="Times New Roman" pitchFamily="18" charset="0"/>
                <a:cs typeface="Arial" pitchFamily="34" charset="0"/>
              </a:rPr>
              <a:t>по формированию инженерного мышления на уроках физики и во внеурочное время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Picture background"/>
          <p:cNvPicPr>
            <a:picLocks noChangeAspect="1" noChangeArrowheads="1"/>
          </p:cNvPicPr>
          <p:nvPr/>
        </p:nvPicPr>
        <p:blipFill>
          <a:blip r:embed="rId2" cstate="print"/>
          <a:srcRect/>
          <a:stretch>
            <a:fillRect/>
          </a:stretch>
        </p:blipFill>
        <p:spPr bwMode="auto">
          <a:xfrm>
            <a:off x="0" y="0"/>
            <a:ext cx="2627783" cy="6858000"/>
          </a:xfrm>
          <a:prstGeom prst="rect">
            <a:avLst/>
          </a:prstGeom>
          <a:noFill/>
        </p:spPr>
      </p:pic>
      <p:sp>
        <p:nvSpPr>
          <p:cNvPr id="36866" name="Rectangle 2"/>
          <p:cNvSpPr>
            <a:spLocks noChangeArrowheads="1"/>
          </p:cNvSpPr>
          <p:nvPr/>
        </p:nvSpPr>
        <p:spPr bwMode="auto">
          <a:xfrm>
            <a:off x="2902843" y="1607889"/>
            <a:ext cx="5940152"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Интеграция проектной деятельности</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Использование современных технологий</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Практические эксперименты и лабораторные работы</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Командная работа и обмен идеями</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Профориентация</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Развитие профессиональных навыков учителей Система оценки</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Партнерства с предприятиями и университетами</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Инновационные методы обучения</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Инклюзивная образовательная среда</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Формирование культуры инноваций</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Обратная связь и рефлексия</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Поддержка со стороны родителей и сообщества</a:t>
            </a:r>
            <a:endParaRPr kumimoji="0" lang="ru-RU" b="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1" y="0"/>
            <a:ext cx="3851919" cy="6858000"/>
          </a:xfrm>
          <a:prstGeom prst="rect">
            <a:avLst/>
          </a:prstGeom>
          <a:noFill/>
        </p:spPr>
      </p:pic>
      <p:sp>
        <p:nvSpPr>
          <p:cNvPr id="4" name="Прямоугольник 3"/>
          <p:cNvSpPr/>
          <p:nvPr/>
        </p:nvSpPr>
        <p:spPr>
          <a:xfrm>
            <a:off x="4139952" y="1412776"/>
            <a:ext cx="4644008" cy="3046988"/>
          </a:xfrm>
          <a:prstGeom prst="rect">
            <a:avLst/>
          </a:prstGeom>
        </p:spPr>
        <p:txBody>
          <a:bodyPr wrap="square">
            <a:spAutoFit/>
          </a:bodyPr>
          <a:lstStyle/>
          <a:p>
            <a:r>
              <a:rPr lang="ru-RU" sz="2400" dirty="0" smtClean="0">
                <a:latin typeface="Times New Roman" pitchFamily="18" charset="0"/>
                <a:cs typeface="Times New Roman" pitchFamily="18" charset="0"/>
              </a:rPr>
              <a:t>В условиях современного общества, характеризующегося стремительным развитием науки и технологий, формирование инженерного мышления у школьников становится одной из ключевых задач образовательного процесса. </a:t>
            </a:r>
            <a:endParaRPr lang="ru-RU"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07504" y="2564904"/>
            <a:ext cx="4032448"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Использование методов оценки, таких как таксономия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Блума</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и тест </a:t>
            </a:r>
            <a:r>
              <a:rPr kumimoji="0" lang="ru-RU" sz="1600" b="0" i="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Беннета</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позволит более точно определить уровень развития инженерного мышления у учащихся. Сотрудничество с внешними организациями и участие в конкурсах и проектах расширяет горизонты учащихся и предоставляет им возможности для самореализации.</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Перспективы дальнейшего развития темы формирования инженерного мышления могут включать исследование новых методов и технологий, способствующих более эффективному обучению, разработку специализированных программ и курсов для </a:t>
            </a:r>
            <a:endParaRPr kumimoji="0" lang="ru-RU" sz="16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38914" name="Picture 2"/>
          <p:cNvPicPr>
            <a:picLocks noChangeAspect="1" noChangeArrowheads="1"/>
          </p:cNvPicPr>
          <p:nvPr/>
        </p:nvPicPr>
        <p:blipFill>
          <a:blip r:embed="rId2" cstate="print"/>
          <a:srcRect/>
          <a:stretch>
            <a:fillRect/>
          </a:stretch>
        </p:blipFill>
        <p:spPr bwMode="auto">
          <a:xfrm>
            <a:off x="4211960" y="3933056"/>
            <a:ext cx="4634533" cy="2579283"/>
          </a:xfrm>
          <a:prstGeom prst="rect">
            <a:avLst/>
          </a:prstGeom>
          <a:noFill/>
          <a:ln w="9525">
            <a:noFill/>
            <a:miter lim="800000"/>
            <a:headEnd/>
            <a:tailEnd/>
          </a:ln>
          <a:effectLst/>
        </p:spPr>
      </p:pic>
      <p:pic>
        <p:nvPicPr>
          <p:cNvPr id="38916" name="Picture 4" descr="https://avatars.mds.yandex.net/i?id=ce36e3ed001072afc99f9ffb66e4a72e_l-7551603-images-thumbs&amp;n=13"/>
          <p:cNvPicPr>
            <a:picLocks noChangeAspect="1" noChangeArrowheads="1"/>
          </p:cNvPicPr>
          <p:nvPr/>
        </p:nvPicPr>
        <p:blipFill>
          <a:blip r:embed="rId3" cstate="print"/>
          <a:srcRect/>
          <a:stretch>
            <a:fillRect/>
          </a:stretch>
        </p:blipFill>
        <p:spPr bwMode="auto">
          <a:xfrm>
            <a:off x="4572000" y="476672"/>
            <a:ext cx="4211960" cy="2361002"/>
          </a:xfrm>
          <a:prstGeom prst="rect">
            <a:avLst/>
          </a:prstGeom>
          <a:noFill/>
        </p:spPr>
      </p:pic>
      <p:sp>
        <p:nvSpPr>
          <p:cNvPr id="38917" name="Rectangle 5"/>
          <p:cNvSpPr>
            <a:spLocks noChangeArrowheads="1"/>
          </p:cNvSpPr>
          <p:nvPr/>
        </p:nvSpPr>
        <p:spPr bwMode="auto">
          <a:xfrm>
            <a:off x="467544" y="221740"/>
            <a:ext cx="302433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О</a:t>
            </a:r>
            <a:r>
              <a:rPr kumimoji="0" lang="ru-RU" sz="2400" b="1" i="0" u="none" strike="noStrike" cap="none" normalizeH="0" baseline="0" dirty="0" smtClean="0" bmk="">
                <a:ln>
                  <a:noFill/>
                </a:ln>
                <a:solidFill>
                  <a:srgbClr val="222222"/>
                </a:solidFill>
                <a:effectLst/>
                <a:latin typeface="Arial" pitchFamily="34" charset="0"/>
                <a:ea typeface="Times New Roman" pitchFamily="18" charset="0"/>
                <a:cs typeface="Arial" pitchFamily="34" charset="0"/>
              </a:rPr>
              <a:t>ценивание уровня развития инженерного мышления обучающихся</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827584" y="159024"/>
            <a:ext cx="712879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Например, </a:t>
            </a:r>
            <a:r>
              <a:rPr kumimoji="0" lang="ru-RU" sz="1600" b="0"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проект «Зеленая энергетика» </a:t>
            </a:r>
            <a:r>
              <a:rPr kumimoji="0" lang="ru-RU" sz="16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имеет целью создание вертикального ветроколеса, а также проведение исследования в области ветряной энергетики. Этапы работы включают изучение принципов работы вертикальных ветроколес, анализ физических законов, связанных с преобразованием энергии ветра, разработку чертежей и выбор материалов для постройки модели, сборку и тестирование модели, а также анализ результатов и обсуждение возможных улучшений конструкции. В результате учащиеся учатся работать в команде, анализировать эффективность своих конструкций и вносить изменения для улучшения результатов.</a:t>
            </a:r>
            <a:endParaRPr kumimoji="0" lang="ru-RU" sz="16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
        <p:nvSpPr>
          <p:cNvPr id="29699" name="AutoShape 3"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1" name="AutoShape 5"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3" name="AutoShape 7"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04" name="Picture 8"/>
          <p:cNvPicPr>
            <a:picLocks noChangeAspect="1" noChangeArrowheads="1"/>
          </p:cNvPicPr>
          <p:nvPr/>
        </p:nvPicPr>
        <p:blipFill>
          <a:blip r:embed="rId2" cstate="print"/>
          <a:srcRect/>
          <a:stretch>
            <a:fillRect/>
          </a:stretch>
        </p:blipFill>
        <p:spPr bwMode="auto">
          <a:xfrm>
            <a:off x="1187624" y="2492896"/>
            <a:ext cx="6840760" cy="40803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2339752" y="332656"/>
            <a:ext cx="6588224" cy="5976664"/>
          </a:xfrm>
          <a:prstGeom prst="rect">
            <a:avLst/>
          </a:prstGeom>
          <a:noFill/>
          <a:ln w="9525">
            <a:noFill/>
            <a:miter lim="800000"/>
            <a:headEnd/>
            <a:tailEnd/>
          </a:ln>
          <a:effectLst/>
        </p:spPr>
      </p:pic>
      <p:pic>
        <p:nvPicPr>
          <p:cNvPr id="3" name="Picture 2" descr="Picture background"/>
          <p:cNvPicPr>
            <a:picLocks noChangeAspect="1" noChangeArrowheads="1"/>
          </p:cNvPicPr>
          <p:nvPr/>
        </p:nvPicPr>
        <p:blipFill>
          <a:blip r:embed="rId3" cstate="print"/>
          <a:srcRect/>
          <a:stretch>
            <a:fillRect/>
          </a:stretch>
        </p:blipFill>
        <p:spPr bwMode="auto">
          <a:xfrm>
            <a:off x="1" y="0"/>
            <a:ext cx="2339751" cy="68580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491880" y="919173"/>
            <a:ext cx="449999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З</a:t>
            </a:r>
            <a:r>
              <a:rPr kumimoji="0" lang="ru-RU" sz="3200" b="1" i="0" u="none" strike="noStrike" cap="none" normalizeH="0" baseline="0" dirty="0" smtClean="0" bmk="">
                <a:ln>
                  <a:noFill/>
                </a:ln>
                <a:solidFill>
                  <a:srgbClr val="222222"/>
                </a:solidFill>
                <a:effectLst/>
                <a:latin typeface="Times New Roman" pitchFamily="18" charset="0"/>
                <a:ea typeface="Times New Roman" pitchFamily="18" charset="0"/>
                <a:cs typeface="Times New Roman" pitchFamily="18" charset="0"/>
              </a:rPr>
              <a:t>аключение</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descr="Picture background"/>
          <p:cNvPicPr>
            <a:picLocks noChangeAspect="1" noChangeArrowheads="1"/>
          </p:cNvPicPr>
          <p:nvPr/>
        </p:nvPicPr>
        <p:blipFill>
          <a:blip r:embed="rId2" cstate="print"/>
          <a:srcRect/>
          <a:stretch>
            <a:fillRect/>
          </a:stretch>
        </p:blipFill>
        <p:spPr bwMode="auto">
          <a:xfrm>
            <a:off x="0" y="0"/>
            <a:ext cx="2627783" cy="6858000"/>
          </a:xfrm>
          <a:prstGeom prst="rect">
            <a:avLst/>
          </a:prstGeom>
          <a:noFill/>
        </p:spPr>
      </p:pic>
      <p:sp>
        <p:nvSpPr>
          <p:cNvPr id="37890" name="Rectangle 2"/>
          <p:cNvSpPr>
            <a:spLocks noChangeArrowheads="1"/>
          </p:cNvSpPr>
          <p:nvPr/>
        </p:nvSpPr>
        <p:spPr bwMode="auto">
          <a:xfrm>
            <a:off x="2915816" y="2271355"/>
            <a:ext cx="590465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Успешное формирование инженерного мышления требует постоянного обновления образовательных практик и активного вовлечения всех участников образовательного процесса. Учителя, учащиеся, родители и представители бизнеса должны работать в тесном сотрудничестве, чтобы создать условия для развития творческого потенциала и инженерных навыков у молодежи. Только совместными усилиями можно достичь значительных результатов в подготовке будущих специалистов, способных не только адаптироваться к изменениям, но и активно участвовать в их создании, внося свой вклад в устойчивое развитие общества и экономики.</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Picture background"/>
          <p:cNvPicPr>
            <a:picLocks noChangeAspect="1" noChangeArrowheads="1"/>
          </p:cNvPicPr>
          <p:nvPr/>
        </p:nvPicPr>
        <p:blipFill>
          <a:blip r:embed="rId2" cstate="print"/>
          <a:srcRect/>
          <a:stretch>
            <a:fillRect/>
          </a:stretch>
        </p:blipFill>
        <p:spPr bwMode="auto">
          <a:xfrm>
            <a:off x="3923928" y="260648"/>
            <a:ext cx="4318321" cy="28803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Прямоугольник 2"/>
          <p:cNvSpPr/>
          <p:nvPr/>
        </p:nvSpPr>
        <p:spPr>
          <a:xfrm>
            <a:off x="3419872" y="3573016"/>
            <a:ext cx="5364088" cy="2862322"/>
          </a:xfrm>
          <a:prstGeom prst="rect">
            <a:avLst/>
          </a:prstGeom>
        </p:spPr>
        <p:txBody>
          <a:bodyPr wrap="square">
            <a:spAutoFit/>
          </a:bodyPr>
          <a:lstStyle/>
          <a:p>
            <a:r>
              <a:rPr lang="ru-RU" dirty="0">
                <a:solidFill>
                  <a:schemeClr val="accent1">
                    <a:lumMod val="50000"/>
                  </a:schemeClr>
                </a:solidFill>
                <a:latin typeface="Times New Roman" pitchFamily="18" charset="0"/>
                <a:cs typeface="Times New Roman" pitchFamily="18" charset="0"/>
              </a:rPr>
              <a:t>"В ближайшие три года мы должны подготовить специалистов в области инженерного дела, это миллион человек. А к 2030 году эта цифра должна вырасти почти до двух миллионов - 1,8 миллиона человек. В целом работа в этом направлении идет… У нас созданы 50 инженерных школ высокого уровня на базе российских ведущих учебных заведений. И к 2030 году этих инженерных школ должно быть не менее </a:t>
            </a:r>
            <a:r>
              <a:rPr lang="ru-RU" dirty="0" smtClean="0">
                <a:solidFill>
                  <a:schemeClr val="accent1">
                    <a:lumMod val="50000"/>
                  </a:schemeClr>
                </a:solidFill>
                <a:latin typeface="Times New Roman" pitchFamily="18" charset="0"/>
                <a:cs typeface="Times New Roman" pitchFamily="18" charset="0"/>
              </a:rPr>
              <a:t>100»</a:t>
            </a:r>
          </a:p>
          <a:p>
            <a:pPr algn="r"/>
            <a:r>
              <a:rPr lang="ru-RU" dirty="0" smtClean="0">
                <a:solidFill>
                  <a:schemeClr val="accent1">
                    <a:lumMod val="50000"/>
                  </a:schemeClr>
                </a:solidFill>
                <a:latin typeface="Times New Roman" pitchFamily="18" charset="0"/>
                <a:cs typeface="Times New Roman" pitchFamily="18" charset="0"/>
              </a:rPr>
              <a:t>В.В.Путин</a:t>
            </a:r>
            <a:endParaRPr lang="ru-RU" dirty="0">
              <a:solidFill>
                <a:schemeClr val="accent1">
                  <a:lumMod val="50000"/>
                </a:schemeClr>
              </a:solidFill>
              <a:latin typeface="Times New Roman" pitchFamily="18" charset="0"/>
              <a:cs typeface="Times New Roman" pitchFamily="18" charset="0"/>
            </a:endParaRPr>
          </a:p>
        </p:txBody>
      </p:sp>
      <p:pic>
        <p:nvPicPr>
          <p:cNvPr id="4" name="Picture 2" descr="Picture background"/>
          <p:cNvPicPr>
            <a:picLocks noChangeAspect="1" noChangeArrowheads="1"/>
          </p:cNvPicPr>
          <p:nvPr/>
        </p:nvPicPr>
        <p:blipFill>
          <a:blip r:embed="rId3" cstate="print"/>
          <a:srcRect/>
          <a:stretch>
            <a:fillRect/>
          </a:stretch>
        </p:blipFill>
        <p:spPr bwMode="auto">
          <a:xfrm>
            <a:off x="0" y="0"/>
            <a:ext cx="313184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background"/>
          <p:cNvPicPr>
            <a:picLocks noChangeAspect="1" noChangeArrowheads="1"/>
          </p:cNvPicPr>
          <p:nvPr/>
        </p:nvPicPr>
        <p:blipFill>
          <a:blip r:embed="rId2" cstate="print"/>
          <a:srcRect/>
          <a:stretch>
            <a:fillRect/>
          </a:stretch>
        </p:blipFill>
        <p:spPr bwMode="auto">
          <a:xfrm>
            <a:off x="1" y="0"/>
            <a:ext cx="4211959" cy="6858000"/>
          </a:xfrm>
          <a:prstGeom prst="rect">
            <a:avLst/>
          </a:prstGeom>
          <a:noFill/>
        </p:spPr>
      </p:pic>
      <p:sp>
        <p:nvSpPr>
          <p:cNvPr id="24577" name="Rectangle 1"/>
          <p:cNvSpPr>
            <a:spLocks noChangeArrowheads="1"/>
          </p:cNvSpPr>
          <p:nvPr/>
        </p:nvSpPr>
        <p:spPr bwMode="auto">
          <a:xfrm>
            <a:off x="4716016" y="848326"/>
            <a:ext cx="4176464"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Инженерное мышление </a:t>
            </a:r>
            <a:r>
              <a:rPr kumimoji="0" lang="ru-RU" sz="2000" b="0"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особый вид мышления, формирующийся и проявляющийся при решении инженерных задач, позволяющих быстро, точно и оригинально решать поставленные задачи, направленные на удовлетворение технических потребностей в знаниях, способах, приемах, с целью создания технических средств и организации технологий.</a:t>
            </a:r>
            <a:endParaRPr kumimoji="0" lang="ru-RU" sz="20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707904" y="771381"/>
            <a:ext cx="525658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Формирование инженерного мышления у школьников </a:t>
            </a:r>
            <a: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a:r>
            <a:br>
              <a:rPr kumimoji="0" lang="en-US"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b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на </a:t>
            </a:r>
            <a:r>
              <a:rPr kumimoji="0" lang="ru-RU" sz="28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современном этапе обусловлено:</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2060"/>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sz="2800" b="0" u="none" strike="noStrike" cap="none" normalizeH="0" baseline="0" dirty="0" err="1" smtClean="0">
                <a:ln>
                  <a:noFill/>
                </a:ln>
                <a:solidFill>
                  <a:srgbClr val="002060"/>
                </a:solidFill>
                <a:effectLst/>
                <a:latin typeface="Times New Roman" pitchFamily="18" charset="0"/>
                <a:ea typeface="Times New Roman" pitchFamily="18" charset="0"/>
                <a:cs typeface="Times New Roman" pitchFamily="18" charset="0"/>
              </a:rPr>
              <a:t>Востребованность</a:t>
            </a:r>
            <a:r>
              <a:rPr kumimoji="0" lang="ru-RU" sz="2800"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 профессий;</a:t>
            </a:r>
            <a:endParaRPr kumimoji="0" lang="ru-RU" sz="2800" b="0" u="none" strike="noStrike" cap="none" normalizeH="0" baseline="0" dirty="0" smtClean="0">
              <a:ln>
                <a:noFill/>
              </a:ln>
              <a:solidFill>
                <a:srgbClr val="002060"/>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sz="2800"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Комплексный подход к обучению; </a:t>
            </a:r>
            <a:endParaRPr kumimoji="0" lang="ru-RU" sz="2800" b="0" u="none" strike="noStrike" cap="none" normalizeH="0" baseline="0" dirty="0" smtClean="0">
              <a:ln>
                <a:noFill/>
              </a:ln>
              <a:solidFill>
                <a:srgbClr val="002060"/>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ru-RU" sz="2800" b="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Развитие личностных качеств. </a:t>
            </a:r>
            <a:endParaRPr kumimoji="0" lang="ru-RU" sz="2800" b="0" u="none" strike="noStrike" cap="none" normalizeH="0" baseline="0" dirty="0" smtClean="0">
              <a:ln>
                <a:noFill/>
              </a:ln>
              <a:solidFill>
                <a:srgbClr val="00206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5" name="Picture 2" descr="Picture background"/>
          <p:cNvPicPr>
            <a:picLocks noChangeAspect="1" noChangeArrowheads="1"/>
          </p:cNvPicPr>
          <p:nvPr/>
        </p:nvPicPr>
        <p:blipFill>
          <a:blip r:embed="rId2" cstate="print"/>
          <a:srcRect/>
          <a:stretch>
            <a:fillRect/>
          </a:stretch>
        </p:blipFill>
        <p:spPr bwMode="auto">
          <a:xfrm>
            <a:off x="1" y="0"/>
            <a:ext cx="3491879"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background"/>
          <p:cNvPicPr>
            <a:picLocks noChangeAspect="1" noChangeArrowheads="1"/>
          </p:cNvPicPr>
          <p:nvPr/>
        </p:nvPicPr>
        <p:blipFill>
          <a:blip r:embed="rId2" cstate="print"/>
          <a:srcRect/>
          <a:stretch>
            <a:fillRect/>
          </a:stretch>
        </p:blipFill>
        <p:spPr bwMode="auto">
          <a:xfrm>
            <a:off x="1" y="0"/>
            <a:ext cx="2267743" cy="6858000"/>
          </a:xfrm>
          <a:prstGeom prst="rect">
            <a:avLst/>
          </a:prstGeom>
          <a:noFill/>
        </p:spPr>
      </p:pic>
      <p:sp>
        <p:nvSpPr>
          <p:cNvPr id="25601" name="Rectangle 1"/>
          <p:cNvSpPr>
            <a:spLocks noChangeArrowheads="1"/>
          </p:cNvSpPr>
          <p:nvPr/>
        </p:nvSpPr>
        <p:spPr bwMode="auto">
          <a:xfrm>
            <a:off x="2915816" y="548680"/>
            <a:ext cx="565212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Ф</a:t>
            </a:r>
            <a:r>
              <a:rPr kumimoji="0" lang="ru-RU" sz="2400" b="1" i="0" u="none" strike="noStrike" cap="none" normalizeH="0" baseline="0" dirty="0" smtClean="0" bmk="">
                <a:ln>
                  <a:noFill/>
                </a:ln>
                <a:solidFill>
                  <a:srgbClr val="002060"/>
                </a:solidFill>
                <a:effectLst/>
                <a:latin typeface="Times New Roman" pitchFamily="18" charset="0"/>
                <a:ea typeface="Times New Roman" pitchFamily="18" charset="0"/>
                <a:cs typeface="Times New Roman" pitchFamily="18" charset="0"/>
              </a:rPr>
              <a:t>изический эксперимент и экспериментальные задачи как средство развития инженерного мышления школьников</a:t>
            </a:r>
            <a:endParaRPr kumimoji="0" lang="ru-RU" sz="2400" b="0" i="0" u="none" strike="noStrike" cap="none" normalizeH="0" baseline="0" dirty="0" smtClean="0">
              <a:ln>
                <a:noFill/>
              </a:ln>
              <a:solidFill>
                <a:srgbClr val="002060"/>
              </a:solidFill>
              <a:effectLst/>
              <a:latin typeface="Times New Roman" pitchFamily="18" charset="0"/>
              <a:cs typeface="Times New Roman" pitchFamily="18" charset="0"/>
            </a:endParaRPr>
          </a:p>
        </p:txBody>
      </p:sp>
      <p:pic>
        <p:nvPicPr>
          <p:cNvPr id="16388" name="Picture 4" descr="Picture background"/>
          <p:cNvPicPr>
            <a:picLocks noChangeAspect="1" noChangeArrowheads="1"/>
          </p:cNvPicPr>
          <p:nvPr/>
        </p:nvPicPr>
        <p:blipFill>
          <a:blip r:embed="rId3" cstate="print"/>
          <a:srcRect/>
          <a:stretch>
            <a:fillRect/>
          </a:stretch>
        </p:blipFill>
        <p:spPr bwMode="auto">
          <a:xfrm>
            <a:off x="2843808" y="2714459"/>
            <a:ext cx="5832648" cy="373887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Picture background"/>
          <p:cNvPicPr>
            <a:picLocks noChangeAspect="1" noChangeArrowheads="1"/>
          </p:cNvPicPr>
          <p:nvPr/>
        </p:nvPicPr>
        <p:blipFill>
          <a:blip r:embed="rId2" cstate="print"/>
          <a:srcRect/>
          <a:stretch>
            <a:fillRect/>
          </a:stretch>
        </p:blipFill>
        <p:spPr bwMode="auto">
          <a:xfrm>
            <a:off x="467544" y="332656"/>
            <a:ext cx="8064896" cy="60486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179512" y="260648"/>
            <a:ext cx="8855983" cy="28529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6627" name="Picture 3"/>
          <p:cNvPicPr>
            <a:picLocks noChangeAspect="1" noChangeArrowheads="1"/>
          </p:cNvPicPr>
          <p:nvPr/>
        </p:nvPicPr>
        <p:blipFill>
          <a:blip r:embed="rId3" cstate="print"/>
          <a:srcRect/>
          <a:stretch>
            <a:fillRect/>
          </a:stretch>
        </p:blipFill>
        <p:spPr bwMode="auto">
          <a:xfrm>
            <a:off x="395536" y="3501008"/>
            <a:ext cx="8424936" cy="30243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background"/>
          <p:cNvPicPr>
            <a:picLocks noChangeAspect="1" noChangeArrowheads="1"/>
          </p:cNvPicPr>
          <p:nvPr/>
        </p:nvPicPr>
        <p:blipFill>
          <a:blip r:embed="rId2" cstate="print"/>
          <a:srcRect/>
          <a:stretch>
            <a:fillRect/>
          </a:stretch>
        </p:blipFill>
        <p:spPr bwMode="auto">
          <a:xfrm>
            <a:off x="1" y="0"/>
            <a:ext cx="3491879" cy="6858000"/>
          </a:xfrm>
          <a:prstGeom prst="rect">
            <a:avLst/>
          </a:prstGeom>
          <a:noFill/>
        </p:spPr>
      </p:pic>
      <p:sp>
        <p:nvSpPr>
          <p:cNvPr id="27650" name="Rectangle 2"/>
          <p:cNvSpPr>
            <a:spLocks noChangeArrowheads="1"/>
          </p:cNvSpPr>
          <p:nvPr/>
        </p:nvSpPr>
        <p:spPr bwMode="auto">
          <a:xfrm>
            <a:off x="4211960" y="1264401"/>
            <a:ext cx="439248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90488" algn="l" defTabSz="914400" rtl="0" eaLnBrk="1" fontAlgn="base" latinLnBrk="0" hangingPunct="1">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002060"/>
                </a:solidFill>
                <a:effectLst/>
                <a:latin typeface="Times New Roman" pitchFamily="18" charset="0"/>
                <a:cs typeface="Times New Roman" pitchFamily="18" charset="0"/>
              </a:rPr>
              <a:t>Методика решения экспериментальных задач</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  Методика решения экспериментальных задач имеет свои специфические особенности. </a:t>
            </a:r>
          </a:p>
          <a:p>
            <a:pPr marL="0" marR="0" lvl="0" indent="90488"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cs typeface="Times New Roman" pitchFamily="18" charset="0"/>
              </a:rPr>
              <a:t>Для решения экспериментальных задач необходимо не только составить план решения, но и определить способы получения некоторых данных, самостоятельно собрать установку, отобрать, а иногда «сконструировать» необходимые приборы и установки.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90488"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1296</TotalTime>
  <Words>789</Words>
  <Application>Microsoft Office PowerPoint</Application>
  <PresentationFormat>Экран (4:3)</PresentationFormat>
  <Paragraphs>58</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dc:creator>
  <cp:lastModifiedBy>Надежда Пронская</cp:lastModifiedBy>
  <cp:revision>71</cp:revision>
  <dcterms:created xsi:type="dcterms:W3CDTF">2025-09-21T14:46:20Z</dcterms:created>
  <dcterms:modified xsi:type="dcterms:W3CDTF">2025-09-25T12:11:32Z</dcterms:modified>
</cp:coreProperties>
</file>