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5" r:id="rId1"/>
    <p:sldMasterId id="2147483687" r:id="rId2"/>
  </p:sldMasterIdLst>
  <p:sldIdLst>
    <p:sldId id="256" r:id="rId3"/>
    <p:sldId id="257" r:id="rId4"/>
    <p:sldId id="263" r:id="rId5"/>
    <p:sldId id="259" r:id="rId6"/>
    <p:sldId id="260" r:id="rId7"/>
    <p:sldId id="261" r:id="rId8"/>
    <p:sldId id="262" r:id="rId9"/>
    <p:sldId id="264" r:id="rId10"/>
    <p:sldId id="258" r:id="rId11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778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348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tableStyles" Target="tableStyle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4530"/>
            <a:ext cx="9144000" cy="2387600"/>
          </a:xfrm>
        </p:spPr>
        <p:txBody>
          <a:bodyPr anchor="b">
            <a:normAutofit/>
          </a:bodyPr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EAE9-3CD0-482D-8E0E-34849BE87F1E}" type="datetimeFigureOut">
              <a:rPr lang="ru-RU" smtClean="0"/>
              <a:t>19.09.2025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464993-725A-4F01-8865-C52C1F8CE33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654525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EAE9-3CD0-482D-8E0E-34849BE87F1E}" type="datetimeFigureOut">
              <a:rPr lang="ru-RU" smtClean="0"/>
              <a:t>19.09.2025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464993-725A-4F01-8865-C52C1F8CE33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419346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0362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0362"/>
            <a:ext cx="7734300" cy="581183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EAE9-3CD0-482D-8E0E-34849BE87F1E}" type="datetimeFigureOut">
              <a:rPr lang="ru-RU" smtClean="0"/>
              <a:t>19.09.2025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464993-725A-4F01-8865-C52C1F8CE33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2820119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EAE9-3CD0-482D-8E0E-34849BE87F1E}" type="datetimeFigureOut">
              <a:rPr lang="ru-RU" smtClean="0"/>
              <a:t>19.09.2025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464993-725A-4F01-8865-C52C1F8CE33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1814165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EAE9-3CD0-482D-8E0E-34849BE87F1E}" type="datetimeFigureOut">
              <a:rPr lang="ru-RU" smtClean="0"/>
              <a:t>19.09.2025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464993-725A-4F01-8865-C52C1F8CE33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4670656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EAE9-3CD0-482D-8E0E-34849BE87F1E}" type="datetimeFigureOut">
              <a:rPr lang="ru-RU" smtClean="0"/>
              <a:t>19.09.2025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464993-725A-4F01-8865-C52C1F8CE33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3529141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EAE9-3CD0-482D-8E0E-34849BE87F1E}" type="datetimeFigureOut">
              <a:rPr lang="ru-RU" smtClean="0"/>
              <a:t>19.09.2025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464993-725A-4F01-8865-C52C1F8CE33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1851253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EAE9-3CD0-482D-8E0E-34849BE87F1E}" type="datetimeFigureOut">
              <a:rPr lang="ru-RU" smtClean="0"/>
              <a:t>19.09.2025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464993-725A-4F01-8865-C52C1F8CE33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590011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EAE9-3CD0-482D-8E0E-34849BE87F1E}" type="datetimeFigureOut">
              <a:rPr lang="ru-RU" smtClean="0"/>
              <a:t>19.09.2025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464993-725A-4F01-8865-C52C1F8CE33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361896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EAE9-3CD0-482D-8E0E-34849BE87F1E}" type="datetimeFigureOut">
              <a:rPr lang="ru-RU" smtClean="0"/>
              <a:t>19.09.2025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464993-725A-4F01-8865-C52C1F8CE33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4685782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EAE9-3CD0-482D-8E0E-34849BE87F1E}" type="datetimeFigureOut">
              <a:rPr lang="ru-RU" smtClean="0"/>
              <a:t>19.09.2025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464993-725A-4F01-8865-C52C1F8CE33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043904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EAE9-3CD0-482D-8E0E-34849BE87F1E}" type="datetimeFigureOut">
              <a:rPr lang="ru-RU" smtClean="0"/>
              <a:t>19.09.2025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464993-725A-4F01-8865-C52C1F8CE33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7896224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EAE9-3CD0-482D-8E0E-34849BE87F1E}" type="datetimeFigureOut">
              <a:rPr lang="ru-RU" smtClean="0"/>
              <a:t>19.09.2025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464993-725A-4F01-8865-C52C1F8CE33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45241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EAE9-3CD0-482D-8E0E-34849BE87F1E}" type="datetimeFigureOut">
              <a:rPr lang="ru-RU" smtClean="0"/>
              <a:t>19.09.2025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464993-725A-4F01-8865-C52C1F8CE33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5212775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EAE9-3CD0-482D-8E0E-34849BE87F1E}" type="datetimeFigureOut">
              <a:rPr lang="ru-RU" smtClean="0"/>
              <a:t>19.09.2025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464993-725A-4F01-8865-C52C1F8CE332}" type="slidenum">
              <a:rPr lang="ru-RU" smtClean="0"/>
              <a:t>‹#›</a:t>
            </a:fld>
            <a:endParaRPr lang="ru-RU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22042659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EAE9-3CD0-482D-8E0E-34849BE87F1E}" type="datetimeFigureOut">
              <a:rPr lang="ru-RU" smtClean="0"/>
              <a:t>19.09.2025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464993-725A-4F01-8865-C52C1F8CE33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6951620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EAE9-3CD0-482D-8E0E-34849BE87F1E}" type="datetimeFigureOut">
              <a:rPr lang="ru-RU" smtClean="0"/>
              <a:t>19.09.2025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464993-725A-4F01-8865-C52C1F8CE332}" type="slidenum">
              <a:rPr lang="ru-RU" smtClean="0"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6592360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EAE9-3CD0-482D-8E0E-34849BE87F1E}" type="datetimeFigureOut">
              <a:rPr lang="ru-RU" smtClean="0"/>
              <a:t>19.09.2025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464993-725A-4F01-8865-C52C1F8CE33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2883679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EAE9-3CD0-482D-8E0E-34849BE87F1E}" type="datetimeFigureOut">
              <a:rPr lang="ru-RU" smtClean="0"/>
              <a:t>19.09.2025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464993-725A-4F01-8865-C52C1F8CE33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0227585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EAE9-3CD0-482D-8E0E-34849BE87F1E}" type="datetimeFigureOut">
              <a:rPr lang="ru-RU" smtClean="0"/>
              <a:t>19.09.2025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464993-725A-4F01-8865-C52C1F8CE33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881838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12423"/>
            <a:ext cx="10515600" cy="2851208"/>
          </a:xfrm>
        </p:spPr>
        <p:txBody>
          <a:bodyPr anchor="b">
            <a:normAutofit/>
          </a:bodyPr>
          <a:lstStyle>
            <a:lvl1pPr>
              <a:defRPr sz="6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52633"/>
            <a:ext cx="105156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EAE9-3CD0-482D-8E0E-34849BE87F1E}" type="datetimeFigureOut">
              <a:rPr lang="ru-RU" smtClean="0"/>
              <a:t>19.09.2025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464993-725A-4F01-8865-C52C1F8CE33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525491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45127" y="1828800"/>
            <a:ext cx="5181600" cy="435133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8800"/>
            <a:ext cx="5181600" cy="435133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EAE9-3CD0-482D-8E0E-34849BE87F1E}" type="datetimeFigureOut">
              <a:rPr lang="ru-RU" smtClean="0"/>
              <a:t>19.09.2025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464993-725A-4F01-8865-C52C1F8CE33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945878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5127" y="1681850"/>
            <a:ext cx="5156200" cy="825699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5127" y="2507550"/>
            <a:ext cx="5156200" cy="36805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851"/>
            <a:ext cx="5181601" cy="825698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7550"/>
            <a:ext cx="5181601" cy="36805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EAE9-3CD0-482D-8E0E-34849BE87F1E}" type="datetimeFigureOut">
              <a:rPr lang="ru-RU" smtClean="0"/>
              <a:t>19.09.2025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464993-725A-4F01-8865-C52C1F8CE332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94735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EAE9-3CD0-482D-8E0E-34849BE87F1E}" type="datetimeFigureOut">
              <a:rPr lang="ru-RU" smtClean="0"/>
              <a:t>19.09.2025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464993-725A-4F01-8865-C52C1F8CE332}" type="slidenum">
              <a:rPr lang="ru-RU" smtClean="0"/>
              <a:t>‹#›</a:t>
            </a:fld>
            <a:endParaRPr lang="ru-RU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77187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EAE9-3CD0-482D-8E0E-34849BE87F1E}" type="datetimeFigureOut">
              <a:rPr lang="ru-RU" smtClean="0"/>
              <a:t>19.09.2025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464993-725A-4F01-8865-C52C1F8CE33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160184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931920" cy="1600197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1600" y="990600"/>
            <a:ext cx="6172200" cy="48768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57399"/>
            <a:ext cx="3931920" cy="3810001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EAE9-3CD0-482D-8E0E-34849BE87F1E}" type="datetimeFigureOut">
              <a:rPr lang="ru-RU" smtClean="0"/>
              <a:t>19.09.2025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464993-725A-4F01-8865-C52C1F8CE33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467072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931920" cy="1600200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1600" y="990600"/>
            <a:ext cx="6172200" cy="4876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57400"/>
            <a:ext cx="3931920" cy="38100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EAE9-3CD0-482D-8E0E-34849BE87F1E}" type="datetimeFigureOut">
              <a:rPr lang="ru-RU" smtClean="0"/>
              <a:t>19.09.2025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464993-725A-4F01-8865-C52C1F8CE33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368086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45127" y="365760"/>
            <a:ext cx="10515600" cy="13255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5127" y="1828800"/>
            <a:ext cx="10515600" cy="43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5BBEEAE9-3CD0-482D-8E0E-34849BE87F1E}" type="datetimeFigureOut">
              <a:rPr lang="ru-RU" smtClean="0"/>
              <a:t>19.09.2025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7527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464993-725A-4F01-8865-C52C1F8CE33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753613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  <p:sldLayoutId id="2147483679" r:id="rId4"/>
    <p:sldLayoutId id="2147483680" r:id="rId5"/>
    <p:sldLayoutId id="2147483681" r:id="rId6"/>
    <p:sldLayoutId id="2147483682" r:id="rId7"/>
    <p:sldLayoutId id="2147483683" r:id="rId8"/>
    <p:sldLayoutId id="2147483684" r:id="rId9"/>
    <p:sldLayoutId id="2147483685" r:id="rId10"/>
    <p:sldLayoutId id="2147483686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Wingdings 2" pitchFamily="18" charset="2"/>
        <a:buChar char="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BEEAE9-3CD0-482D-8E0E-34849BE87F1E}" type="datetimeFigureOut">
              <a:rPr lang="ru-RU" smtClean="0"/>
              <a:t>19.09.2025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CD464993-725A-4F01-8865-C52C1F8CE33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954951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  <p:sldLayoutId id="2147483699" r:id="rId12"/>
    <p:sldLayoutId id="2147483700" r:id="rId13"/>
    <p:sldLayoutId id="2147483701" r:id="rId14"/>
    <p:sldLayoutId id="2147483702" r:id="rId15"/>
    <p:sldLayoutId id="2147483703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.png"/><Relationship Id="rId5" Type="http://schemas.openxmlformats.org/officeDocument/2006/relationships/image" Target="../media/image4.jp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s://berlinerdeutsch.ru/blog/tpost/yxdxbrh6k1-zhurnali-na-nemetskom-yazike" TargetMode="External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8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816882" y="2430163"/>
            <a:ext cx="5915225" cy="1307636"/>
          </a:xfrm>
        </p:spPr>
        <p:txBody>
          <a:bodyPr/>
          <a:lstStyle/>
          <a:p>
            <a:r>
              <a:rPr lang="de-DE" dirty="0" smtClean="0"/>
              <a:t>Was ist das</a:t>
            </a:r>
            <a:r>
              <a:rPr lang="en-US" dirty="0" smtClean="0"/>
              <a:t>?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994" y="65901"/>
            <a:ext cx="3658457" cy="2743843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09901" y="0"/>
            <a:ext cx="2636107" cy="3394129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0071" y="0"/>
            <a:ext cx="2794686" cy="2794686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4467" y="4054947"/>
            <a:ext cx="4829432" cy="2716556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7414" y="4085257"/>
            <a:ext cx="4126527" cy="27510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1733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1812325" y="1960605"/>
            <a:ext cx="8353166" cy="314936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de-DE" sz="9600" dirty="0" smtClean="0"/>
              <a:t>Massenmedien</a:t>
            </a:r>
            <a:endParaRPr lang="ru-RU" sz="9600" dirty="0"/>
          </a:p>
        </p:txBody>
      </p:sp>
    </p:spTree>
    <p:extLst>
      <p:ext uri="{BB962C8B-B14F-4D97-AF65-F5344CB8AC3E}">
        <p14:creationId xmlns:p14="http://schemas.microsoft.com/office/powerpoint/2010/main" val="41625539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17377" y="24714"/>
            <a:ext cx="8596668" cy="1320800"/>
          </a:xfrm>
        </p:spPr>
        <p:txBody>
          <a:bodyPr/>
          <a:lstStyle/>
          <a:p>
            <a:pPr algn="ctr"/>
            <a:r>
              <a:rPr lang="de-DE" dirty="0" smtClean="0">
                <a:solidFill>
                  <a:srgbClr val="FFC000"/>
                </a:solidFill>
              </a:rPr>
              <a:t>Hier sind die Wörter zum Thema „Massenmedien“</a:t>
            </a:r>
            <a:endParaRPr lang="ru-RU" dirty="0">
              <a:solidFill>
                <a:srgbClr val="FFC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6007" y="2028784"/>
            <a:ext cx="2510709" cy="3880773"/>
          </a:xfrm>
        </p:spPr>
        <p:txBody>
          <a:bodyPr>
            <a:normAutofit fontScale="85000" lnSpcReduction="10000"/>
          </a:bodyPr>
          <a:lstStyle/>
          <a:p>
            <a:r>
              <a:rPr lang="ru-RU" dirty="0"/>
              <a:t>💬 </a:t>
            </a:r>
            <a:r>
              <a:rPr lang="de-DE" b="1" dirty="0" smtClean="0"/>
              <a:t>die </a:t>
            </a:r>
            <a:r>
              <a:rPr lang="de-DE" b="1" dirty="0"/>
              <a:t>Zeitung </a:t>
            </a:r>
            <a:r>
              <a:rPr lang="de-DE" dirty="0"/>
              <a:t>- </a:t>
            </a:r>
            <a:r>
              <a:rPr lang="ru-RU" dirty="0"/>
              <a:t>газета </a:t>
            </a:r>
            <a:br>
              <a:rPr lang="ru-RU" dirty="0"/>
            </a:br>
            <a:r>
              <a:rPr lang="de-DE" b="1" dirty="0">
                <a:hlinkClick r:id="rId2"/>
              </a:rPr>
              <a:t>die Zeitschrift</a:t>
            </a:r>
            <a:r>
              <a:rPr lang="de-DE" dirty="0"/>
              <a:t> - </a:t>
            </a:r>
            <a:r>
              <a:rPr lang="ru-RU" dirty="0">
                <a:hlinkClick r:id="rId2"/>
              </a:rPr>
              <a:t>журнал</a:t>
            </a:r>
            <a:r>
              <a:rPr lang="ru-RU" dirty="0"/>
              <a:t> </a:t>
            </a:r>
            <a:br>
              <a:rPr lang="ru-RU" dirty="0"/>
            </a:br>
            <a:r>
              <a:rPr lang="de-DE" b="1" dirty="0"/>
              <a:t>die Presse</a:t>
            </a:r>
            <a:r>
              <a:rPr lang="de-DE" dirty="0"/>
              <a:t> - </a:t>
            </a:r>
            <a:r>
              <a:rPr lang="ru-RU" dirty="0"/>
              <a:t>пресса </a:t>
            </a:r>
            <a:br>
              <a:rPr lang="ru-RU" dirty="0"/>
            </a:br>
            <a:r>
              <a:rPr lang="de-DE" b="1" dirty="0"/>
              <a:t>der Rundfunk</a:t>
            </a:r>
            <a:r>
              <a:rPr lang="de-DE" dirty="0"/>
              <a:t> - </a:t>
            </a:r>
            <a:r>
              <a:rPr lang="ru-RU" dirty="0"/>
              <a:t>радио </a:t>
            </a:r>
            <a:br>
              <a:rPr lang="ru-RU" dirty="0"/>
            </a:br>
            <a:r>
              <a:rPr lang="de-DE" b="1" dirty="0"/>
              <a:t>die Rundfunkstation</a:t>
            </a:r>
            <a:r>
              <a:rPr lang="de-DE" dirty="0"/>
              <a:t> - </a:t>
            </a:r>
            <a:r>
              <a:rPr lang="ru-RU" dirty="0"/>
              <a:t>радиостанция </a:t>
            </a:r>
            <a:br>
              <a:rPr lang="ru-RU" dirty="0"/>
            </a:br>
            <a:r>
              <a:rPr lang="de-DE" b="1" dirty="0"/>
              <a:t>das Fernsehen</a:t>
            </a:r>
            <a:r>
              <a:rPr lang="de-DE" dirty="0"/>
              <a:t> - </a:t>
            </a:r>
            <a:r>
              <a:rPr lang="ru-RU" dirty="0"/>
              <a:t>телевидение </a:t>
            </a:r>
            <a:br>
              <a:rPr lang="ru-RU" dirty="0"/>
            </a:br>
            <a:r>
              <a:rPr lang="de-DE" b="1" dirty="0"/>
              <a:t>der Moderator</a:t>
            </a:r>
            <a:r>
              <a:rPr lang="de-DE" dirty="0"/>
              <a:t> - </a:t>
            </a:r>
            <a:r>
              <a:rPr lang="ru-RU" dirty="0"/>
              <a:t>ведущий (ТВ) </a:t>
            </a:r>
            <a:br>
              <a:rPr lang="ru-RU" dirty="0"/>
            </a:br>
            <a:r>
              <a:rPr lang="de-DE" b="1" dirty="0"/>
              <a:t>der Sprecher</a:t>
            </a:r>
            <a:r>
              <a:rPr lang="de-DE" dirty="0"/>
              <a:t> - </a:t>
            </a:r>
            <a:r>
              <a:rPr lang="ru-RU" dirty="0"/>
              <a:t>диктор </a:t>
            </a:r>
            <a:br>
              <a:rPr lang="ru-RU" dirty="0"/>
            </a:br>
            <a:r>
              <a:rPr lang="de-DE" b="1" dirty="0"/>
              <a:t>der Kommentator</a:t>
            </a:r>
            <a:r>
              <a:rPr lang="de-DE" dirty="0"/>
              <a:t> - </a:t>
            </a:r>
            <a:r>
              <a:rPr lang="ru-RU" dirty="0"/>
              <a:t>комментатор </a:t>
            </a:r>
            <a:br>
              <a:rPr lang="ru-RU" dirty="0"/>
            </a:br>
            <a:r>
              <a:rPr lang="de-DE" b="1" dirty="0"/>
              <a:t>der Journalist</a:t>
            </a:r>
            <a:r>
              <a:rPr lang="de-DE" dirty="0"/>
              <a:t> </a:t>
            </a:r>
            <a:r>
              <a:rPr lang="de-DE" dirty="0" smtClean="0"/>
              <a:t>– </a:t>
            </a:r>
            <a:r>
              <a:rPr lang="ru-RU" dirty="0" smtClean="0"/>
              <a:t>журналист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4" name="Объект 2"/>
          <p:cNvSpPr txBox="1">
            <a:spLocks/>
          </p:cNvSpPr>
          <p:nvPr/>
        </p:nvSpPr>
        <p:spPr>
          <a:xfrm>
            <a:off x="3309095" y="2028784"/>
            <a:ext cx="2510709" cy="3880773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/>
              <a:t>💬 </a:t>
            </a:r>
            <a:r>
              <a:rPr lang="de-DE" b="1" dirty="0" smtClean="0"/>
              <a:t>der Korrespondent</a:t>
            </a:r>
            <a:r>
              <a:rPr lang="de-DE" dirty="0" smtClean="0"/>
              <a:t> - </a:t>
            </a:r>
            <a:r>
              <a:rPr lang="ru-RU" dirty="0" smtClean="0"/>
              <a:t>корреспондент </a:t>
            </a:r>
            <a:br>
              <a:rPr lang="ru-RU" dirty="0" smtClean="0"/>
            </a:br>
            <a:r>
              <a:rPr lang="de-DE" b="1" dirty="0" smtClean="0"/>
              <a:t>der Bildberichterstatter</a:t>
            </a:r>
            <a:r>
              <a:rPr lang="de-DE" dirty="0" smtClean="0"/>
              <a:t> - </a:t>
            </a:r>
            <a:r>
              <a:rPr lang="ru-RU" dirty="0" smtClean="0"/>
              <a:t>фотокорреспондент </a:t>
            </a:r>
            <a:br>
              <a:rPr lang="ru-RU" dirty="0" smtClean="0"/>
            </a:br>
            <a:r>
              <a:rPr lang="de-DE" b="1" dirty="0" smtClean="0"/>
              <a:t>der Reporter</a:t>
            </a:r>
            <a:r>
              <a:rPr lang="de-DE" dirty="0" smtClean="0"/>
              <a:t> - </a:t>
            </a:r>
            <a:r>
              <a:rPr lang="ru-RU" dirty="0" smtClean="0"/>
              <a:t>репортер </a:t>
            </a:r>
            <a:br>
              <a:rPr lang="ru-RU" dirty="0" smtClean="0"/>
            </a:br>
            <a:r>
              <a:rPr lang="de-DE" b="1" dirty="0" smtClean="0"/>
              <a:t>der Redakteur</a:t>
            </a:r>
            <a:r>
              <a:rPr lang="de-DE" dirty="0" smtClean="0"/>
              <a:t> - </a:t>
            </a:r>
            <a:r>
              <a:rPr lang="ru-RU" dirty="0" smtClean="0"/>
              <a:t>редактор </a:t>
            </a:r>
            <a:br>
              <a:rPr lang="ru-RU" dirty="0" smtClean="0"/>
            </a:br>
            <a:r>
              <a:rPr lang="de-DE" b="1" dirty="0" smtClean="0"/>
              <a:t>der Chefredakteur</a:t>
            </a:r>
            <a:r>
              <a:rPr lang="de-DE" dirty="0" smtClean="0"/>
              <a:t> - </a:t>
            </a:r>
            <a:r>
              <a:rPr lang="ru-RU" dirty="0" smtClean="0"/>
              <a:t>главный редактор </a:t>
            </a:r>
            <a:br>
              <a:rPr lang="ru-RU" dirty="0" smtClean="0"/>
            </a:br>
            <a:r>
              <a:rPr lang="de-DE" b="1" dirty="0" smtClean="0"/>
              <a:t>abonnieren</a:t>
            </a:r>
            <a:r>
              <a:rPr lang="de-DE" dirty="0" smtClean="0"/>
              <a:t> - </a:t>
            </a:r>
            <a:r>
              <a:rPr lang="ru-RU" dirty="0" smtClean="0"/>
              <a:t>подписаться (на газету) </a:t>
            </a:r>
            <a:br>
              <a:rPr lang="ru-RU" dirty="0" smtClean="0"/>
            </a:br>
            <a:r>
              <a:rPr lang="de-DE" b="1" dirty="0" smtClean="0"/>
              <a:t>das Abonnement </a:t>
            </a:r>
            <a:r>
              <a:rPr lang="de-DE" dirty="0" smtClean="0"/>
              <a:t>- </a:t>
            </a:r>
            <a:r>
              <a:rPr lang="ru-RU" dirty="0" smtClean="0"/>
              <a:t>подписка </a:t>
            </a:r>
            <a:br>
              <a:rPr lang="ru-RU" dirty="0" smtClean="0"/>
            </a:br>
            <a:r>
              <a:rPr lang="de-DE" b="1" dirty="0" smtClean="0"/>
              <a:t>der Abonnent </a:t>
            </a:r>
            <a:r>
              <a:rPr lang="de-DE" dirty="0" smtClean="0"/>
              <a:t>- </a:t>
            </a:r>
            <a:r>
              <a:rPr lang="ru-RU" dirty="0" smtClean="0"/>
              <a:t>подписчик </a:t>
            </a:r>
            <a:br>
              <a:rPr lang="ru-RU" dirty="0" smtClean="0"/>
            </a:br>
            <a:r>
              <a:rPr lang="de-DE" b="1" dirty="0" smtClean="0"/>
              <a:t>lesen</a:t>
            </a:r>
            <a:r>
              <a:rPr lang="de-DE" dirty="0" smtClean="0"/>
              <a:t> - </a:t>
            </a:r>
            <a:r>
              <a:rPr lang="ru-RU" dirty="0" smtClean="0"/>
              <a:t>читать </a:t>
            </a:r>
            <a:br>
              <a:rPr lang="ru-RU" dirty="0" smtClean="0"/>
            </a:br>
            <a:r>
              <a:rPr lang="de-DE" b="1" dirty="0" smtClean="0"/>
              <a:t>der Leser </a:t>
            </a:r>
            <a:r>
              <a:rPr lang="de-DE" dirty="0" smtClean="0"/>
              <a:t>– </a:t>
            </a:r>
            <a:r>
              <a:rPr lang="ru-RU" dirty="0" smtClean="0"/>
              <a:t>читатель</a:t>
            </a:r>
          </a:p>
          <a:p>
            <a:endParaRPr lang="ru-RU" dirty="0"/>
          </a:p>
        </p:txBody>
      </p:sp>
      <p:sp>
        <p:nvSpPr>
          <p:cNvPr id="5" name="Объект 2"/>
          <p:cNvSpPr txBox="1">
            <a:spLocks/>
          </p:cNvSpPr>
          <p:nvPr/>
        </p:nvSpPr>
        <p:spPr>
          <a:xfrm>
            <a:off x="6303663" y="2028784"/>
            <a:ext cx="2510709" cy="3880773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dirty="0"/>
              <a:t>💬</a:t>
            </a:r>
            <a:endParaRPr lang="ru-RU" dirty="0" smtClean="0"/>
          </a:p>
          <a:p>
            <a:r>
              <a:rPr lang="de-DE" b="1" dirty="0" smtClean="0"/>
              <a:t>die Auflage</a:t>
            </a:r>
            <a:r>
              <a:rPr lang="de-DE" dirty="0" smtClean="0"/>
              <a:t> - </a:t>
            </a:r>
            <a:r>
              <a:rPr lang="ru-RU" dirty="0" smtClean="0"/>
              <a:t>тираж (газеты, журнала) </a:t>
            </a:r>
            <a:br>
              <a:rPr lang="ru-RU" dirty="0" smtClean="0"/>
            </a:br>
            <a:r>
              <a:rPr lang="de-DE" b="1" dirty="0" smtClean="0"/>
              <a:t>monatlich</a:t>
            </a:r>
            <a:r>
              <a:rPr lang="de-DE" dirty="0" smtClean="0"/>
              <a:t> - </a:t>
            </a:r>
            <a:r>
              <a:rPr lang="ru-RU" dirty="0" smtClean="0"/>
              <a:t>ежемесячный </a:t>
            </a:r>
            <a:br>
              <a:rPr lang="ru-RU" dirty="0" smtClean="0"/>
            </a:br>
            <a:r>
              <a:rPr lang="de-DE" b="1" dirty="0" smtClean="0"/>
              <a:t>wöchentlich </a:t>
            </a:r>
            <a:r>
              <a:rPr lang="de-DE" dirty="0" smtClean="0"/>
              <a:t>- </a:t>
            </a:r>
            <a:r>
              <a:rPr lang="ru-RU" dirty="0" smtClean="0"/>
              <a:t>еженедельный </a:t>
            </a:r>
            <a:br>
              <a:rPr lang="ru-RU" dirty="0" smtClean="0"/>
            </a:br>
            <a:r>
              <a:rPr lang="de-DE" b="1" dirty="0" smtClean="0"/>
              <a:t>die Ausgabe</a:t>
            </a:r>
            <a:r>
              <a:rPr lang="de-DE" dirty="0" smtClean="0"/>
              <a:t> - </a:t>
            </a:r>
            <a:r>
              <a:rPr lang="ru-RU" dirty="0" smtClean="0"/>
              <a:t>номер (журнала) </a:t>
            </a:r>
            <a:br>
              <a:rPr lang="ru-RU" dirty="0" smtClean="0"/>
            </a:br>
            <a:r>
              <a:rPr lang="de-DE" b="1" dirty="0" smtClean="0"/>
              <a:t>neueste (Ausgabe)</a:t>
            </a:r>
            <a:r>
              <a:rPr lang="de-DE" dirty="0" smtClean="0"/>
              <a:t> - </a:t>
            </a:r>
            <a:r>
              <a:rPr lang="ru-RU" dirty="0" smtClean="0"/>
              <a:t>свежий (напр. журнал) </a:t>
            </a:r>
            <a:br>
              <a:rPr lang="ru-RU" dirty="0" smtClean="0"/>
            </a:br>
            <a:r>
              <a:rPr lang="de-DE" b="1" dirty="0" smtClean="0"/>
              <a:t>der Titel</a:t>
            </a:r>
            <a:r>
              <a:rPr lang="de-DE" dirty="0" smtClean="0"/>
              <a:t> - </a:t>
            </a:r>
            <a:r>
              <a:rPr lang="ru-RU" dirty="0" smtClean="0"/>
              <a:t>заголовок </a:t>
            </a:r>
            <a:br>
              <a:rPr lang="ru-RU" dirty="0" smtClean="0"/>
            </a:br>
            <a:r>
              <a:rPr lang="de-DE" b="1" dirty="0" smtClean="0"/>
              <a:t>der Artikel</a:t>
            </a:r>
            <a:r>
              <a:rPr lang="de-DE" dirty="0" smtClean="0"/>
              <a:t> - </a:t>
            </a:r>
            <a:r>
              <a:rPr lang="ru-RU" dirty="0" smtClean="0"/>
              <a:t>заметка (в газете), статья</a:t>
            </a:r>
            <a:br>
              <a:rPr lang="ru-RU" dirty="0" smtClean="0"/>
            </a:br>
            <a:r>
              <a:rPr lang="de-DE" b="1" dirty="0" smtClean="0"/>
              <a:t>die Rubrik</a:t>
            </a:r>
            <a:r>
              <a:rPr lang="de-DE" dirty="0" smtClean="0"/>
              <a:t> - </a:t>
            </a:r>
            <a:r>
              <a:rPr lang="ru-RU" dirty="0" smtClean="0"/>
              <a:t>рубрика </a:t>
            </a:r>
            <a:br>
              <a:rPr lang="ru-RU" dirty="0" smtClean="0"/>
            </a:br>
            <a:r>
              <a:rPr lang="de-DE" b="1" dirty="0" smtClean="0"/>
              <a:t>die Seite</a:t>
            </a:r>
            <a:r>
              <a:rPr lang="de-DE" dirty="0" smtClean="0"/>
              <a:t> - </a:t>
            </a:r>
            <a:r>
              <a:rPr lang="ru-RU" dirty="0" smtClean="0"/>
              <a:t>страница </a:t>
            </a:r>
            <a:br>
              <a:rPr lang="ru-RU" dirty="0" smtClean="0"/>
            </a:br>
            <a:r>
              <a:rPr lang="de-DE" b="1" dirty="0" smtClean="0"/>
              <a:t>die Reportage</a:t>
            </a:r>
            <a:r>
              <a:rPr lang="de-DE" dirty="0" smtClean="0"/>
              <a:t> - </a:t>
            </a:r>
            <a:r>
              <a:rPr lang="ru-RU" dirty="0" smtClean="0"/>
              <a:t>репортаж</a:t>
            </a:r>
          </a:p>
          <a:p>
            <a:pPr marL="0" indent="0">
              <a:buNone/>
            </a:pPr>
            <a:endParaRPr lang="ru-RU" dirty="0"/>
          </a:p>
        </p:txBody>
      </p:sp>
      <p:sp>
        <p:nvSpPr>
          <p:cNvPr id="6" name="Объект 2"/>
          <p:cNvSpPr txBox="1">
            <a:spLocks/>
          </p:cNvSpPr>
          <p:nvPr/>
        </p:nvSpPr>
        <p:spPr>
          <a:xfrm>
            <a:off x="9298231" y="2028784"/>
            <a:ext cx="2510709" cy="3880773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10000"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 smtClean="0"/>
              <a:t>💬</a:t>
            </a:r>
            <a:br>
              <a:rPr lang="ru-RU" dirty="0" smtClean="0"/>
            </a:br>
            <a:r>
              <a:rPr lang="de-DE" b="1" dirty="0" smtClean="0"/>
              <a:t>das Ereignis</a:t>
            </a:r>
            <a:r>
              <a:rPr lang="de-DE" dirty="0" smtClean="0"/>
              <a:t> - </a:t>
            </a:r>
            <a:r>
              <a:rPr lang="ru-RU" dirty="0" smtClean="0"/>
              <a:t>событие </a:t>
            </a:r>
            <a:br>
              <a:rPr lang="ru-RU" dirty="0" smtClean="0"/>
            </a:br>
            <a:r>
              <a:rPr lang="de-DE" b="1" dirty="0" smtClean="0"/>
              <a:t>die Sensation</a:t>
            </a:r>
            <a:r>
              <a:rPr lang="de-DE" dirty="0" smtClean="0"/>
              <a:t> - </a:t>
            </a:r>
            <a:r>
              <a:rPr lang="ru-RU" dirty="0" smtClean="0"/>
              <a:t>сенсация </a:t>
            </a:r>
            <a:br>
              <a:rPr lang="ru-RU" dirty="0" smtClean="0"/>
            </a:br>
            <a:r>
              <a:rPr lang="de-DE" b="1" dirty="0" smtClean="0"/>
              <a:t>der Skandal </a:t>
            </a:r>
            <a:r>
              <a:rPr lang="de-DE" dirty="0" smtClean="0"/>
              <a:t>- </a:t>
            </a:r>
            <a:r>
              <a:rPr lang="ru-RU" dirty="0" smtClean="0"/>
              <a:t>скандал </a:t>
            </a:r>
            <a:br>
              <a:rPr lang="ru-RU" dirty="0" smtClean="0"/>
            </a:br>
            <a:r>
              <a:rPr lang="de-DE" b="1" dirty="0" smtClean="0"/>
              <a:t>skandalös </a:t>
            </a:r>
            <a:r>
              <a:rPr lang="de-DE" dirty="0" smtClean="0"/>
              <a:t>- </a:t>
            </a:r>
            <a:r>
              <a:rPr lang="ru-RU" dirty="0" smtClean="0"/>
              <a:t>скандальный </a:t>
            </a:r>
            <a:br>
              <a:rPr lang="ru-RU" dirty="0" smtClean="0"/>
            </a:br>
            <a:r>
              <a:rPr lang="de-DE" b="1" dirty="0" smtClean="0"/>
              <a:t>groß </a:t>
            </a:r>
            <a:r>
              <a:rPr lang="de-DE" dirty="0" smtClean="0"/>
              <a:t>- </a:t>
            </a:r>
            <a:r>
              <a:rPr lang="ru-RU" dirty="0" smtClean="0"/>
              <a:t>громкий (скандал) </a:t>
            </a:r>
            <a:br>
              <a:rPr lang="ru-RU" dirty="0" smtClean="0"/>
            </a:br>
            <a:r>
              <a:rPr lang="de-DE" b="1" dirty="0" smtClean="0"/>
              <a:t>die Sendung</a:t>
            </a:r>
            <a:r>
              <a:rPr lang="de-DE" dirty="0" smtClean="0"/>
              <a:t> - </a:t>
            </a:r>
            <a:r>
              <a:rPr lang="ru-RU" dirty="0" smtClean="0"/>
              <a:t>передача (ТВ) </a:t>
            </a:r>
            <a:br>
              <a:rPr lang="ru-RU" dirty="0" smtClean="0"/>
            </a:br>
            <a:r>
              <a:rPr lang="de-DE" b="1" dirty="0" smtClean="0"/>
              <a:t>das Interview</a:t>
            </a:r>
            <a:r>
              <a:rPr lang="de-DE" dirty="0" smtClean="0"/>
              <a:t> - </a:t>
            </a:r>
            <a:r>
              <a:rPr lang="ru-RU" dirty="0" smtClean="0"/>
              <a:t>интервью </a:t>
            </a:r>
            <a:br>
              <a:rPr lang="ru-RU" dirty="0" smtClean="0"/>
            </a:br>
            <a:r>
              <a:rPr lang="de-DE" b="1" dirty="0" smtClean="0"/>
              <a:t>die Live-Übertragung</a:t>
            </a:r>
            <a:r>
              <a:rPr lang="de-DE" dirty="0" smtClean="0"/>
              <a:t> - </a:t>
            </a:r>
            <a:r>
              <a:rPr lang="ru-RU" dirty="0" smtClean="0"/>
              <a:t>прямая трансляция </a:t>
            </a:r>
            <a:br>
              <a:rPr lang="ru-RU" dirty="0" smtClean="0"/>
            </a:br>
            <a:r>
              <a:rPr lang="de-DE" b="1" dirty="0" smtClean="0"/>
              <a:t>der Kanal</a:t>
            </a:r>
            <a:r>
              <a:rPr lang="de-DE" dirty="0" smtClean="0"/>
              <a:t> - </a:t>
            </a:r>
            <a:r>
              <a:rPr lang="ru-RU" dirty="0" smtClean="0"/>
              <a:t>канал (вещания)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95369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Овал 3"/>
          <p:cNvSpPr/>
          <p:nvPr/>
        </p:nvSpPr>
        <p:spPr>
          <a:xfrm>
            <a:off x="3311610" y="970456"/>
            <a:ext cx="4720281" cy="2682789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Welche Aufgaben haben die Massenmedien</a:t>
            </a:r>
            <a:r>
              <a:rPr lang="ru-RU" dirty="0" smtClean="0"/>
              <a:t>?</a:t>
            </a:r>
            <a:endParaRPr lang="ru-RU" dirty="0"/>
          </a:p>
        </p:txBody>
      </p:sp>
      <p:sp>
        <p:nvSpPr>
          <p:cNvPr id="5" name="Выноска-облако 4"/>
          <p:cNvSpPr/>
          <p:nvPr/>
        </p:nvSpPr>
        <p:spPr>
          <a:xfrm>
            <a:off x="-188554" y="126313"/>
            <a:ext cx="3245708" cy="2660822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 smtClean="0"/>
              <a:t>Informationen zu verbreiten, sie sollen so umfassend, sachgerecht und verständlich wie möglich sein</a:t>
            </a:r>
            <a:endParaRPr lang="ru-RU" dirty="0"/>
          </a:p>
        </p:txBody>
      </p:sp>
      <p:sp>
        <p:nvSpPr>
          <p:cNvPr id="6" name="Выноска-облако 5"/>
          <p:cNvSpPr/>
          <p:nvPr/>
        </p:nvSpPr>
        <p:spPr>
          <a:xfrm>
            <a:off x="1688757" y="3632886"/>
            <a:ext cx="4596713" cy="2891481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 smtClean="0"/>
              <a:t>zur Meinungsbildung der Bürger beizutragen, indem sie politische Probleme Komplizierte politische Probleme und Zusammenhänge erläutern und politische Ereignisse Kommentieren</a:t>
            </a:r>
            <a:endParaRPr lang="ru-RU" dirty="0"/>
          </a:p>
        </p:txBody>
      </p:sp>
      <p:sp>
        <p:nvSpPr>
          <p:cNvPr id="7" name="Выноска-облако 6"/>
          <p:cNvSpPr/>
          <p:nvPr/>
        </p:nvSpPr>
        <p:spPr>
          <a:xfrm>
            <a:off x="8682681" y="749643"/>
            <a:ext cx="3435178" cy="2883243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 smtClean="0"/>
              <a:t>Die Entscheidungen der politischen Institutionen sowie das Verhalten der Amtsinhaber kontrollieren und Missstände kritisieren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843046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64296" y="255373"/>
            <a:ext cx="8596668" cy="1320800"/>
          </a:xfrm>
        </p:spPr>
        <p:txBody>
          <a:bodyPr>
            <a:normAutofit fontScale="90000"/>
          </a:bodyPr>
          <a:lstStyle/>
          <a:p>
            <a:r>
              <a:rPr lang="de-DE" dirty="0" smtClean="0"/>
              <a:t>Seht noch einmal den Text durch und findet deutsche Äquivalente zu den folgenden russischen Sätzen.</a:t>
            </a:r>
            <a:endParaRPr lang="ru-RU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30222070"/>
              </p:ext>
            </p:extLst>
          </p:nvPr>
        </p:nvGraphicFramePr>
        <p:xfrm>
          <a:off x="677863" y="2160588"/>
          <a:ext cx="8596312" cy="3474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298156"/>
                <a:gridCol w="4298156"/>
              </a:tblGrid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Средства Массовой информации ставят своей задачей оказывать влияние на формирование мнений граждан, разъясняя сложные политические проблемы и взаимосвязи,</a:t>
                      </a:r>
                      <a:r>
                        <a:rPr lang="ru-RU" baseline="0" dirty="0" smtClean="0"/>
                        <a:t> комментируя политические события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Средства массовой информации ставят свой задачей контролировать решения политических организаций, а также деятельность чиновников и критиковать непорядки.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Горизонтальный свиток 4"/>
          <p:cNvSpPr/>
          <p:nvPr/>
        </p:nvSpPr>
        <p:spPr>
          <a:xfrm>
            <a:off x="5058032" y="1507525"/>
            <a:ext cx="4572000" cy="2652584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defTabSz="457200">
              <a:defRPr/>
            </a:pPr>
            <a:r>
              <a:rPr lang="de-DE"/>
              <a:t>Die Massenmedien haben die Aufgabe, zur Meinungsbildung der Bürger beizutragen, indem sie politische Probleme Komplizierte politische Probleme und Zusammenhänge erläutern und politische Ereignisse Kommentieren</a:t>
            </a:r>
            <a:endParaRPr lang="ru-RU" dirty="0"/>
          </a:p>
        </p:txBody>
      </p:sp>
      <p:sp>
        <p:nvSpPr>
          <p:cNvPr id="6" name="Горизонтальный свиток 5"/>
          <p:cNvSpPr/>
          <p:nvPr/>
        </p:nvSpPr>
        <p:spPr>
          <a:xfrm>
            <a:off x="5058032" y="3803604"/>
            <a:ext cx="4769708" cy="2430162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defTabSz="457200">
              <a:defRPr/>
            </a:pPr>
            <a:r>
              <a:rPr lang="de-DE" dirty="0"/>
              <a:t>Die Massenmedien haben die Aufgabe, Die Entscheidungen der politischen Institutionen sowie das Verhalten der Amtsinhaber kontrollieren und Missstände kritisieren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193506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5466" y="18284"/>
            <a:ext cx="8744479" cy="1753521"/>
          </a:xfrm>
        </p:spPr>
        <p:txBody>
          <a:bodyPr>
            <a:normAutofit fontScale="90000"/>
          </a:bodyPr>
          <a:lstStyle/>
          <a:p>
            <a:pPr algn="ctr"/>
            <a:r>
              <a:rPr lang="de-DE" sz="3100" dirty="0" smtClean="0"/>
              <a:t>Beantwortet die folgende Frage anhand des Assoziogramms.</a:t>
            </a:r>
            <a:br>
              <a:rPr lang="de-DE" sz="3100" dirty="0" smtClean="0"/>
            </a:br>
            <a:r>
              <a:rPr lang="de-DE" sz="3100" dirty="0" smtClean="0">
                <a:solidFill>
                  <a:srgbClr val="FFC000"/>
                </a:solidFill>
              </a:rPr>
              <a:t>Warum spielen die Massenmedien eine große Rolle in unserem Leben</a:t>
            </a:r>
            <a:r>
              <a:rPr lang="ru-RU" sz="3100" dirty="0">
                <a:solidFill>
                  <a:srgbClr val="FFC000"/>
                </a:solidFill>
              </a:rPr>
              <a:t>?</a:t>
            </a:r>
            <a:r>
              <a:rPr lang="de-DE" sz="3100" dirty="0" smtClean="0">
                <a:solidFill>
                  <a:srgbClr val="FFC000"/>
                </a:solidFill>
              </a:rPr>
              <a:t> </a:t>
            </a:r>
            <a:r>
              <a:rPr lang="de-DE" dirty="0" smtClean="0"/>
              <a:t/>
            </a:r>
            <a:br>
              <a:rPr lang="de-DE" dirty="0" smtClean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Овал 3"/>
          <p:cNvSpPr/>
          <p:nvPr/>
        </p:nvSpPr>
        <p:spPr>
          <a:xfrm>
            <a:off x="3862915" y="3590324"/>
            <a:ext cx="2667255" cy="148273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 smtClean="0"/>
              <a:t>Die Massenmedien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3795207" y="1771806"/>
            <a:ext cx="2734963" cy="112858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k</a:t>
            </a:r>
            <a:r>
              <a:rPr lang="de-DE" dirty="0" smtClean="0"/>
              <a:t>ontrollieren die Entscheidungen der politischen Institutionen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801356" y="3175896"/>
            <a:ext cx="2734963" cy="112858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t</a:t>
            </a:r>
            <a:r>
              <a:rPr lang="de-DE" dirty="0" smtClean="0"/>
              <a:t>ragen zur Meinungsbildung der Bürger bei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184290" y="4421974"/>
            <a:ext cx="2734963" cy="112858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k</a:t>
            </a:r>
            <a:r>
              <a:rPr lang="de-DE" dirty="0" smtClean="0"/>
              <a:t>ommentieren politische Probleme und politische Ereignisse</a:t>
            </a:r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2168838" y="5668053"/>
            <a:ext cx="2734963" cy="112858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 smtClean="0"/>
              <a:t>verbreiten Informationen</a:t>
            </a:r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5791200" y="5705576"/>
            <a:ext cx="2734963" cy="112858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 smtClean="0"/>
              <a:t>Erläutern politische Probleme und Zusammen hänge</a:t>
            </a:r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8110319" y="4455767"/>
            <a:ext cx="2734963" cy="112858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 smtClean="0"/>
              <a:t>Kontrollieren das Verhalten der Amtsinhaber</a:t>
            </a:r>
            <a:endParaRPr lang="ru-RU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6873815" y="3026032"/>
            <a:ext cx="2734963" cy="112858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k</a:t>
            </a:r>
            <a:r>
              <a:rPr lang="de-DE" dirty="0" smtClean="0"/>
              <a:t>ritisieren Missstände</a:t>
            </a:r>
            <a:endParaRPr lang="ru-RU" dirty="0"/>
          </a:p>
        </p:txBody>
      </p:sp>
      <p:cxnSp>
        <p:nvCxnSpPr>
          <p:cNvPr id="14" name="Прямая соединительная линия 13"/>
          <p:cNvCxnSpPr/>
          <p:nvPr/>
        </p:nvCxnSpPr>
        <p:spPr>
          <a:xfrm>
            <a:off x="5165124" y="2908537"/>
            <a:ext cx="0" cy="68178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/>
          <p:cNvCxnSpPr>
            <a:endCxn id="11" idx="1"/>
          </p:cNvCxnSpPr>
          <p:nvPr/>
        </p:nvCxnSpPr>
        <p:spPr>
          <a:xfrm flipV="1">
            <a:off x="6252519" y="3590324"/>
            <a:ext cx="621296" cy="28969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17"/>
          <p:cNvCxnSpPr/>
          <p:nvPr/>
        </p:nvCxnSpPr>
        <p:spPr>
          <a:xfrm>
            <a:off x="6392562" y="4670854"/>
            <a:ext cx="1717757" cy="24192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единительная линия 19"/>
          <p:cNvCxnSpPr/>
          <p:nvPr/>
        </p:nvCxnSpPr>
        <p:spPr>
          <a:xfrm>
            <a:off x="5898292" y="4950301"/>
            <a:ext cx="774357" cy="75527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единительная линия 21"/>
          <p:cNvCxnSpPr/>
          <p:nvPr/>
        </p:nvCxnSpPr>
        <p:spPr>
          <a:xfrm flipH="1">
            <a:off x="4127157" y="5008605"/>
            <a:ext cx="372245" cy="62874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единительная линия 23"/>
          <p:cNvCxnSpPr>
            <a:endCxn id="7" idx="3"/>
          </p:cNvCxnSpPr>
          <p:nvPr/>
        </p:nvCxnSpPr>
        <p:spPr>
          <a:xfrm flipH="1">
            <a:off x="2919253" y="4539468"/>
            <a:ext cx="994491" cy="44679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единительная линия 25"/>
          <p:cNvCxnSpPr>
            <a:endCxn id="6" idx="3"/>
          </p:cNvCxnSpPr>
          <p:nvPr/>
        </p:nvCxnSpPr>
        <p:spPr>
          <a:xfrm flipH="1" flipV="1">
            <a:off x="3536319" y="3740188"/>
            <a:ext cx="508459" cy="19098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632119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Hier sind noch einige Fragen.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smtClean="0"/>
              <a:t>Welche deutschen Zeitungen und Zeitschriften könnt ihr nennen?</a:t>
            </a:r>
          </a:p>
          <a:p>
            <a:r>
              <a:rPr lang="de-DE" dirty="0" smtClean="0"/>
              <a:t>Welche Zeitungsrubriken kennt ihr</a:t>
            </a:r>
            <a:r>
              <a:rPr lang="ru-RU" dirty="0"/>
              <a:t>?</a:t>
            </a:r>
            <a:endParaRPr lang="de-DE" dirty="0" smtClean="0"/>
          </a:p>
          <a:p>
            <a:r>
              <a:rPr lang="de-DE" dirty="0" smtClean="0"/>
              <a:t>Welche Probleme interessieren heute die Journalisten besonders</a:t>
            </a:r>
            <a:r>
              <a:rPr lang="ru-RU" dirty="0" smtClean="0"/>
              <a:t>?</a:t>
            </a:r>
            <a:endParaRPr lang="de-DE" dirty="0" smtClean="0"/>
          </a:p>
          <a:p>
            <a:r>
              <a:rPr lang="de-DE" dirty="0" smtClean="0"/>
              <a:t>Welche Zeitungsbereiche haben wir im Lesebuch gelesen</a:t>
            </a:r>
            <a:r>
              <a:rPr lang="ru-RU" dirty="0" smtClean="0"/>
              <a:t>?</a:t>
            </a:r>
            <a:endParaRPr lang="de-DE" dirty="0" smtClean="0"/>
          </a:p>
          <a:p>
            <a:r>
              <a:rPr lang="de-DE" dirty="0" smtClean="0"/>
              <a:t>Welche deutschen Fernsehsendungen könnt ihr nennen</a:t>
            </a:r>
            <a:r>
              <a:rPr lang="ru-RU" dirty="0" smtClean="0"/>
              <a:t>?</a:t>
            </a:r>
            <a:endParaRPr lang="de-DE" dirty="0" smtClean="0"/>
          </a:p>
          <a:p>
            <a:r>
              <a:rPr lang="de-DE" dirty="0" smtClean="0"/>
              <a:t>Was haben wir aus dem Artikel „Die </a:t>
            </a:r>
            <a:r>
              <a:rPr lang="de-DE" dirty="0" err="1" smtClean="0"/>
              <a:t>Massendienkinder</a:t>
            </a:r>
            <a:r>
              <a:rPr lang="de-DE" dirty="0" smtClean="0"/>
              <a:t> und das Lesen“ erfahren</a:t>
            </a:r>
            <a:r>
              <a:rPr lang="ru-RU" dirty="0" smtClean="0"/>
              <a:t>?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411757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Die Hausaufgabe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smtClean="0"/>
              <a:t>S.168 Übung 13</a:t>
            </a:r>
          </a:p>
          <a:p>
            <a:r>
              <a:rPr lang="de-DE" dirty="0" smtClean="0"/>
              <a:t>Nicht nur Fernsehen, sondern auch Computerspiele sind bei Jugendlicher sehr beliebt. Der folgende Auszug aus einem Artikel erzählt über „Computer-Kids“. Der Artikel heißt „Manchmal ist es wie eine Sucht“.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255" t="54715" r="55452" b="29429"/>
          <a:stretch/>
        </p:blipFill>
        <p:spPr>
          <a:xfrm rot="10800000">
            <a:off x="3130378" y="4646139"/>
            <a:ext cx="1161535" cy="1087393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907" t="29490" r="56443" b="54054"/>
          <a:stretch/>
        </p:blipFill>
        <p:spPr>
          <a:xfrm flipV="1">
            <a:off x="963828" y="3797641"/>
            <a:ext cx="1029729" cy="1128586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725" t="20901" r="53799" b="63003"/>
          <a:stretch/>
        </p:blipFill>
        <p:spPr>
          <a:xfrm>
            <a:off x="7422292" y="379411"/>
            <a:ext cx="1070919" cy="110387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064" t="45252" r="54956" b="36850"/>
          <a:stretch/>
        </p:blipFill>
        <p:spPr>
          <a:xfrm>
            <a:off x="7937157" y="3698788"/>
            <a:ext cx="1046206" cy="1227439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405" t="67028" r="54295" b="14595"/>
          <a:stretch/>
        </p:blipFill>
        <p:spPr>
          <a:xfrm>
            <a:off x="4786184" y="1261762"/>
            <a:ext cx="1112107" cy="12603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7509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321276"/>
          </a:xfrm>
        </p:spPr>
        <p:txBody>
          <a:bodyPr>
            <a:normAutofit/>
          </a:bodyPr>
          <a:lstStyle/>
          <a:p>
            <a:r>
              <a:rPr lang="en-US" sz="800" dirty="0" err="1" smtClean="0"/>
              <a:t>Informationen</a:t>
            </a:r>
            <a:r>
              <a:rPr lang="en-US" sz="800" dirty="0" smtClean="0"/>
              <a:t> </a:t>
            </a:r>
            <a:r>
              <a:rPr lang="en-US" sz="800" dirty="0" err="1" smtClean="0"/>
              <a:t>im</a:t>
            </a:r>
            <a:r>
              <a:rPr lang="en-US" sz="800" dirty="0" smtClean="0"/>
              <a:t> Internet</a:t>
            </a:r>
            <a:endParaRPr lang="ru-RU" sz="8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7334" y="859010"/>
            <a:ext cx="8596668" cy="3880773"/>
          </a:xfrm>
        </p:spPr>
        <p:txBody>
          <a:bodyPr/>
          <a:lstStyle/>
          <a:p>
            <a:endParaRPr lang="en-US" dirty="0" smtClean="0"/>
          </a:p>
          <a:p>
            <a:r>
              <a:rPr lang="de-DE" sz="800" dirty="0"/>
              <a:t>https://ya.ru/search/?text=%D1%81%D1%80%D0%B5%D0%B4%D1%81%D1%82%D0%B2%D0%B0+%D0%BC%D0%B0%D1%81%D1%81%D0%BE%D0%B2%D0%BE%D0%B9+%D0%B8%D0%BD%D1%84%D0%BE%D1%80%D0%BC%D0%B0%D1%86%D0%B8%D0%B8+%D0%BD%D0%B0+%</a:t>
            </a:r>
            <a:r>
              <a:rPr lang="de-DE" sz="800" dirty="0" smtClean="0"/>
              <a:t>D0%BD%D0%B5%D0%BC%D0%B5%D1%86%D0%BA%D0%BE%D0%BC&amp;lr=47&amp;clid=2186617&amp;win=682&amp;src=suggest_B</a:t>
            </a:r>
          </a:p>
          <a:p>
            <a:r>
              <a:rPr lang="ru-RU" sz="800" dirty="0"/>
              <a:t>https://ya.ru/images/search?img_url=https%3A%2F%2Fwww.yumpu.com%2Fde%2Fimage%2Ffacebook%2F25905141.jpg&amp;lr=47&amp;pos=0&amp;rpt=simage&amp;source=serp&amp;text=%</a:t>
            </a:r>
            <a:r>
              <a:rPr lang="ru-RU" sz="800" dirty="0" smtClean="0"/>
              <a:t>D1%84%D0%BE%D1%82%D0%BE%20%D0%B6%D1%83%D1%80%D0%BD%D0%B0%D0%BB%D0%B0%20%D0%BF%D0%BE%20%D0%BD%D0%B5%D0%BC%D0%B5%D1%86%D0%BA%D0%BE%D0%BC%D1%83%20%D1%8F%D0%B7%D1%8B%D0%BA%D1%83</a:t>
            </a:r>
            <a:endParaRPr lang="de-DE" sz="800" dirty="0" smtClean="0"/>
          </a:p>
          <a:p>
            <a:r>
              <a:rPr lang="de-DE" sz="800" dirty="0" smtClean="0"/>
              <a:t>https</a:t>
            </a:r>
            <a:r>
              <a:rPr lang="de-DE" sz="800" dirty="0"/>
              <a:t>://ya.ru/images/search?img_url=https%3A%2F%2Fsobcor.news%2Fupload%2Fiblock%2F22d%2Fi9lm3o1cpopqqpo4ehcz9ummpv87ky0p.png&amp;lr=47&amp;pos=0&amp;rpt=simage&amp;source=serp&amp;text=%D1%84%D0%BE%D1%82%D0%BE%20%D1%80%D0%B0%D0%B4%D0%B8%D0%BE%20%D0%BF%D0%BE%20%D0%BD%D0%B5%D0%BC%D0%B5%D1%86%D0%BA%D0%BE%D0%BC%D1%83%20%D1%8F%D0%B7%D1%8B%D0%BA%D1%83</a:t>
            </a:r>
            <a:endParaRPr lang="ru-RU" sz="800" dirty="0"/>
          </a:p>
          <a:p>
            <a:r>
              <a:rPr lang="ru-RU" sz="800" dirty="0" smtClean="0"/>
              <a:t>Учебник немецкого языка 9 класса. И.Л. Бим, Л.В. </a:t>
            </a:r>
            <a:r>
              <a:rPr lang="ru-RU" sz="800" dirty="0" err="1" smtClean="0"/>
              <a:t>Садомова</a:t>
            </a:r>
            <a:endParaRPr lang="en-US" sz="800" dirty="0"/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06116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HDOfficeLightV0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Грань">
  <a:themeElements>
    <a:clrScheme name="Грань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Грань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Грань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Природа</Template>
  <TotalTime>110</TotalTime>
  <Words>376</Words>
  <Application>Microsoft Office PowerPoint</Application>
  <PresentationFormat>Широкоэкранный</PresentationFormat>
  <Paragraphs>42</Paragraphs>
  <Slides>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9</vt:i4>
      </vt:variant>
    </vt:vector>
  </HeadingPairs>
  <TitlesOfParts>
    <vt:vector size="17" baseType="lpstr">
      <vt:lpstr>Arial</vt:lpstr>
      <vt:lpstr>Calibri</vt:lpstr>
      <vt:lpstr>Calibri Light</vt:lpstr>
      <vt:lpstr>Trebuchet MS</vt:lpstr>
      <vt:lpstr>Wingdings 2</vt:lpstr>
      <vt:lpstr>Wingdings 3</vt:lpstr>
      <vt:lpstr>HDOfficeLightV0</vt:lpstr>
      <vt:lpstr>Грань</vt:lpstr>
      <vt:lpstr>Was ist das?</vt:lpstr>
      <vt:lpstr>Презентация PowerPoint</vt:lpstr>
      <vt:lpstr>Hier sind die Wörter zum Thema „Massenmedien“</vt:lpstr>
      <vt:lpstr>Презентация PowerPoint</vt:lpstr>
      <vt:lpstr>Seht noch einmal den Text durch und findet deutsche Äquivalente zu den folgenden russischen Sätzen.</vt:lpstr>
      <vt:lpstr>Beantwortet die folgende Frage anhand des Assoziogramms. Warum spielen die Massenmedien eine große Rolle in unserem Leben?  </vt:lpstr>
      <vt:lpstr>Hier sind noch einige Fragen.</vt:lpstr>
      <vt:lpstr>Die Hausaufgabe</vt:lpstr>
      <vt:lpstr>Informationen im Internet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Was ist das?</dc:title>
  <dc:creator>Пользователь Windows</dc:creator>
  <cp:lastModifiedBy>Пользователь Windows</cp:lastModifiedBy>
  <cp:revision>12</cp:revision>
  <dcterms:created xsi:type="dcterms:W3CDTF">2025-09-19T17:07:57Z</dcterms:created>
  <dcterms:modified xsi:type="dcterms:W3CDTF">2025-09-19T18:58:45Z</dcterms:modified>
</cp:coreProperties>
</file>