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9" r:id="rId2"/>
  </p:sldMasterIdLst>
  <p:notesMasterIdLst>
    <p:notesMasterId r:id="rId23"/>
  </p:notesMasterIdLst>
  <p:handoutMasterIdLst>
    <p:handoutMasterId r:id="rId24"/>
  </p:handoutMasterIdLst>
  <p:sldIdLst>
    <p:sldId id="581" r:id="rId3"/>
    <p:sldId id="671" r:id="rId4"/>
    <p:sldId id="674" r:id="rId5"/>
    <p:sldId id="676" r:id="rId6"/>
    <p:sldId id="678" r:id="rId7"/>
    <p:sldId id="683" r:id="rId8"/>
    <p:sldId id="682" r:id="rId9"/>
    <p:sldId id="679" r:id="rId10"/>
    <p:sldId id="675" r:id="rId11"/>
    <p:sldId id="685" r:id="rId12"/>
    <p:sldId id="686" r:id="rId13"/>
    <p:sldId id="680" r:id="rId14"/>
    <p:sldId id="693" r:id="rId15"/>
    <p:sldId id="692" r:id="rId16"/>
    <p:sldId id="687" r:id="rId17"/>
    <p:sldId id="688" r:id="rId18"/>
    <p:sldId id="689" r:id="rId19"/>
    <p:sldId id="695" r:id="rId20"/>
    <p:sldId id="691" r:id="rId21"/>
    <p:sldId id="690" r:id="rId22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66FF33"/>
    <a:srgbClr val="009644"/>
    <a:srgbClr val="276AAE"/>
    <a:srgbClr val="056AB2"/>
    <a:srgbClr val="2B6AB3"/>
    <a:srgbClr val="166AB2"/>
    <a:srgbClr val="00AB67"/>
    <a:srgbClr val="DA251B"/>
    <a:srgbClr val="256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44" autoAdjust="0"/>
    <p:restoredTop sz="92607" autoAdjust="0"/>
  </p:normalViewPr>
  <p:slideViewPr>
    <p:cSldViewPr>
      <p:cViewPr varScale="1">
        <p:scale>
          <a:sx n="102" d="100"/>
          <a:sy n="102" d="100"/>
        </p:scale>
        <p:origin x="111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9" d="100"/>
          <a:sy n="139" d="100"/>
        </p:scale>
        <p:origin x="114" y="7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A6507-7BC5-4A78-B17B-CA74DBDA4CF4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A9BB45A2-28A7-4344-9BAC-759FE26937C4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Первые автобусы</a:t>
          </a:r>
        </a:p>
      </dgm:t>
    </dgm:pt>
    <dgm:pt modelId="{8F987545-AC42-408B-9C24-88B801AA05F1}" type="parTrans" cxnId="{7739EB5B-1934-4D88-871D-8B89D63DE579}">
      <dgm:prSet/>
      <dgm:spPr/>
      <dgm:t>
        <a:bodyPr/>
        <a:lstStyle/>
        <a:p>
          <a:endParaRPr lang="ru-RU"/>
        </a:p>
      </dgm:t>
    </dgm:pt>
    <dgm:pt modelId="{C2521997-60F5-46E6-A39A-9CCB964D3D74}" type="sibTrans" cxnId="{7739EB5B-1934-4D88-871D-8B89D63DE579}">
      <dgm:prSet/>
      <dgm:spPr/>
      <dgm:t>
        <a:bodyPr/>
        <a:lstStyle/>
        <a:p>
          <a:endParaRPr lang="ru-RU"/>
        </a:p>
      </dgm:t>
    </dgm:pt>
    <dgm:pt modelId="{3CD1F83D-A433-4281-B3B0-84B7A30630A7}" type="pres">
      <dgm:prSet presAssocID="{D37A6507-7BC5-4A78-B17B-CA74DBDA4CF4}" presName="diagram" presStyleCnt="0">
        <dgm:presLayoutVars>
          <dgm:dir/>
        </dgm:presLayoutVars>
      </dgm:prSet>
      <dgm:spPr/>
    </dgm:pt>
    <dgm:pt modelId="{8BB44F1C-281D-4F11-BC8F-B6912B4C1CE7}" type="pres">
      <dgm:prSet presAssocID="{A9BB45A2-28A7-4344-9BAC-759FE26937C4}" presName="composite" presStyleCnt="0"/>
      <dgm:spPr/>
    </dgm:pt>
    <dgm:pt modelId="{15C8AAB0-2FD4-42E8-A6E7-D02C69822F78}" type="pres">
      <dgm:prSet presAssocID="{A9BB45A2-28A7-4344-9BAC-759FE26937C4}" presName="Image" presStyleLbl="bgShp" presStyleIdx="0" presStyleCnt="1" custLinFactNeighborX="-20737" custLinFactNeighborY="-23949"/>
      <dgm:spPr>
        <a:blipFill>
          <a:blip xmlns:r="http://schemas.openxmlformats.org/officeDocument/2006/relationships" r:embed="rId1"/>
          <a:srcRect/>
          <a:stretch>
            <a:fillRect l="-1000" r="-1000"/>
          </a:stretch>
        </a:blipFill>
      </dgm:spPr>
    </dgm:pt>
    <dgm:pt modelId="{C905DF4F-24A4-4BE6-B4EA-E2B1CC216BD7}" type="pres">
      <dgm:prSet presAssocID="{A9BB45A2-28A7-4344-9BAC-759FE26937C4}" presName="Parent" presStyleLbl="node0" presStyleIdx="0" presStyleCnt="1">
        <dgm:presLayoutVars>
          <dgm:bulletEnabled val="1"/>
        </dgm:presLayoutVars>
      </dgm:prSet>
      <dgm:spPr/>
    </dgm:pt>
  </dgm:ptLst>
  <dgm:cxnLst>
    <dgm:cxn modelId="{CD2AB111-4E37-4842-8390-4B4F470B0676}" type="presOf" srcId="{D37A6507-7BC5-4A78-B17B-CA74DBDA4CF4}" destId="{3CD1F83D-A433-4281-B3B0-84B7A30630A7}" srcOrd="0" destOrd="0" presId="urn:microsoft.com/office/officeart/2008/layout/BendingPictureCaption"/>
    <dgm:cxn modelId="{7739EB5B-1934-4D88-871D-8B89D63DE579}" srcId="{D37A6507-7BC5-4A78-B17B-CA74DBDA4CF4}" destId="{A9BB45A2-28A7-4344-9BAC-759FE26937C4}" srcOrd="0" destOrd="0" parTransId="{8F987545-AC42-408B-9C24-88B801AA05F1}" sibTransId="{C2521997-60F5-46E6-A39A-9CCB964D3D74}"/>
    <dgm:cxn modelId="{7E04B35F-014C-410C-8A01-E1C4E5F00924}" type="presOf" srcId="{A9BB45A2-28A7-4344-9BAC-759FE26937C4}" destId="{C905DF4F-24A4-4BE6-B4EA-E2B1CC216BD7}" srcOrd="0" destOrd="0" presId="urn:microsoft.com/office/officeart/2008/layout/BendingPictureCaption"/>
    <dgm:cxn modelId="{54F0A780-F4A0-40F6-9A98-50BD130193B1}" type="presParOf" srcId="{3CD1F83D-A433-4281-B3B0-84B7A30630A7}" destId="{8BB44F1C-281D-4F11-BC8F-B6912B4C1CE7}" srcOrd="0" destOrd="0" presId="urn:microsoft.com/office/officeart/2008/layout/BendingPictureCaption"/>
    <dgm:cxn modelId="{7F2F5061-9FBA-4529-B0DB-4FD63D15D866}" type="presParOf" srcId="{8BB44F1C-281D-4F11-BC8F-B6912B4C1CE7}" destId="{15C8AAB0-2FD4-42E8-A6E7-D02C69822F78}" srcOrd="0" destOrd="0" presId="urn:microsoft.com/office/officeart/2008/layout/BendingPictureCaption"/>
    <dgm:cxn modelId="{4E887E27-BADD-4655-B02A-823203178AB1}" type="presParOf" srcId="{8BB44F1C-281D-4F11-BC8F-B6912B4C1CE7}" destId="{C905DF4F-24A4-4BE6-B4EA-E2B1CC216BD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E0577D-E62A-42F5-BC86-D4E10AD2D8D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0C8A12AC-FCC1-459F-9D64-0D12285E6184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И к чему пришли</a:t>
          </a:r>
        </a:p>
      </dgm:t>
    </dgm:pt>
    <dgm:pt modelId="{ABD8E8C6-E98A-4523-8B8B-5B051DE9CCF3}" type="parTrans" cxnId="{7FFA091C-4EE7-479A-84A1-3212E0D2DB52}">
      <dgm:prSet/>
      <dgm:spPr/>
      <dgm:t>
        <a:bodyPr/>
        <a:lstStyle/>
        <a:p>
          <a:endParaRPr lang="ru-RU"/>
        </a:p>
      </dgm:t>
    </dgm:pt>
    <dgm:pt modelId="{30937E06-6764-45F5-9F09-F776BD50CA54}" type="sibTrans" cxnId="{7FFA091C-4EE7-479A-84A1-3212E0D2DB52}">
      <dgm:prSet/>
      <dgm:spPr/>
      <dgm:t>
        <a:bodyPr/>
        <a:lstStyle/>
        <a:p>
          <a:endParaRPr lang="ru-RU"/>
        </a:p>
      </dgm:t>
    </dgm:pt>
    <dgm:pt modelId="{50657EE2-3058-400E-BDCE-4055CBA119CB}" type="pres">
      <dgm:prSet presAssocID="{1BE0577D-E62A-42F5-BC86-D4E10AD2D8D1}" presName="diagram" presStyleCnt="0">
        <dgm:presLayoutVars>
          <dgm:dir/>
        </dgm:presLayoutVars>
      </dgm:prSet>
      <dgm:spPr/>
    </dgm:pt>
    <dgm:pt modelId="{1E58BE1B-1DAA-4A0D-8319-81F806BE7BAC}" type="pres">
      <dgm:prSet presAssocID="{0C8A12AC-FCC1-459F-9D64-0D12285E6184}" presName="composite" presStyleCnt="0"/>
      <dgm:spPr/>
    </dgm:pt>
    <dgm:pt modelId="{F146D8EF-CCF6-48D8-9068-A9F7300656A3}" type="pres">
      <dgm:prSet presAssocID="{0C8A12AC-FCC1-459F-9D64-0D12285E6184}" presName="Image" presStyleLbl="bgShp" presStyleIdx="0" presStyleCnt="1" custScaleX="108363" custScaleY="111058" custLinFactNeighborX="5990" custLinFactNeighborY="-26821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C8E84181-D6E0-410F-A5E9-A79A0A3B068E}" type="pres">
      <dgm:prSet presAssocID="{0C8A12AC-FCC1-459F-9D64-0D12285E6184}" presName="Parent" presStyleLbl="node0" presStyleIdx="0" presStyleCnt="1" custScaleX="103204" custScaleY="124116" custLinFactNeighborX="-4788" custLinFactNeighborY="-42581">
        <dgm:presLayoutVars>
          <dgm:bulletEnabled val="1"/>
        </dgm:presLayoutVars>
      </dgm:prSet>
      <dgm:spPr/>
    </dgm:pt>
  </dgm:ptLst>
  <dgm:cxnLst>
    <dgm:cxn modelId="{7FFA091C-4EE7-479A-84A1-3212E0D2DB52}" srcId="{1BE0577D-E62A-42F5-BC86-D4E10AD2D8D1}" destId="{0C8A12AC-FCC1-459F-9D64-0D12285E6184}" srcOrd="0" destOrd="0" parTransId="{ABD8E8C6-E98A-4523-8B8B-5B051DE9CCF3}" sibTransId="{30937E06-6764-45F5-9F09-F776BD50CA54}"/>
    <dgm:cxn modelId="{8D10975B-9A44-416F-AF0E-1588055EDAC0}" type="presOf" srcId="{0C8A12AC-FCC1-459F-9D64-0D12285E6184}" destId="{C8E84181-D6E0-410F-A5E9-A79A0A3B068E}" srcOrd="0" destOrd="0" presId="urn:microsoft.com/office/officeart/2008/layout/BendingPictureCaption"/>
    <dgm:cxn modelId="{F163CBD2-51B5-41B3-8B39-0A5CC045EF08}" type="presOf" srcId="{1BE0577D-E62A-42F5-BC86-D4E10AD2D8D1}" destId="{50657EE2-3058-400E-BDCE-4055CBA119CB}" srcOrd="0" destOrd="0" presId="urn:microsoft.com/office/officeart/2008/layout/BendingPictureCaption"/>
    <dgm:cxn modelId="{2C01F0A3-9762-4C85-89A2-140BB1DC8E8C}" type="presParOf" srcId="{50657EE2-3058-400E-BDCE-4055CBA119CB}" destId="{1E58BE1B-1DAA-4A0D-8319-81F806BE7BAC}" srcOrd="0" destOrd="0" presId="urn:microsoft.com/office/officeart/2008/layout/BendingPictureCaption"/>
    <dgm:cxn modelId="{AD8089BF-EAE8-4561-B906-F20F22341F70}" type="presParOf" srcId="{1E58BE1B-1DAA-4A0D-8319-81F806BE7BAC}" destId="{F146D8EF-CCF6-48D8-9068-A9F7300656A3}" srcOrd="0" destOrd="0" presId="urn:microsoft.com/office/officeart/2008/layout/BendingPictureCaption"/>
    <dgm:cxn modelId="{F9FE20FA-7948-48C5-A199-231B15775B0A}" type="presParOf" srcId="{1E58BE1B-1DAA-4A0D-8319-81F806BE7BAC}" destId="{C8E84181-D6E0-410F-A5E9-A79A0A3B068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C97FF7-6275-434A-9FA2-1523AF1953B5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686DAE27-D233-41BA-A90A-52155F0B9FBB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С чего мы начали</a:t>
          </a:r>
        </a:p>
      </dgm:t>
    </dgm:pt>
    <dgm:pt modelId="{6D82FB55-4F09-41E5-92D6-FEF39E300DCF}" type="parTrans" cxnId="{74B0D5B7-871A-4703-9DFD-7E8E8C62782F}">
      <dgm:prSet/>
      <dgm:spPr/>
      <dgm:t>
        <a:bodyPr/>
        <a:lstStyle/>
        <a:p>
          <a:endParaRPr lang="ru-RU"/>
        </a:p>
      </dgm:t>
    </dgm:pt>
    <dgm:pt modelId="{08081724-1354-4CC3-B341-B0C6073C9A8F}" type="sibTrans" cxnId="{74B0D5B7-871A-4703-9DFD-7E8E8C62782F}">
      <dgm:prSet/>
      <dgm:spPr/>
      <dgm:t>
        <a:bodyPr/>
        <a:lstStyle/>
        <a:p>
          <a:endParaRPr lang="ru-RU"/>
        </a:p>
      </dgm:t>
    </dgm:pt>
    <dgm:pt modelId="{1788D8D0-B1E9-449A-B639-F50D1E69DFE0}" type="pres">
      <dgm:prSet presAssocID="{24C97FF7-6275-434A-9FA2-1523AF1953B5}" presName="Name0" presStyleCnt="0">
        <dgm:presLayoutVars>
          <dgm:dir/>
          <dgm:resizeHandles val="exact"/>
        </dgm:presLayoutVars>
      </dgm:prSet>
      <dgm:spPr/>
    </dgm:pt>
    <dgm:pt modelId="{A536EF10-C443-4EE3-8448-EDD42A5D11BF}" type="pres">
      <dgm:prSet presAssocID="{686DAE27-D233-41BA-A90A-52155F0B9FBB}" presName="composite" presStyleCnt="0"/>
      <dgm:spPr/>
    </dgm:pt>
    <dgm:pt modelId="{D4E1D4F2-2C18-41FF-84ED-35A41B23AA9B}" type="pres">
      <dgm:prSet presAssocID="{686DAE27-D233-41BA-A90A-52155F0B9FBB}" presName="rect1" presStyleLbl="bgImgPlace1" presStyleIdx="0" presStyleCnt="1" custLinFactNeighborX="-4961" custLinFactNeighborY="-105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F3026BF-A27A-4335-9309-05EE80A06359}" type="pres">
      <dgm:prSet presAssocID="{686DAE27-D233-41BA-A90A-52155F0B9FBB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CF064A45-494E-4BAE-92F1-427A272891E4}" type="presOf" srcId="{686DAE27-D233-41BA-A90A-52155F0B9FBB}" destId="{CF3026BF-A27A-4335-9309-05EE80A06359}" srcOrd="0" destOrd="0" presId="urn:microsoft.com/office/officeart/2008/layout/BendingPictureCaptionList"/>
    <dgm:cxn modelId="{2EC64F5A-685D-4910-805A-C30DDE1DDC89}" type="presOf" srcId="{24C97FF7-6275-434A-9FA2-1523AF1953B5}" destId="{1788D8D0-B1E9-449A-B639-F50D1E69DFE0}" srcOrd="0" destOrd="0" presId="urn:microsoft.com/office/officeart/2008/layout/BendingPictureCaptionList"/>
    <dgm:cxn modelId="{74B0D5B7-871A-4703-9DFD-7E8E8C62782F}" srcId="{24C97FF7-6275-434A-9FA2-1523AF1953B5}" destId="{686DAE27-D233-41BA-A90A-52155F0B9FBB}" srcOrd="0" destOrd="0" parTransId="{6D82FB55-4F09-41E5-92D6-FEF39E300DCF}" sibTransId="{08081724-1354-4CC3-B341-B0C6073C9A8F}"/>
    <dgm:cxn modelId="{ED8FD61D-C897-4FD6-876B-13F682588761}" type="presParOf" srcId="{1788D8D0-B1E9-449A-B639-F50D1E69DFE0}" destId="{A536EF10-C443-4EE3-8448-EDD42A5D11BF}" srcOrd="0" destOrd="0" presId="urn:microsoft.com/office/officeart/2008/layout/BendingPictureCaptionList"/>
    <dgm:cxn modelId="{477461D0-2816-4E30-A5EB-DE5CBCEB6371}" type="presParOf" srcId="{A536EF10-C443-4EE3-8448-EDD42A5D11BF}" destId="{D4E1D4F2-2C18-41FF-84ED-35A41B23AA9B}" srcOrd="0" destOrd="0" presId="urn:microsoft.com/office/officeart/2008/layout/BendingPictureCaptionList"/>
    <dgm:cxn modelId="{D09DA697-FECE-49BB-A486-032EEF5423EC}" type="presParOf" srcId="{A536EF10-C443-4EE3-8448-EDD42A5D11BF}" destId="{CF3026BF-A27A-4335-9309-05EE80A0635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FF55B8-9656-468C-A8E8-78959DAABDD8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/>
      <dgm:spPr/>
    </dgm:pt>
    <dgm:pt modelId="{22676870-1A9E-4267-81FF-1328E4A2DAA3}">
      <dgm:prSet phldrT="[Текст]" phldr="1"/>
      <dgm:spPr/>
      <dgm:t>
        <a:bodyPr/>
        <a:lstStyle/>
        <a:p>
          <a:endParaRPr lang="ru-RU" dirty="0"/>
        </a:p>
      </dgm:t>
    </dgm:pt>
    <dgm:pt modelId="{228CB8BB-14C4-41B4-8EB6-C8CDBCE959D9}" type="sibTrans" cxnId="{1C3E707A-F4DA-44A0-A2D0-83B9E0F2AD1A}">
      <dgm:prSet/>
      <dgm:spPr>
        <a:blipFill>
          <a:blip xmlns:r="http://schemas.openxmlformats.org/officeDocument/2006/relationships" r:embed="rId1"/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DFFCECB8-F632-46FC-926D-4012A2B56336}" type="parTrans" cxnId="{1C3E707A-F4DA-44A0-A2D0-83B9E0F2AD1A}">
      <dgm:prSet/>
      <dgm:spPr/>
      <dgm:t>
        <a:bodyPr/>
        <a:lstStyle/>
        <a:p>
          <a:endParaRPr lang="ru-RU"/>
        </a:p>
      </dgm:t>
    </dgm:pt>
    <dgm:pt modelId="{F2DE0097-C6F2-470D-A5F2-156F3F91C38B}" type="pres">
      <dgm:prSet presAssocID="{34FF55B8-9656-468C-A8E8-78959DAABDD8}" presName="Name0" presStyleCnt="0">
        <dgm:presLayoutVars>
          <dgm:dir/>
        </dgm:presLayoutVars>
      </dgm:prSet>
      <dgm:spPr/>
    </dgm:pt>
    <dgm:pt modelId="{5AAA4AAC-30EB-4A16-8652-821E327B53F1}" type="pres">
      <dgm:prSet presAssocID="{228CB8BB-14C4-41B4-8EB6-C8CDBCE959D9}" presName="picture_1" presStyleLbl="bgImgPlace1" presStyleIdx="0" presStyleCnt="1" custLinFactNeighborX="-8655" custLinFactNeighborY="-6856"/>
      <dgm:spPr/>
    </dgm:pt>
    <dgm:pt modelId="{D3FE6EAF-1532-43FA-AE88-8E06004990E8}" type="pres">
      <dgm:prSet presAssocID="{22676870-1A9E-4267-81FF-1328E4A2DAA3}" presName="text_1" presStyleLbl="node1" presStyleIdx="0" presStyleCnt="0">
        <dgm:presLayoutVars>
          <dgm:bulletEnabled val="1"/>
        </dgm:presLayoutVars>
      </dgm:prSet>
      <dgm:spPr/>
    </dgm:pt>
    <dgm:pt modelId="{23602453-BE1A-4C5E-85FC-FBAAB6466445}" type="pres">
      <dgm:prSet presAssocID="{34FF55B8-9656-468C-A8E8-78959DAABDD8}" presName="maxNode" presStyleCnt="0"/>
      <dgm:spPr/>
    </dgm:pt>
    <dgm:pt modelId="{3C39FFE7-7788-4E6C-81B5-A3C6E1A942D2}" type="pres">
      <dgm:prSet presAssocID="{34FF55B8-9656-468C-A8E8-78959DAABDD8}" presName="Name33" presStyleCnt="0"/>
      <dgm:spPr/>
    </dgm:pt>
  </dgm:ptLst>
  <dgm:cxnLst>
    <dgm:cxn modelId="{7F974719-3499-49EC-8CA5-74B760E8B406}" type="presOf" srcId="{228CB8BB-14C4-41B4-8EB6-C8CDBCE959D9}" destId="{5AAA4AAC-30EB-4A16-8652-821E327B53F1}" srcOrd="0" destOrd="0" presId="urn:microsoft.com/office/officeart/2008/layout/AccentedPicture"/>
    <dgm:cxn modelId="{FBCEF91D-5092-48AE-B740-8C124BDDF278}" type="presOf" srcId="{34FF55B8-9656-468C-A8E8-78959DAABDD8}" destId="{F2DE0097-C6F2-470D-A5F2-156F3F91C38B}" srcOrd="0" destOrd="0" presId="urn:microsoft.com/office/officeart/2008/layout/AccentedPicture"/>
    <dgm:cxn modelId="{1C3E707A-F4DA-44A0-A2D0-83B9E0F2AD1A}" srcId="{34FF55B8-9656-468C-A8E8-78959DAABDD8}" destId="{22676870-1A9E-4267-81FF-1328E4A2DAA3}" srcOrd="0" destOrd="0" parTransId="{DFFCECB8-F632-46FC-926D-4012A2B56336}" sibTransId="{228CB8BB-14C4-41B4-8EB6-C8CDBCE959D9}"/>
    <dgm:cxn modelId="{84072C96-0471-4CA2-B03C-4E2C9AE41770}" type="presOf" srcId="{22676870-1A9E-4267-81FF-1328E4A2DAA3}" destId="{D3FE6EAF-1532-43FA-AE88-8E06004990E8}" srcOrd="0" destOrd="0" presId="urn:microsoft.com/office/officeart/2008/layout/AccentedPicture"/>
    <dgm:cxn modelId="{F4D2C552-D1FA-4E14-AB3C-9EFAF94B0E03}" type="presParOf" srcId="{F2DE0097-C6F2-470D-A5F2-156F3F91C38B}" destId="{5AAA4AAC-30EB-4A16-8652-821E327B53F1}" srcOrd="0" destOrd="0" presId="urn:microsoft.com/office/officeart/2008/layout/AccentedPicture"/>
    <dgm:cxn modelId="{6D607028-5C95-4EBC-843A-638C83DCB6A3}" type="presParOf" srcId="{F2DE0097-C6F2-470D-A5F2-156F3F91C38B}" destId="{D3FE6EAF-1532-43FA-AE88-8E06004990E8}" srcOrd="1" destOrd="0" presId="urn:microsoft.com/office/officeart/2008/layout/AccentedPicture"/>
    <dgm:cxn modelId="{4F31D67D-7382-48D6-9BE2-EE2E77A54E05}" type="presParOf" srcId="{F2DE0097-C6F2-470D-A5F2-156F3F91C38B}" destId="{23602453-BE1A-4C5E-85FC-FBAAB6466445}" srcOrd="2" destOrd="0" presId="urn:microsoft.com/office/officeart/2008/layout/AccentedPicture"/>
    <dgm:cxn modelId="{D923B7BF-D21D-4682-932E-EDBF3B630D07}" type="presParOf" srcId="{23602453-BE1A-4C5E-85FC-FBAAB6466445}" destId="{3C39FFE7-7788-4E6C-81B5-A3C6E1A942D2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8AAB0-2FD4-42E8-A6E7-D02C69822F78}">
      <dsp:nvSpPr>
        <dsp:cNvPr id="0" name=""/>
        <dsp:cNvSpPr/>
      </dsp:nvSpPr>
      <dsp:spPr>
        <a:xfrm>
          <a:off x="0" y="0"/>
          <a:ext cx="3270565" cy="2416935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1000" r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5DF4F-24A4-4BE6-B4EA-E2B1CC216BD7}">
      <dsp:nvSpPr>
        <dsp:cNvPr id="0" name=""/>
        <dsp:cNvSpPr/>
      </dsp:nvSpPr>
      <dsp:spPr>
        <a:xfrm>
          <a:off x="661071" y="1985371"/>
          <a:ext cx="2818253" cy="6772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Первые автобусы</a:t>
          </a:r>
        </a:p>
      </dsp:txBody>
      <dsp:txXfrm>
        <a:off x="661071" y="1985371"/>
        <a:ext cx="2818253" cy="6772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6D8EF-CCF6-48D8-9068-A9F7300656A3}">
      <dsp:nvSpPr>
        <dsp:cNvPr id="0" name=""/>
        <dsp:cNvSpPr/>
      </dsp:nvSpPr>
      <dsp:spPr>
        <a:xfrm>
          <a:off x="108704" y="0"/>
          <a:ext cx="3275670" cy="248091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84181-D6E0-410F-A5E9-A79A0A3B068E}">
      <dsp:nvSpPr>
        <dsp:cNvPr id="0" name=""/>
        <dsp:cNvSpPr/>
      </dsp:nvSpPr>
      <dsp:spPr>
        <a:xfrm>
          <a:off x="571172" y="2065988"/>
          <a:ext cx="2688270" cy="7769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 к чему пришли</a:t>
          </a:r>
        </a:p>
      </dsp:txBody>
      <dsp:txXfrm>
        <a:off x="571172" y="2065988"/>
        <a:ext cx="2688270" cy="7769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1D4F2-2C18-41FF-84ED-35A41B23AA9B}">
      <dsp:nvSpPr>
        <dsp:cNvPr id="0" name=""/>
        <dsp:cNvSpPr/>
      </dsp:nvSpPr>
      <dsp:spPr>
        <a:xfrm>
          <a:off x="273711" y="0"/>
          <a:ext cx="2667255" cy="213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026BF-A27A-4335-9309-05EE80A06359}">
      <dsp:nvSpPr>
        <dsp:cNvPr id="0" name=""/>
        <dsp:cNvSpPr/>
      </dsp:nvSpPr>
      <dsp:spPr>
        <a:xfrm>
          <a:off x="646087" y="1921454"/>
          <a:ext cx="2373857" cy="74683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чего мы начали</a:t>
          </a:r>
        </a:p>
      </dsp:txBody>
      <dsp:txXfrm>
        <a:off x="646087" y="1921454"/>
        <a:ext cx="2373857" cy="7468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A4AAC-30EB-4A16-8652-821E327B53F1}">
      <dsp:nvSpPr>
        <dsp:cNvPr id="0" name=""/>
        <dsp:cNvSpPr/>
      </dsp:nvSpPr>
      <dsp:spPr>
        <a:xfrm>
          <a:off x="0" y="0"/>
          <a:ext cx="2573038" cy="3281937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E6EAF-1532-43FA-AE88-8E06004990E8}">
      <dsp:nvSpPr>
        <dsp:cNvPr id="0" name=""/>
        <dsp:cNvSpPr/>
      </dsp:nvSpPr>
      <dsp:spPr>
        <a:xfrm>
          <a:off x="303530" y="1312774"/>
          <a:ext cx="1981239" cy="1969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60" tIns="124460" rIns="124460" bIns="124460" numCol="1" spcCol="1270" anchor="b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900" kern="1200" dirty="0"/>
        </a:p>
      </dsp:txBody>
      <dsp:txXfrm>
        <a:off x="303530" y="1312774"/>
        <a:ext cx="1981239" cy="196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8" y="1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13527B-F056-4F0B-9E7F-46E40BB415A8}" type="datetimeFigureOut">
              <a:rPr lang="ru-RU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8" y="9430218"/>
            <a:ext cx="2944813" cy="496412"/>
          </a:xfrm>
          <a:prstGeom prst="rect">
            <a:avLst/>
          </a:prstGeom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738FD5-7395-4F90-AA04-B616045729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930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8" y="1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737457-51CC-4E3E-9C0F-3A7544D1CFF6}" type="datetimeFigureOut">
              <a:rPr lang="ru-RU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6710"/>
            <a:ext cx="5438775" cy="4467701"/>
          </a:xfrm>
          <a:prstGeom prst="rect">
            <a:avLst/>
          </a:prstGeom>
        </p:spPr>
        <p:txBody>
          <a:bodyPr vert="horz" lIns="91409" tIns="45705" rIns="91409" bIns="45705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218"/>
            <a:ext cx="2944813" cy="496412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8" y="9430218"/>
            <a:ext cx="2944813" cy="496412"/>
          </a:xfrm>
          <a:prstGeom prst="rect">
            <a:avLst/>
          </a:prstGeom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77BAFF-0801-4446-BFDD-0C6EF45C9BA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8091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6956EE-1E3D-4072-B5D5-64F800111021}" type="slidenum">
              <a:rPr lang="ru-RU" altLang="ru-RU" smtClean="0">
                <a:solidFill>
                  <a:srgbClr val="000000"/>
                </a:solidFill>
              </a:rPr>
              <a:pPr/>
              <a:t>1</a:t>
            </a:fld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02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691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3527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18103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72854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04752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972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6607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643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2643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3057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7544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43481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740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245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838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828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65038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4242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1A81BD-9118-4836-BCC6-1C525138E112}" type="slidenum">
              <a:rPr lang="ru-RU" altLang="ru-RU" smtClean="0"/>
              <a:pPr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8574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3CC21-3C16-422A-BBCD-5DF397B50A3B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CD93C-D49F-486F-89D6-134290EA5F45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B5DB5-65A8-4B78-B643-318378FC83BE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C0072C-C050-4077-96AC-6700525D9B29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A372D9-1A80-42B6-AAF7-5BD1D7F746A3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1BC6A-C2DB-4FED-A52A-4909E975970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5453D-2E70-42C4-A7EB-B58764E7155A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26010-D473-4B25-A371-E5763AEFF03E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515365" y="6499244"/>
            <a:ext cx="434406" cy="357948"/>
          </a:xfrm>
          <a:prstGeom prst="rect">
            <a:avLst/>
          </a:prstGeom>
        </p:spPr>
        <p:txBody>
          <a:bodyPr wrap="none" lIns="80165" tIns="40083" rIns="80165" bIns="40083">
            <a:spAutoFit/>
          </a:bodyPr>
          <a:lstStyle/>
          <a:p>
            <a:fld id="{29DC4A6E-06A5-4878-8513-7594EC6861AE}" type="slidenum">
              <a:rPr lang="ru-RU" alt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313221" y="97469"/>
            <a:ext cx="4516136" cy="522595"/>
          </a:xfrm>
        </p:spPr>
        <p:txBody>
          <a:bodyPr/>
          <a:lstStyle>
            <a:lvl1pPr marL="0" indent="0" algn="r">
              <a:buNone/>
              <a:defRPr sz="21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Нормативная база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849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867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742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45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370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15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E960A-E300-4B75-967E-E05C9E4185DE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8E749F-0F12-45BD-9034-7C68FCA5AD6B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53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552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76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257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91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6B8EBE-AD2B-4175-A675-F7C86179658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8F82B-56AA-433C-8C5E-429EB6081D3B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C1417D-73BD-4351-80FC-C48A25D887E5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934021-FA73-4ACC-BF3B-08A24130F12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E4995-C693-405C-9E3E-041D9D48C29D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5B81C-08BD-4D89-920B-41797F9CE3FD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C8666-DE93-4A43-A47F-6A5D257F5AE9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1AFCF-DB86-4DCF-9D65-62B61009BB3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4F2E3C-1C26-471A-BCEA-8ABD8AC968F3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AE59B-B39D-44C0-8574-167102B1A8B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B815FD-E412-4D16-91DF-D790ADC80B56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4DFDC4-F019-4B39-B42A-E0B0F6641BA7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3D8821-CE64-4C94-9494-68D7BF99875D}" type="datetime1">
              <a:rPr lang="ru-RU" smtClean="0"/>
              <a:pPr>
                <a:defRPr/>
              </a:pPr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DC4A6E-06A5-4878-8513-7594EC6861AE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80" r:id="rId17"/>
    <p:sldLayoutId id="2147483681" r:id="rId18"/>
    <p:sldLayoutId id="2147483682" r:id="rId19"/>
    <p:sldLayoutId id="2147483683" r:id="rId20"/>
    <p:sldLayoutId id="2147483686" r:id="rId21"/>
    <p:sldLayoutId id="2147483687" r:id="rId22"/>
    <p:sldLayoutId id="2147483688" r:id="rId23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67115-3DD2-4D18-85AB-A9B419A41B11}" type="datetimeFigureOut">
              <a:rPr lang="ru-RU" smtClean="0"/>
              <a:pPr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FFB64-D9EB-48C1-B105-31CFFACF57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12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5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2.wmf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oleObject" Target="../embeddings/oleObject5.bin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4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4.xml"/><Relationship Id="rId11" Type="http://schemas.openxmlformats.org/officeDocument/2006/relationships/image" Target="../media/image12.png"/><Relationship Id="rId5" Type="http://schemas.openxmlformats.org/officeDocument/2006/relationships/image" Target="../media/image2.wmf"/><Relationship Id="rId10" Type="http://schemas.microsoft.com/office/2007/relationships/diagramDrawing" Target="../diagrams/drawing4.xml"/><Relationship Id="rId4" Type="http://schemas.openxmlformats.org/officeDocument/2006/relationships/oleObject" Target="../embeddings/oleObject8.bin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b="22157"/>
          <a:stretch/>
        </p:blipFill>
        <p:spPr>
          <a:xfrm>
            <a:off x="191343" y="1844823"/>
            <a:ext cx="5033025" cy="2428733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12890" y="6399220"/>
            <a:ext cx="9196388" cy="48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700" rIns="91396" bIns="45700">
            <a:spAutoFit/>
          </a:bodyPr>
          <a:lstStyle/>
          <a:p>
            <a:pPr algn="ctr" eaLnBrk="0" hangingPunct="0">
              <a:defRPr/>
            </a:pPr>
            <a:r>
              <a:rPr lang="ru-RU" sz="1285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Санкт-Петербург   </a:t>
            </a:r>
          </a:p>
          <a:p>
            <a:pPr algn="ctr" eaLnBrk="0" hangingPunct="0">
              <a:defRPr/>
            </a:pPr>
            <a:r>
              <a:rPr lang="ru-RU" sz="1285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201</a:t>
            </a:r>
            <a:r>
              <a:rPr lang="en-US" sz="1285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</a:t>
            </a:r>
            <a:endParaRPr lang="ru-RU" sz="1285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115381" y="6472291"/>
            <a:ext cx="3600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НАХОДКА  202</a:t>
            </a:r>
            <a:r>
              <a:rPr lang="en-US" sz="1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5</a:t>
            </a:r>
            <a:endParaRPr lang="ru-RU" sz="1200" b="1" spc="300" dirty="0">
              <a:solidFill>
                <a:schemeClr val="bg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015880" y="193286"/>
            <a:ext cx="6552728" cy="2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283" tIns="32641" rIns="65283" bIns="32641"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en-US" sz="1500" b="1" spc="300" dirty="0">
              <a:solidFill>
                <a:schemeClr val="bg1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438645"/>
              </p:ext>
            </p:extLst>
          </p:nvPr>
        </p:nvGraphicFramePr>
        <p:xfrm>
          <a:off x="172920" y="109030"/>
          <a:ext cx="1174883" cy="159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20" y="109030"/>
                        <a:ext cx="1174883" cy="15917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94E5DD-2587-A0FD-99D9-B7641D3B6A8F}"/>
              </a:ext>
            </a:extLst>
          </p:cNvPr>
          <p:cNvSpPr txBox="1"/>
          <p:nvPr/>
        </p:nvSpPr>
        <p:spPr>
          <a:xfrm>
            <a:off x="2855640" y="193286"/>
            <a:ext cx="842493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Городской конкурс учебно-исследовательских работ и учебных проектов школьников «Шаги в науку»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0A13EE-DC46-1885-43C5-B1221DD2D9E6}"/>
              </a:ext>
            </a:extLst>
          </p:cNvPr>
          <p:cNvSpPr txBox="1"/>
          <p:nvPr/>
        </p:nvSpPr>
        <p:spPr>
          <a:xfrm>
            <a:off x="4997671" y="1988840"/>
            <a:ext cx="7004511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83"/>
              </a:lnSpc>
            </a:pPr>
            <a:r>
              <a:rPr lang="ru-RU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3200" b="1" dirty="0" err="1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Общественный</a:t>
            </a:r>
            <a:r>
              <a:rPr lang="en-US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транспорт</a:t>
            </a:r>
            <a:r>
              <a:rPr lang="en-US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Находкинского</a:t>
            </a:r>
            <a:r>
              <a:rPr lang="en-US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</a:t>
            </a:r>
            <a:r>
              <a:rPr lang="en-US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</a:t>
            </a:r>
            <a:r>
              <a:rPr lang="ru-RU" sz="3200" b="1" dirty="0">
                <a:solidFill>
                  <a:srgbClr val="0000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AD967-30CC-FAF5-DF59-43610CBC4BEC}"/>
              </a:ext>
            </a:extLst>
          </p:cNvPr>
          <p:cNvSpPr txBox="1"/>
          <p:nvPr/>
        </p:nvSpPr>
        <p:spPr>
          <a:xfrm>
            <a:off x="4650500" y="3429000"/>
            <a:ext cx="70923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Пинской Анатолий,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ученик 8А класса</a:t>
            </a:r>
          </a:p>
          <a:p>
            <a:pPr algn="r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«СОШ №9»</a:t>
            </a:r>
          </a:p>
          <a:p>
            <a:pPr algn="r">
              <a:lnSpc>
                <a:spcPct val="100000"/>
              </a:lnSpc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учебно-исследовательской работы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Клюкина Ирина Викторовна</a:t>
            </a:r>
          </a:p>
          <a:p>
            <a:pPr algn="r"/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истории, обществознания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298031-AE12-438A-11C2-7DB434800B2F}"/>
              </a:ext>
            </a:extLst>
          </p:cNvPr>
          <p:cNvSpPr txBox="1"/>
          <p:nvPr/>
        </p:nvSpPr>
        <p:spPr>
          <a:xfrm>
            <a:off x="3640777" y="5805788"/>
            <a:ext cx="4099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Находка</a:t>
            </a:r>
            <a:br>
              <a:rPr lang="ru-RU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en-US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alt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E59E02-DC10-CA91-07F0-E3EB3D46C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036" y="4619020"/>
            <a:ext cx="2024092" cy="20240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29" y="835700"/>
            <a:ext cx="11277656" cy="120032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Выделил  главную проблему, связанную с персоналом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14483-07D0-C3B5-176C-F08DBADB4B06}"/>
              </a:ext>
            </a:extLst>
          </p:cNvPr>
          <p:cNvSpPr txBox="1"/>
          <p:nvPr/>
        </p:nvSpPr>
        <p:spPr>
          <a:xfrm>
            <a:off x="3713270" y="362830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кадрового состава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7528A-6AB6-4B23-5FC6-590FD515E798}"/>
              </a:ext>
            </a:extLst>
          </p:cNvPr>
          <p:cNvSpPr txBox="1"/>
          <p:nvPr/>
        </p:nvSpPr>
        <p:spPr>
          <a:xfrm>
            <a:off x="1218058" y="2103036"/>
            <a:ext cx="5764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заработная плата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5A716-975A-BD83-BF16-F42637D613B0}"/>
              </a:ext>
            </a:extLst>
          </p:cNvPr>
          <p:cNvSpPr txBox="1"/>
          <p:nvPr/>
        </p:nvSpPr>
        <p:spPr>
          <a:xfrm>
            <a:off x="7248128" y="1908839"/>
            <a:ext cx="4488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 демографией в городе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1B7EB-93B8-5774-840E-CDED2A05C2E2}"/>
              </a:ext>
            </a:extLst>
          </p:cNvPr>
          <p:cNvSpPr txBox="1"/>
          <p:nvPr/>
        </p:nvSpPr>
        <p:spPr>
          <a:xfrm>
            <a:off x="1775520" y="5138606"/>
            <a:ext cx="979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2025 года планируется заключение договора автошколой на бесплатное обучение водителей категории D с последующей обязательной отработкой в автопарке.</a:t>
            </a: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4181F1CD-7719-F533-71F4-08702CC3876C}"/>
              </a:ext>
            </a:extLst>
          </p:cNvPr>
          <p:cNvSpPr/>
          <p:nvPr/>
        </p:nvSpPr>
        <p:spPr>
          <a:xfrm>
            <a:off x="3431704" y="3468656"/>
            <a:ext cx="4645237" cy="830997"/>
          </a:xfrm>
          <a:prstGeom prst="flowChartAlternate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4B900507-5719-D9C3-454A-CD78392B0E51}"/>
              </a:ext>
            </a:extLst>
          </p:cNvPr>
          <p:cNvSpPr/>
          <p:nvPr/>
        </p:nvSpPr>
        <p:spPr>
          <a:xfrm>
            <a:off x="841344" y="5035924"/>
            <a:ext cx="10653327" cy="1565423"/>
          </a:xfrm>
          <a:prstGeom prst="flowChartAlternate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AF7B853E-49E6-83BA-5B35-F420B3712DA9}"/>
              </a:ext>
            </a:extLst>
          </p:cNvPr>
          <p:cNvSpPr/>
          <p:nvPr/>
        </p:nvSpPr>
        <p:spPr>
          <a:xfrm>
            <a:off x="6982300" y="1888268"/>
            <a:ext cx="4645237" cy="830997"/>
          </a:xfrm>
          <a:prstGeom prst="flowChartAlternate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6C79C499-D6D8-A099-7B46-4EFA8A5EB37A}"/>
              </a:ext>
            </a:extLst>
          </p:cNvPr>
          <p:cNvSpPr/>
          <p:nvPr/>
        </p:nvSpPr>
        <p:spPr>
          <a:xfrm>
            <a:off x="679508" y="1908839"/>
            <a:ext cx="4645237" cy="830997"/>
          </a:xfrm>
          <a:prstGeom prst="flowChartAlternate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39A16F2-F986-97E8-ECEA-94AAB1A063EB}"/>
              </a:ext>
            </a:extLst>
          </p:cNvPr>
          <p:cNvCxnSpPr>
            <a:cxnSpLocks/>
          </p:cNvCxnSpPr>
          <p:nvPr/>
        </p:nvCxnSpPr>
        <p:spPr>
          <a:xfrm>
            <a:off x="3791744" y="2801742"/>
            <a:ext cx="6466" cy="6764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D617FCD-3670-25B9-7CA3-1A09E057CF1E}"/>
              </a:ext>
            </a:extLst>
          </p:cNvPr>
          <p:cNvCxnSpPr>
            <a:cxnSpLocks/>
          </p:cNvCxnSpPr>
          <p:nvPr/>
        </p:nvCxnSpPr>
        <p:spPr>
          <a:xfrm>
            <a:off x="3575720" y="4335828"/>
            <a:ext cx="0" cy="7000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4B4F6E3-8B97-28F1-0036-BD262C0A3CF1}"/>
              </a:ext>
            </a:extLst>
          </p:cNvPr>
          <p:cNvCxnSpPr>
            <a:cxnSpLocks/>
          </p:cNvCxnSpPr>
          <p:nvPr/>
        </p:nvCxnSpPr>
        <p:spPr>
          <a:xfrm>
            <a:off x="7680176" y="4376004"/>
            <a:ext cx="0" cy="6599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1742094-34F8-2B16-2C86-C1804BE13A30}"/>
              </a:ext>
            </a:extLst>
          </p:cNvPr>
          <p:cNvCxnSpPr>
            <a:cxnSpLocks/>
          </p:cNvCxnSpPr>
          <p:nvPr/>
        </p:nvCxnSpPr>
        <p:spPr>
          <a:xfrm>
            <a:off x="7464152" y="2770283"/>
            <a:ext cx="0" cy="7132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8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8201829" y="182573"/>
            <a:ext cx="2393553" cy="527609"/>
          </a:xfrm>
          <a:prstGeom prst="rect">
            <a:avLst/>
          </a:prstGeom>
          <a:noFill/>
          <a:ln>
            <a:noFill/>
          </a:ln>
        </p:spPr>
        <p:txBody>
          <a:bodyPr wrap="square" lIns="65307" tIns="32653" rIns="65307" bIns="3265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829410">
              <a:lnSpc>
                <a:spcPts val="1800"/>
              </a:lnSpc>
              <a:buNone/>
              <a:defRPr/>
            </a:pPr>
            <a:r>
              <a:rPr lang="ru-RU" altLang="ru-RU" sz="18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Основная цель проекта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4A55DCF-8D6B-0359-BC6A-69690CC64C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09907"/>
              </p:ext>
            </p:extLst>
          </p:nvPr>
        </p:nvGraphicFramePr>
        <p:xfrm>
          <a:off x="479376" y="1478958"/>
          <a:ext cx="8487182" cy="1103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3591">
                  <a:extLst>
                    <a:ext uri="{9D8B030D-6E8A-4147-A177-3AD203B41FA5}">
                      <a16:colId xmlns:a16="http://schemas.microsoft.com/office/drawing/2014/main" val="1351697649"/>
                    </a:ext>
                  </a:extLst>
                </a:gridCol>
                <a:gridCol w="4243591">
                  <a:extLst>
                    <a:ext uri="{9D8B030D-6E8A-4147-A177-3AD203B41FA5}">
                      <a16:colId xmlns:a16="http://schemas.microsoft.com/office/drawing/2014/main" val="2167904531"/>
                    </a:ext>
                  </a:extLst>
                </a:gridCol>
              </a:tblGrid>
              <a:tr h="3678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документу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514129"/>
                  </a:ext>
                </a:extLst>
              </a:tr>
              <a:tr h="3678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работы 6.00 и конец 23.00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работы 6.30 и конец 20.00-21.00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210436"/>
                  </a:ext>
                </a:extLst>
              </a:tr>
              <a:tr h="3678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интервал движения 10 минут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интервал движения 13-15 минут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4639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07568" y="950639"/>
            <a:ext cx="9577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Сравнил транспортную систему на соответствие документам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037595"/>
              </p:ext>
            </p:extLst>
          </p:nvPr>
        </p:nvGraphicFramePr>
        <p:xfrm>
          <a:off x="3647728" y="3529723"/>
          <a:ext cx="7200800" cy="3074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3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документу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30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 автовокзалы, автостанции и остановочные пункты рекомендуется оснастить средствами зрительного информирования пассажиров с актуальной информацией и прочими элементами обустройства в соответствии с требованиями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 все остановочные пункты оснащены средствами зрительного информирования пассажиров с актуальной информацией но вместе с тем, в нашем городе имеются современные места ожидания транспорта 10 умных остановочных павильонов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C3E00-1C44-6CF4-CF7E-57EA1ADF9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3821989"/>
            <a:ext cx="2860278" cy="2015602"/>
          </a:xfrm>
          <a:prstGeom prst="round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640C7B-8ED0-D70D-CD61-C5952F6F5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160" t="28878" r="21131" b="21227"/>
          <a:stretch/>
        </p:blipFill>
        <p:spPr>
          <a:xfrm>
            <a:off x="9151605" y="1505142"/>
            <a:ext cx="3013561" cy="17074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7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980723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190054"/>
              </p:ext>
            </p:extLst>
          </p:nvPr>
        </p:nvGraphicFramePr>
        <p:xfrm>
          <a:off x="18261" y="428650"/>
          <a:ext cx="389107" cy="527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389107" cy="527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3137AB-C81C-B39E-92DC-FFC9EA594670}"/>
              </a:ext>
            </a:extLst>
          </p:cNvPr>
          <p:cNvSpPr txBox="1"/>
          <p:nvPr/>
        </p:nvSpPr>
        <p:spPr>
          <a:xfrm>
            <a:off x="1487488" y="909850"/>
            <a:ext cx="137535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Выделил и проанализировал основные обязанности перевозчика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AF945F0-13F2-3FB0-8CD2-32E921928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978316"/>
              </p:ext>
            </p:extLst>
          </p:nvPr>
        </p:nvGraphicFramePr>
        <p:xfrm>
          <a:off x="2032000" y="1513460"/>
          <a:ext cx="81280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4636667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053922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обязанности </a:t>
                      </a:r>
                      <a:b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перевозчика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 соблюдение +\-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318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Соблюдение расписания и интервалов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314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льгот и скидок на проезд 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135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для маломобильных групп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93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Новый, качественный подвижной состав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14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и комфортности</a:t>
                      </a:r>
                    </a:p>
                    <a:p>
                      <a:pPr algn="ctr"/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069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56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193A8DE-2D67-2CE2-9666-B4ABCF17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688" y="916513"/>
            <a:ext cx="11641787" cy="1134193"/>
          </a:xfrm>
        </p:spPr>
        <p:txBody>
          <a:bodyPr>
            <a:noAutofit/>
          </a:bodyPr>
          <a:lstStyle/>
          <a:p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   и сравнил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типа тарифов пассажирских перевозок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2C17F48-A7D5-C11C-8C6A-3C0D8587355C}"/>
              </a:ext>
            </a:extLst>
          </p:cNvPr>
          <p:cNvCxnSpPr>
            <a:cxnSpLocks/>
          </p:cNvCxnSpPr>
          <p:nvPr/>
        </p:nvCxnSpPr>
        <p:spPr>
          <a:xfrm flipH="1">
            <a:off x="3359696" y="1916832"/>
            <a:ext cx="747300" cy="10626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2F6DB28-06B6-8885-E474-BFA8BB7ED90D}"/>
              </a:ext>
            </a:extLst>
          </p:cNvPr>
          <p:cNvCxnSpPr>
            <a:cxnSpLocks/>
          </p:cNvCxnSpPr>
          <p:nvPr/>
        </p:nvCxnSpPr>
        <p:spPr>
          <a:xfrm>
            <a:off x="7827229" y="1916832"/>
            <a:ext cx="1022992" cy="10950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AD09255-FB48-203F-059D-8661ABD7BBB5}"/>
              </a:ext>
            </a:extLst>
          </p:cNvPr>
          <p:cNvSpPr/>
          <p:nvPr/>
        </p:nvSpPr>
        <p:spPr>
          <a:xfrm>
            <a:off x="2102915" y="3034427"/>
            <a:ext cx="2262080" cy="9413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рр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307031B-2238-F76C-8EE9-225CACBA469A}"/>
              </a:ext>
            </a:extLst>
          </p:cNvPr>
          <p:cNvSpPr/>
          <p:nvPr/>
        </p:nvSpPr>
        <p:spPr>
          <a:xfrm>
            <a:off x="7592844" y="3042371"/>
            <a:ext cx="2699182" cy="10065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957CD-B9CB-63ED-AC79-7232D443C6A3}"/>
              </a:ext>
            </a:extLst>
          </p:cNvPr>
          <p:cNvSpPr txBox="1"/>
          <p:nvPr/>
        </p:nvSpPr>
        <p:spPr>
          <a:xfrm>
            <a:off x="2150440" y="3217795"/>
            <a:ext cx="2167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Регулируемый тариф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7A080-09D0-4789-8263-FFD654590652}"/>
              </a:ext>
            </a:extLst>
          </p:cNvPr>
          <p:cNvSpPr txBox="1"/>
          <p:nvPr/>
        </p:nvSpPr>
        <p:spPr>
          <a:xfrm>
            <a:off x="7827229" y="3244912"/>
            <a:ext cx="2744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Нерегулируемый тариф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44ECFB-0BCF-08CD-8A26-22CCAC23F8E6}"/>
              </a:ext>
            </a:extLst>
          </p:cNvPr>
          <p:cNvSpPr txBox="1"/>
          <p:nvPr/>
        </p:nvSpPr>
        <p:spPr>
          <a:xfrm>
            <a:off x="1532773" y="4653136"/>
            <a:ext cx="2699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проезда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6685C0-65ED-397C-6976-3DDEE4855345}"/>
              </a:ext>
            </a:extLst>
          </p:cNvPr>
          <p:cNvSpPr txBox="1"/>
          <p:nvPr/>
        </p:nvSpPr>
        <p:spPr>
          <a:xfrm>
            <a:off x="7392145" y="4446663"/>
            <a:ext cx="3952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компании устанавливать тарифы в зависимости от стратегии своего развития и корпоративной политики</a:t>
            </a:r>
          </a:p>
        </p:txBody>
      </p:sp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6341A222-5F9A-3995-2620-F77BEF6EB785}"/>
              </a:ext>
            </a:extLst>
          </p:cNvPr>
          <p:cNvSpPr/>
          <p:nvPr/>
        </p:nvSpPr>
        <p:spPr>
          <a:xfrm>
            <a:off x="6816080" y="4455993"/>
            <a:ext cx="4896544" cy="2371057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альтернативный процесс 21">
            <a:extLst>
              <a:ext uri="{FF2B5EF4-FFF2-40B4-BE49-F238E27FC236}">
                <a16:creationId xmlns:a16="http://schemas.microsoft.com/office/drawing/2014/main" id="{F75B073D-0991-0878-7F28-DBE07CA899F9}"/>
              </a:ext>
            </a:extLst>
          </p:cNvPr>
          <p:cNvSpPr/>
          <p:nvPr/>
        </p:nvSpPr>
        <p:spPr>
          <a:xfrm>
            <a:off x="1199456" y="4653136"/>
            <a:ext cx="3297488" cy="1655166"/>
          </a:xfrm>
          <a:prstGeom prst="flowChartAlternateProcess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EC8DA8DB-2872-C750-04BD-78F2B617F1B4}"/>
              </a:ext>
            </a:extLst>
          </p:cNvPr>
          <p:cNvCxnSpPr>
            <a:cxnSpLocks/>
          </p:cNvCxnSpPr>
          <p:nvPr/>
        </p:nvCxnSpPr>
        <p:spPr>
          <a:xfrm flipH="1">
            <a:off x="2927648" y="4075824"/>
            <a:ext cx="7440" cy="5773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12E6AA5F-6290-3BC3-D84B-59018D37D738}"/>
              </a:ext>
            </a:extLst>
          </p:cNvPr>
          <p:cNvCxnSpPr>
            <a:cxnSpLocks/>
          </p:cNvCxnSpPr>
          <p:nvPr/>
        </p:nvCxnSpPr>
        <p:spPr>
          <a:xfrm>
            <a:off x="8991200" y="4150832"/>
            <a:ext cx="0" cy="3736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92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9438" y="5"/>
            <a:ext cx="12192000" cy="836707"/>
            <a:chOff x="9525" y="836712"/>
            <a:chExt cx="9144000" cy="717244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17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B2E225-B14E-4673-3E1D-37BAA679F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8" y="1412776"/>
            <a:ext cx="10275067" cy="4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3632" y="1072635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 формулу расчета стоимости </a:t>
            </a:r>
          </a:p>
        </p:txBody>
      </p:sp>
    </p:spTree>
    <p:extLst>
      <p:ext uri="{BB962C8B-B14F-4D97-AF65-F5344CB8AC3E}">
        <p14:creationId xmlns:p14="http://schemas.microsoft.com/office/powerpoint/2010/main" val="300072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7" y="928240"/>
            <a:ext cx="11837608" cy="1204615"/>
          </a:xfrm>
        </p:spPr>
        <p:txBody>
          <a:bodyPr>
            <a:normAutofit/>
          </a:bodyPr>
          <a:lstStyle/>
          <a:p>
            <a:pPr algn="ctr"/>
            <a:br>
              <a:rPr lang="ru-RU" sz="2600" dirty="0">
                <a:latin typeface="+mn-lt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 социологический опрос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B642B9-E9BF-070D-D502-594B517CA5C5}"/>
              </a:ext>
            </a:extLst>
          </p:cNvPr>
          <p:cNvSpPr txBox="1"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05BAC-0A6A-61D5-B95C-ED09D5F65496}"/>
              </a:ext>
            </a:extLst>
          </p:cNvPr>
          <p:cNvSpPr txBox="1"/>
          <p:nvPr/>
        </p:nvSpPr>
        <p:spPr>
          <a:xfrm>
            <a:off x="1055440" y="2492896"/>
            <a:ext cx="113052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ваш класс обучения.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Каким транспортом вы пользуетесь что бы добраться до школы?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Пользуетесь ли вы общественным транспортом в г. Находка?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Какими маршрутами вы пользуетесь?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Чем вам нравится система транспорта в г. Находка?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Чем вам НЕ нравится система транспорта в г. Находка?</a:t>
            </a:r>
          </a:p>
        </p:txBody>
      </p:sp>
    </p:spTree>
    <p:extLst>
      <p:ext uri="{BB962C8B-B14F-4D97-AF65-F5344CB8AC3E}">
        <p14:creationId xmlns:p14="http://schemas.microsoft.com/office/powerpoint/2010/main" val="368504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-212984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892750"/>
            <a:ext cx="10945216" cy="1240105"/>
          </a:xfrm>
        </p:spPr>
        <p:txBody>
          <a:bodyPr>
            <a:normAutofit/>
          </a:bodyPr>
          <a:lstStyle/>
          <a:p>
            <a:br>
              <a:rPr lang="ru-RU" sz="2600" dirty="0">
                <a:latin typeface="+mn-lt"/>
              </a:rPr>
            </a:br>
            <a:endParaRPr lang="ru-RU" sz="2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7316" y="791917"/>
            <a:ext cx="43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Результаты опроса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1425488"/>
            <a:ext cx="4570602" cy="243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0" y="4221088"/>
            <a:ext cx="434000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58" y="1050313"/>
            <a:ext cx="5595258" cy="237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10711"/>
            <a:ext cx="59372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539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892750"/>
            <a:ext cx="10945216" cy="1240105"/>
          </a:xfrm>
        </p:spPr>
        <p:txBody>
          <a:bodyPr>
            <a:normAutofit/>
          </a:bodyPr>
          <a:lstStyle/>
          <a:p>
            <a:br>
              <a:rPr lang="ru-RU" sz="2600" dirty="0">
                <a:latin typeface="+mn-lt"/>
              </a:rPr>
            </a:br>
            <a:endParaRPr lang="ru-RU" sz="2600" dirty="0">
              <a:latin typeface="+mn-lt"/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7543"/>
            <a:ext cx="6506111" cy="267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72" y="4077072"/>
            <a:ext cx="645516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28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2600" dirty="0">
                <a:latin typeface="+mn-lt"/>
              </a:rPr>
            </a:br>
            <a:endParaRPr lang="ru-RU" sz="26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512" y="1054251"/>
            <a:ext cx="966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предложения для улучшения системы транспорта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42AEA-B8AC-D379-5C40-E19405D6FDF4}"/>
              </a:ext>
            </a:extLst>
          </p:cNvPr>
          <p:cNvSpPr txBox="1"/>
          <p:nvPr/>
        </p:nvSpPr>
        <p:spPr>
          <a:xfrm>
            <a:off x="3270987" y="1683816"/>
            <a:ext cx="6526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Обновление автопарка и субсидирование: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0BE7E-6518-996B-D948-DDB0B1F3F40C}"/>
              </a:ext>
            </a:extLst>
          </p:cNvPr>
          <p:cNvSpPr txBox="1"/>
          <p:nvPr/>
        </p:nvSpPr>
        <p:spPr>
          <a:xfrm>
            <a:off x="2423592" y="2083926"/>
            <a:ext cx="6094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  <a:t>- рассмотреть возможность обновления транспортного парка за счёт привлечения инвестиций и партнёрства с частными компаниями города.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84508-1B3A-C2B9-3B4E-722325FB0243}"/>
              </a:ext>
            </a:extLst>
          </p:cNvPr>
          <p:cNvSpPr txBox="1"/>
          <p:nvPr/>
        </p:nvSpPr>
        <p:spPr>
          <a:xfrm>
            <a:off x="3863752" y="3115137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Регулирование тарифов: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2EDD8-7EFA-57EC-788C-29A971260397}"/>
              </a:ext>
            </a:extLst>
          </p:cNvPr>
          <p:cNvSpPr txBox="1"/>
          <p:nvPr/>
        </p:nvSpPr>
        <p:spPr>
          <a:xfrm>
            <a:off x="2568303" y="3560609"/>
            <a:ext cx="60944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  <a:t>-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  <a:t>Рассмотреть возможность перевода всех маршрутов на регулируемый тариф. Данное обстоятельство, несомненно, повлечет нагрузку на местный бюджет, компенсируя недостающую выручку перевозчикам, но снизит социальную напряженность в транспортном обслуживании населения.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F2043D-1B48-7EC5-FD25-D465779BB767}"/>
              </a:ext>
            </a:extLst>
          </p:cNvPr>
          <p:cNvSpPr txBox="1"/>
          <p:nvPr/>
        </p:nvSpPr>
        <p:spPr>
          <a:xfrm>
            <a:off x="1366350" y="5666296"/>
            <a:ext cx="82089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  <a:t>Развитие транспортной инфраструктуры: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</a:rPr>
              <a:t>   - Рассмотреть возможность создания новых остановочных пунктов и модернизацию существующих.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05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905030"/>
              </p:ext>
            </p:extLst>
          </p:nvPr>
        </p:nvGraphicFramePr>
        <p:xfrm>
          <a:off x="20478" y="183053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" y="183053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96" y="410984"/>
            <a:ext cx="10959008" cy="1278658"/>
          </a:xfrm>
        </p:spPr>
        <p:txBody>
          <a:bodyPr>
            <a:normAutofit/>
          </a:bodyPr>
          <a:lstStyle/>
          <a:p>
            <a:br>
              <a:rPr lang="ru-RU" sz="2600" dirty="0">
                <a:latin typeface="+mn-lt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807EA2-133E-8868-3864-F9F14862D78F}"/>
              </a:ext>
            </a:extLst>
          </p:cNvPr>
          <p:cNvSpPr txBox="1"/>
          <p:nvPr/>
        </p:nvSpPr>
        <p:spPr>
          <a:xfrm>
            <a:off x="523086" y="1412776"/>
            <a:ext cx="11405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  свои знание о транспортной системе города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Смог сравнить работу пассажирского транспорта по критериям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 главные проблемы городского транспорта.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Выяснил, что основная проблема  - это человеческий фактор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предложения по улучшению и отправил их на рассмотрение в отдел транспорта и связи города 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A510D-676F-3F87-18AD-60A2C76BCCB6}"/>
              </a:ext>
            </a:extLst>
          </p:cNvPr>
          <p:cNvSpPr txBox="1"/>
          <p:nvPr/>
        </p:nvSpPr>
        <p:spPr>
          <a:xfrm>
            <a:off x="532590" y="3645024"/>
            <a:ext cx="1125204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Вывод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общественного транспорта соответствует по  доступности, в том числе ценовой, не соответствует по соблюдению расписанию, оснащению тс и значит,  моя гипотеза -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транспортное обслуживание населения на территории НГО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соответствует социальному стандарту транспортного обслуживания населения,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подтвердилась частично.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82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835557"/>
              </p:ext>
            </p:extLst>
          </p:nvPr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4CB1FB-2376-0BE7-240E-781593727412}"/>
              </a:ext>
            </a:extLst>
          </p:cNvPr>
          <p:cNvSpPr txBox="1"/>
          <p:nvPr/>
        </p:nvSpPr>
        <p:spPr>
          <a:xfrm>
            <a:off x="695400" y="1612461"/>
            <a:ext cx="1123324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транспортное обслуживание населения на территории НГО не соответствует социальному стандарту транспортного обслуживания населения.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проанализировать текущее состояние автобусных пассажирских перевозок в г. Находка, 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общественный транспорт НГО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работы общественного транспорта города.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0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710182"/>
            <a:ext cx="10959008" cy="1278658"/>
          </a:xfrm>
        </p:spPr>
        <p:txBody>
          <a:bodyPr>
            <a:normAutofit/>
          </a:bodyPr>
          <a:lstStyle/>
          <a:p>
            <a:br>
              <a:rPr lang="ru-RU" sz="2600" dirty="0">
                <a:latin typeface="+mn-lt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познакомил со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работой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96B57-D083-967C-1985-C500026482D0}"/>
              </a:ext>
            </a:extLst>
          </p:cNvPr>
          <p:cNvSpPr txBox="1"/>
          <p:nvPr/>
        </p:nvSpPr>
        <p:spPr>
          <a:xfrm>
            <a:off x="2423592" y="2314296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highlight>
                  <a:srgbClr val="FFFF00"/>
                </a:highlight>
              </a:rPr>
              <a:t>7в, 8в</a:t>
            </a:r>
          </a:p>
        </p:txBody>
      </p:sp>
    </p:spTree>
    <p:extLst>
      <p:ext uri="{BB962C8B-B14F-4D97-AF65-F5344CB8AC3E}">
        <p14:creationId xmlns:p14="http://schemas.microsoft.com/office/powerpoint/2010/main" val="64310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362DC5-FAAF-5E40-4ADC-F7F25FE31AAD}"/>
              </a:ext>
            </a:extLst>
          </p:cNvPr>
          <p:cNvSpPr txBox="1"/>
          <p:nvPr/>
        </p:nvSpPr>
        <p:spPr>
          <a:xfrm>
            <a:off x="335360" y="1050313"/>
            <a:ext cx="11449272" cy="524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историческую справку  о пассажирском транспорте Находки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Встретиться и взять интервью у людей работающих в данной сфере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Определить аспекты исследования пассажирского транспорта в Находке,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Проанализировать текущее состояние  автобусных пассажирских перевозок в городе по аспектам.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опрос среди жителей микрорайона школы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Проанализировать результаты опроса.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Разработать предложения по улучшению качества и доступности автобусных пассажирских перевозок на основе полученной информации. И предложить их на рассмотрение в отдел транспорта и связи города.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06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362DC5-FAAF-5E40-4ADC-F7F25FE31AAD}"/>
              </a:ext>
            </a:extLst>
          </p:cNvPr>
          <p:cNvSpPr txBox="1"/>
          <p:nvPr/>
        </p:nvSpPr>
        <p:spPr>
          <a:xfrm>
            <a:off x="695400" y="1112862"/>
            <a:ext cx="10945215" cy="5162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:</a:t>
            </a:r>
            <a:endParaRPr lang="ru-RU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Описательный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Анализ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Сравнение 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Метод количественного подсчета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Метод опроса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Картографический</a:t>
            </a: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работа актуальна,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 как общественный транспорт является важным элементом инфраструктуры страны. Без его слаженной работы трудно представить нашу повседневную жизнь. Ведь он поддерживает рабочий ритм не только предприятий всех отраслей экономики, но и организаций социальной сферы.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endParaRPr lang="ru-RU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62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42DEE8-005F-1193-BC8B-4B132509A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1" y="1210132"/>
            <a:ext cx="12198419" cy="80069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Изучив историческую справку развития о пассажирском транспорте Находки выяснил:</a:t>
            </a:r>
            <a:b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D7270959-C2E4-DB24-B8F7-93E4C49B3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598205"/>
              </p:ext>
            </p:extLst>
          </p:nvPr>
        </p:nvGraphicFramePr>
        <p:xfrm>
          <a:off x="3922578" y="1829227"/>
          <a:ext cx="3479325" cy="266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CCCD51BC-0B74-A49B-9573-09AF2E5446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774180"/>
              </p:ext>
            </p:extLst>
          </p:nvPr>
        </p:nvGraphicFramePr>
        <p:xfrm>
          <a:off x="8189668" y="1829227"/>
          <a:ext cx="3384375" cy="3565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042D23-3D06-1BF2-5E8A-1A66CEF88619}"/>
              </a:ext>
            </a:extLst>
          </p:cNvPr>
          <p:cNvSpPr txBox="1"/>
          <p:nvPr/>
        </p:nvSpPr>
        <p:spPr>
          <a:xfrm>
            <a:off x="4268811" y="4540695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ЗИС-155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1953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30312-7EE0-A4DF-0E4C-E50220AD4BE5}"/>
              </a:ext>
            </a:extLst>
          </p:cNvPr>
          <p:cNvSpPr txBox="1"/>
          <p:nvPr/>
        </p:nvSpPr>
        <p:spPr>
          <a:xfrm>
            <a:off x="7145551" y="4753739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VEKTOR NEXT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5526DD8-C5FD-5EAD-019D-A6AA3012BD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903821"/>
              </p:ext>
            </p:extLst>
          </p:nvPr>
        </p:nvGraphicFramePr>
        <p:xfrm>
          <a:off x="290809" y="1777243"/>
          <a:ext cx="3479325" cy="266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B16E27A-888A-02FE-745A-A7D14555F447}"/>
              </a:ext>
            </a:extLst>
          </p:cNvPr>
          <p:cNvSpPr txBox="1"/>
          <p:nvPr/>
        </p:nvSpPr>
        <p:spPr>
          <a:xfrm>
            <a:off x="450792" y="4512204"/>
            <a:ext cx="3395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Грузовик «Студебеккер»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1949 г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51F48-9308-49F1-43EA-6087946E89EF}"/>
              </a:ext>
            </a:extLst>
          </p:cNvPr>
          <p:cNvSpPr txBox="1"/>
          <p:nvPr/>
        </p:nvSpPr>
        <p:spPr>
          <a:xfrm>
            <a:off x="8544272" y="5717224"/>
            <a:ext cx="6198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B1593A2-5653-A6C7-883E-4C36A4811957}"/>
              </a:ext>
            </a:extLst>
          </p:cNvPr>
          <p:cNvSpPr/>
          <p:nvPr/>
        </p:nvSpPr>
        <p:spPr>
          <a:xfrm>
            <a:off x="527962" y="5394369"/>
            <a:ext cx="3204367" cy="134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Находкинское пассажирское автотранспортное хозяйство.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A830FC1-B61B-01E1-F23B-DFF746E84571}"/>
              </a:ext>
            </a:extLst>
          </p:cNvPr>
          <p:cNvSpPr/>
          <p:nvPr/>
        </p:nvSpPr>
        <p:spPr>
          <a:xfrm>
            <a:off x="4515286" y="5409320"/>
            <a:ext cx="3204367" cy="134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преобразовано в Находкинское пассажирское автотранспортное предприятие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BA204DD-DF34-7EEC-7C5A-D5F2818E0C19}"/>
              </a:ext>
            </a:extLst>
          </p:cNvPr>
          <p:cNvSpPr/>
          <p:nvPr/>
        </p:nvSpPr>
        <p:spPr>
          <a:xfrm>
            <a:off x="8570286" y="5409320"/>
            <a:ext cx="3204367" cy="13469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2002 году приватизировано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ECF38378-898A-C273-186B-84D2A08EF906}"/>
              </a:ext>
            </a:extLst>
          </p:cNvPr>
          <p:cNvSpPr/>
          <p:nvPr/>
        </p:nvSpPr>
        <p:spPr>
          <a:xfrm>
            <a:off x="3804036" y="5938803"/>
            <a:ext cx="669269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8B619B99-8115-428E-96D4-AD1EE6ABA496}"/>
              </a:ext>
            </a:extLst>
          </p:cNvPr>
          <p:cNvSpPr/>
          <p:nvPr/>
        </p:nvSpPr>
        <p:spPr>
          <a:xfrm>
            <a:off x="7833341" y="5901890"/>
            <a:ext cx="669269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7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908715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618394"/>
              </p:ext>
            </p:extLst>
          </p:nvPr>
        </p:nvGraphicFramePr>
        <p:xfrm>
          <a:off x="10939" y="382102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9" y="382102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83F5E3-A505-864D-21C0-7908165D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8" y="692696"/>
            <a:ext cx="10959008" cy="105030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Побеседовал с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6E6110B-FE82-69F1-3F83-5DF7A95C431B}"/>
              </a:ext>
            </a:extLst>
          </p:cNvPr>
          <p:cNvSpPr/>
          <p:nvPr/>
        </p:nvSpPr>
        <p:spPr>
          <a:xfrm>
            <a:off x="436476" y="1541787"/>
            <a:ext cx="3096344" cy="20703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20D2783-AA96-F20F-6A0E-677A2C5808C0}"/>
              </a:ext>
            </a:extLst>
          </p:cNvPr>
          <p:cNvSpPr/>
          <p:nvPr/>
        </p:nvSpPr>
        <p:spPr>
          <a:xfrm>
            <a:off x="8142062" y="1555825"/>
            <a:ext cx="3096344" cy="20703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BAB1F0E-DB99-6F8C-4495-EFFAD8C320B4}"/>
              </a:ext>
            </a:extLst>
          </p:cNvPr>
          <p:cNvSpPr/>
          <p:nvPr/>
        </p:nvSpPr>
        <p:spPr>
          <a:xfrm>
            <a:off x="4295800" y="1541787"/>
            <a:ext cx="3096344" cy="207035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066930-FC87-C8EC-55E3-C33CECB9D43E}"/>
              </a:ext>
            </a:extLst>
          </p:cNvPr>
          <p:cNvSpPr txBox="1"/>
          <p:nvPr/>
        </p:nvSpPr>
        <p:spPr>
          <a:xfrm>
            <a:off x="580491" y="1607470"/>
            <a:ext cx="28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заместителем начальника благоустройства Администрации НГО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Гребень Ольга Николаевна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D3F5E9-0531-A781-177B-0F3846061F38}"/>
              </a:ext>
            </a:extLst>
          </p:cNvPr>
          <p:cNvSpPr txBox="1"/>
          <p:nvPr/>
        </p:nvSpPr>
        <p:spPr>
          <a:xfrm>
            <a:off x="4492479" y="1766286"/>
            <a:ext cx="27649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Директором «ЦРС»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Никитюк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Анатолием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Васильевичем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0705E-43E0-0977-4106-2F853500B670}"/>
              </a:ext>
            </a:extLst>
          </p:cNvPr>
          <p:cNvSpPr txBox="1"/>
          <p:nvPr/>
        </p:nvSpPr>
        <p:spPr>
          <a:xfrm>
            <a:off x="8278938" y="1753813"/>
            <a:ext cx="2822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Водителем автобуса</a:t>
            </a:r>
          </a:p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Фазлахметовым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Валентином Владимировичем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987B2F-9729-3706-2DBD-F868230B4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3227" y="4532288"/>
            <a:ext cx="3200137" cy="2232248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37D198-8415-A8AF-97A8-4B12FD6E1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425" y="4584840"/>
            <a:ext cx="3157297" cy="2070359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C9409E-38A8-B1E6-C321-3A94C9A86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4619666"/>
            <a:ext cx="3949266" cy="1927410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8EC71699-D809-EB88-79FD-76BCE44B9CC1}"/>
              </a:ext>
            </a:extLst>
          </p:cNvPr>
          <p:cNvCxnSpPr/>
          <p:nvPr/>
        </p:nvCxnSpPr>
        <p:spPr>
          <a:xfrm>
            <a:off x="1919536" y="3635498"/>
            <a:ext cx="0" cy="474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F1241A0D-1A52-3D80-D5D9-4D7A19F5BBA4}"/>
              </a:ext>
            </a:extLst>
          </p:cNvPr>
          <p:cNvCxnSpPr/>
          <p:nvPr/>
        </p:nvCxnSpPr>
        <p:spPr>
          <a:xfrm>
            <a:off x="5874973" y="3646001"/>
            <a:ext cx="0" cy="474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8B866A0-0F7A-FAEC-2486-94983F6EA61A}"/>
              </a:ext>
            </a:extLst>
          </p:cNvPr>
          <p:cNvCxnSpPr/>
          <p:nvPr/>
        </p:nvCxnSpPr>
        <p:spPr>
          <a:xfrm>
            <a:off x="9661701" y="3682462"/>
            <a:ext cx="0" cy="4746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09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392" y="1002497"/>
            <a:ext cx="12529392" cy="79208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Проанализировал полученную информацию и документы                       и определил аспекты для исследования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87E3E9DE-E3F1-E3E6-97E1-551D10AB052D}"/>
              </a:ext>
            </a:extLst>
          </p:cNvPr>
          <p:cNvSpPr/>
          <p:nvPr/>
        </p:nvSpPr>
        <p:spPr>
          <a:xfrm>
            <a:off x="1127448" y="2052805"/>
            <a:ext cx="2376264" cy="20939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маршрутная сеть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1725109-576D-D6C8-CD1A-0C084F5BB703}"/>
              </a:ext>
            </a:extLst>
          </p:cNvPr>
          <p:cNvSpPr/>
          <p:nvPr/>
        </p:nvSpPr>
        <p:spPr>
          <a:xfrm>
            <a:off x="4583832" y="2052805"/>
            <a:ext cx="2376264" cy="20939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автобусный парк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4436423-ABF1-EDF5-284C-1131D2CFF6FC}"/>
              </a:ext>
            </a:extLst>
          </p:cNvPr>
          <p:cNvSpPr/>
          <p:nvPr/>
        </p:nvSpPr>
        <p:spPr>
          <a:xfrm>
            <a:off x="8467937" y="2052805"/>
            <a:ext cx="2376264" cy="20939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персонал</a:t>
            </a:r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5AB4D12-899F-408A-E23A-BDF00EE896F5}"/>
              </a:ext>
            </a:extLst>
          </p:cNvPr>
          <p:cNvSpPr/>
          <p:nvPr/>
        </p:nvSpPr>
        <p:spPr>
          <a:xfrm>
            <a:off x="6600056" y="4581128"/>
            <a:ext cx="2376264" cy="20939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расписание движения автобусов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E18AF8E-897A-73B9-D500-453C93541529}"/>
              </a:ext>
            </a:extLst>
          </p:cNvPr>
          <p:cNvSpPr/>
          <p:nvPr/>
        </p:nvSpPr>
        <p:spPr>
          <a:xfrm>
            <a:off x="2322249" y="4520491"/>
            <a:ext cx="2376264" cy="209396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тарифы</a:t>
            </a:r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737C523-E2DD-859F-FD75-637EC3EB599D}"/>
              </a:ext>
            </a:extLst>
          </p:cNvPr>
          <p:cNvSpPr/>
          <p:nvPr/>
        </p:nvSpPr>
        <p:spPr>
          <a:xfrm>
            <a:off x="3719736" y="2780928"/>
            <a:ext cx="720080" cy="5760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8BFDB7D-1C6F-34E7-A81C-D42281B11E9A}"/>
              </a:ext>
            </a:extLst>
          </p:cNvPr>
          <p:cNvSpPr/>
          <p:nvPr/>
        </p:nvSpPr>
        <p:spPr>
          <a:xfrm rot="10800000">
            <a:off x="5159897" y="5163934"/>
            <a:ext cx="720080" cy="5760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2E9E72A-9674-1745-72D2-6A5D6FC3CFD0}"/>
              </a:ext>
            </a:extLst>
          </p:cNvPr>
          <p:cNvSpPr/>
          <p:nvPr/>
        </p:nvSpPr>
        <p:spPr>
          <a:xfrm>
            <a:off x="11064552" y="2797696"/>
            <a:ext cx="720080" cy="5760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3D06F631-7B36-854C-3AE0-B3423635E6BC}"/>
              </a:ext>
            </a:extLst>
          </p:cNvPr>
          <p:cNvSpPr/>
          <p:nvPr/>
        </p:nvSpPr>
        <p:spPr>
          <a:xfrm>
            <a:off x="7353976" y="2820938"/>
            <a:ext cx="720080" cy="57606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изогнутая 16">
            <a:extLst>
              <a:ext uri="{FF2B5EF4-FFF2-40B4-BE49-F238E27FC236}">
                <a16:creationId xmlns:a16="http://schemas.microsoft.com/office/drawing/2014/main" id="{74A3368D-D36F-391B-AA7C-54AD080083A9}"/>
              </a:ext>
            </a:extLst>
          </p:cNvPr>
          <p:cNvSpPr/>
          <p:nvPr/>
        </p:nvSpPr>
        <p:spPr>
          <a:xfrm rot="10800000">
            <a:off x="9691843" y="4748199"/>
            <a:ext cx="1677622" cy="991800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985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D8D152-34EF-613D-F4A9-F4A7A944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720" y="907994"/>
            <a:ext cx="13033448" cy="1512893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Сравнил первую и текущую маршрутные сети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AEA19B15-A6E8-9D36-E8E2-732B74291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10927"/>
              </p:ext>
            </p:extLst>
          </p:nvPr>
        </p:nvGraphicFramePr>
        <p:xfrm>
          <a:off x="533448" y="2148071"/>
          <a:ext cx="2974256" cy="3281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6DEBDA-7593-9A6E-2DD7-14A704484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738" y="2224783"/>
            <a:ext cx="4524771" cy="2428353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0F94D9-42BC-42D2-6DE9-03C3692A1B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3570" y="2276873"/>
            <a:ext cx="3886476" cy="2664295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061356" y="5430007"/>
            <a:ext cx="225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Ул.Дальняя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Ул.Горького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9192344" y="2420888"/>
            <a:ext cx="1368152" cy="136815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95984" y="5430008"/>
            <a:ext cx="3288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Маршруты 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Остановки 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169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9D87C-E7CB-0EB7-24F4-701B6E40FB7B}"/>
              </a:ext>
            </a:extLst>
          </p:cNvPr>
          <p:cNvSpPr txBox="1"/>
          <p:nvPr/>
        </p:nvSpPr>
        <p:spPr>
          <a:xfrm>
            <a:off x="760018" y="5430008"/>
            <a:ext cx="225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Маршруты - 1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Остановки - 5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BF3EE0A-7B71-147B-298E-EF3C21F4C3E2}"/>
              </a:ext>
            </a:extLst>
          </p:cNvPr>
          <p:cNvCxnSpPr/>
          <p:nvPr/>
        </p:nvCxnSpPr>
        <p:spPr>
          <a:xfrm flipH="1">
            <a:off x="8688288" y="5229200"/>
            <a:ext cx="2448272" cy="12241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D306D30-41CF-5578-B208-EE264FC14A6A}"/>
              </a:ext>
            </a:extLst>
          </p:cNvPr>
          <p:cNvCxnSpPr>
            <a:cxnSpLocks/>
          </p:cNvCxnSpPr>
          <p:nvPr/>
        </p:nvCxnSpPr>
        <p:spPr>
          <a:xfrm>
            <a:off x="8903758" y="5105281"/>
            <a:ext cx="2122518" cy="14719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20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5BDD0B7-166F-FD35-E854-EFD9D34EF585}"/>
              </a:ext>
            </a:extLst>
          </p:cNvPr>
          <p:cNvSpPr/>
          <p:nvPr/>
        </p:nvSpPr>
        <p:spPr>
          <a:xfrm>
            <a:off x="1303103" y="1250670"/>
            <a:ext cx="9721080" cy="57606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553" name="Группа 1"/>
          <p:cNvGrpSpPr>
            <a:grpSpLocks/>
          </p:cNvGrpSpPr>
          <p:nvPr/>
        </p:nvGrpSpPr>
        <p:grpSpPr bwMode="auto">
          <a:xfrm>
            <a:off x="0" y="5"/>
            <a:ext cx="12192000" cy="1050308"/>
            <a:chOff x="9525" y="836712"/>
            <a:chExt cx="9144000" cy="778971"/>
          </a:xfrm>
        </p:grpSpPr>
        <p:pic>
          <p:nvPicPr>
            <p:cNvPr id="23558" name="Picture 31" descr="C:\Users\kadry3\Desktop\Безымянныйрарар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5520"/>
            <a:stretch/>
          </p:blipFill>
          <p:spPr bwMode="auto">
            <a:xfrm>
              <a:off x="9525" y="836712"/>
              <a:ext cx="9144000" cy="77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Прямоугольник 6"/>
            <p:cNvSpPr>
              <a:spLocks noChangeArrowheads="1"/>
            </p:cNvSpPr>
            <p:nvPr/>
          </p:nvSpPr>
          <p:spPr bwMode="auto">
            <a:xfrm>
              <a:off x="4221163" y="836712"/>
              <a:ext cx="4932362" cy="231520"/>
            </a:xfrm>
            <a:prstGeom prst="rect">
              <a:avLst/>
            </a:prstGeom>
            <a:noFill/>
            <a:ln>
              <a:noFill/>
            </a:ln>
          </p:spPr>
          <p:txBody>
            <a:bodyPr lIns="65307" tIns="32653" rIns="65307" bIns="32653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29410">
                <a:buNone/>
                <a:defRPr/>
              </a:pPr>
              <a:endParaRPr lang="ru-RU" altLang="ru-RU" sz="1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8261" y="428650"/>
          <a:ext cx="5048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486025" imgH="3486150" progId="CorelDraw.Graphic.8">
                  <p:embed/>
                </p:oleObj>
              </mc:Choice>
              <mc:Fallback>
                <p:oleObj r:id="rId4" imgW="2486025" imgH="3486150" progId="CorelDraw.Graphic.8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61" y="428650"/>
                        <a:ext cx="504825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4F59EE14-3FE6-DCA1-2400-0CF33034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168264"/>
            <a:ext cx="11377264" cy="88215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анализ автобусного парка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91E9EB-9674-0200-579D-884ACDCD8909}"/>
              </a:ext>
            </a:extLst>
          </p:cNvPr>
          <p:cNvSpPr txBox="1"/>
          <p:nvPr/>
        </p:nvSpPr>
        <p:spPr>
          <a:xfrm>
            <a:off x="3551815" y="4723347"/>
            <a:ext cx="2736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на линию выходят около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транспортных средств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01C987-55C5-642B-8375-9958689EC0CC}"/>
              </a:ext>
            </a:extLst>
          </p:cNvPr>
          <p:cNvSpPr txBox="1"/>
          <p:nvPr/>
        </p:nvSpPr>
        <p:spPr>
          <a:xfrm>
            <a:off x="8972108" y="2426727"/>
            <a:ext cx="34483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andex Sans Text"/>
                <a:cs typeface="Times New Roman" panose="02020603050405020304" pitchFamily="18" charset="0"/>
              </a:rPr>
              <a:t>на 2026 год администрация планирует провести закупку  32 единицы подвижного состава.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180CC06-1048-F9C6-DE06-6F18AE1512C4}"/>
              </a:ext>
            </a:extLst>
          </p:cNvPr>
          <p:cNvSpPr/>
          <p:nvPr/>
        </p:nvSpPr>
        <p:spPr>
          <a:xfrm>
            <a:off x="4783880" y="2055605"/>
            <a:ext cx="2624239" cy="1722213"/>
          </a:xfrm>
          <a:prstGeom prst="roundRect">
            <a:avLst/>
          </a:prstGeom>
          <a:blipFill>
            <a:blip r:embed="rId6"/>
            <a:srcRect/>
            <a:stretch>
              <a:fillRect l="-5000" r="-5000"/>
            </a:stretch>
          </a:blipFill>
          <a:ln>
            <a:solidFill>
              <a:schemeClr val="accent1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FEC14CE-D8A3-4ACE-2952-CFDA4B57D73C}"/>
              </a:ext>
            </a:extLst>
          </p:cNvPr>
          <p:cNvSpPr/>
          <p:nvPr/>
        </p:nvSpPr>
        <p:spPr>
          <a:xfrm>
            <a:off x="352956" y="3072693"/>
            <a:ext cx="3175674" cy="19389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48E00-E9FC-8FF7-5175-5DFA0DFC4FAE}"/>
              </a:ext>
            </a:extLst>
          </p:cNvPr>
          <p:cNvSpPr txBox="1"/>
          <p:nvPr/>
        </p:nvSpPr>
        <p:spPr>
          <a:xfrm>
            <a:off x="521806" y="3256566"/>
            <a:ext cx="2842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автобусного парка составляют старые корейские автобусы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311D-8A45-7B27-5639-AA13A18744B8}"/>
              </a:ext>
            </a:extLst>
          </p:cNvPr>
          <p:cNvSpPr txBox="1"/>
          <p:nvPr/>
        </p:nvSpPr>
        <p:spPr>
          <a:xfrm>
            <a:off x="7733307" y="4822938"/>
            <a:ext cx="2955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новые транспортные средства, оборудованы пандусами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2B5B739-CDE5-DC52-E17D-2539B0EF8B51}"/>
              </a:ext>
            </a:extLst>
          </p:cNvPr>
          <p:cNvSpPr/>
          <p:nvPr/>
        </p:nvSpPr>
        <p:spPr>
          <a:xfrm>
            <a:off x="8904312" y="2396238"/>
            <a:ext cx="3175674" cy="19389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C0D4090-B9D3-64C6-B420-A5A1B9FA459B}"/>
              </a:ext>
            </a:extLst>
          </p:cNvPr>
          <p:cNvSpPr/>
          <p:nvPr/>
        </p:nvSpPr>
        <p:spPr>
          <a:xfrm>
            <a:off x="7532499" y="4781633"/>
            <a:ext cx="3175674" cy="19389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6CB0252-1700-46D1-F1D7-6952204B3798}"/>
              </a:ext>
            </a:extLst>
          </p:cNvPr>
          <p:cNvSpPr/>
          <p:nvPr/>
        </p:nvSpPr>
        <p:spPr>
          <a:xfrm>
            <a:off x="3364434" y="4723347"/>
            <a:ext cx="3175674" cy="19389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23D3CF8-AA7C-B5D6-31A8-46430EAE228A}"/>
              </a:ext>
            </a:extLst>
          </p:cNvPr>
          <p:cNvCxnSpPr>
            <a:cxnSpLocks/>
          </p:cNvCxnSpPr>
          <p:nvPr/>
        </p:nvCxnSpPr>
        <p:spPr>
          <a:xfrm flipH="1">
            <a:off x="3616424" y="3068960"/>
            <a:ext cx="1167456" cy="504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AD3B32F-A29F-CB7B-537F-F550C46B0FE9}"/>
              </a:ext>
            </a:extLst>
          </p:cNvPr>
          <p:cNvCxnSpPr>
            <a:cxnSpLocks/>
          </p:cNvCxnSpPr>
          <p:nvPr/>
        </p:nvCxnSpPr>
        <p:spPr>
          <a:xfrm flipH="1">
            <a:off x="5084387" y="3841171"/>
            <a:ext cx="656120" cy="8633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C3C36D2-20A5-7A5D-3298-BD91E45DE23E}"/>
              </a:ext>
            </a:extLst>
          </p:cNvPr>
          <p:cNvCxnSpPr>
            <a:cxnSpLocks/>
          </p:cNvCxnSpPr>
          <p:nvPr/>
        </p:nvCxnSpPr>
        <p:spPr>
          <a:xfrm>
            <a:off x="7177089" y="3800896"/>
            <a:ext cx="781575" cy="9795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19D3B14-75C9-855A-8065-34B5D6C7C1F8}"/>
              </a:ext>
            </a:extLst>
          </p:cNvPr>
          <p:cNvCxnSpPr>
            <a:cxnSpLocks/>
          </p:cNvCxnSpPr>
          <p:nvPr/>
        </p:nvCxnSpPr>
        <p:spPr>
          <a:xfrm>
            <a:off x="7445313" y="2965748"/>
            <a:ext cx="1382252" cy="6072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9121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79499</TotalTime>
  <Words>867</Words>
  <Application>Microsoft Office PowerPoint</Application>
  <PresentationFormat>Широкоэкранный</PresentationFormat>
  <Paragraphs>160</Paragraphs>
  <Slides>20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Тема Office</vt:lpstr>
      <vt:lpstr>Специальное оформление</vt:lpstr>
      <vt:lpstr>CorelDraw.Graphic.8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Изучив историческую справку развития о пассажирском транспорте Находки выяснил: </vt:lpstr>
      <vt:lpstr>Побеседовал с</vt:lpstr>
      <vt:lpstr>Проанализировал полученную информацию и документы                       и определил аспекты для исследования</vt:lpstr>
      <vt:lpstr>Сравнил первую и текущую маршрутные сети</vt:lpstr>
      <vt:lpstr>Сделал анализ автобусного парка</vt:lpstr>
      <vt:lpstr>Выделил  главную проблему, связанную с персоналом</vt:lpstr>
      <vt:lpstr>Презентация PowerPoint</vt:lpstr>
      <vt:lpstr>Презентация PowerPoint</vt:lpstr>
      <vt:lpstr> Узнал   и сравнил  два типа тарифов пассажирских перевозок  </vt:lpstr>
      <vt:lpstr>Презентация PowerPoint</vt:lpstr>
      <vt:lpstr> Провел социологический опрос </vt:lpstr>
      <vt:lpstr> </vt:lpstr>
      <vt:lpstr> </vt:lpstr>
      <vt:lpstr> </vt:lpstr>
      <vt:lpstr> Результаты </vt:lpstr>
      <vt:lpstr> Я познакомил со своей работой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Комитет по транспорту Отчет комитета по транспорту об итогах по формированию кадрового резерва отрасли</dc:title>
  <dc:creator>User</dc:creator>
  <cp:lastModifiedBy>Pinskoy Anatoly</cp:lastModifiedBy>
  <cp:revision>5241</cp:revision>
  <cp:lastPrinted>2019-03-22T12:05:43Z</cp:lastPrinted>
  <dcterms:created xsi:type="dcterms:W3CDTF">2015-09-18T13:29:09Z</dcterms:created>
  <dcterms:modified xsi:type="dcterms:W3CDTF">2025-02-25T00:55:30Z</dcterms:modified>
</cp:coreProperties>
</file>