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0" r:id="rId4"/>
    <p:sldId id="258" r:id="rId5"/>
    <p:sldId id="261" r:id="rId6"/>
    <p:sldId id="257" r:id="rId7"/>
    <p:sldId id="264" r:id="rId8"/>
    <p:sldId id="259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C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3" autoAdjust="0"/>
    <p:restoredTop sz="94660"/>
  </p:normalViewPr>
  <p:slideViewPr>
    <p:cSldViewPr snapToGrid="0">
      <p:cViewPr varScale="1">
        <p:scale>
          <a:sx n="85" d="100"/>
          <a:sy n="85" d="100"/>
        </p:scale>
        <p:origin x="-78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5F6C-D229-4489-8D36-74CB7903703B}" type="datetimeFigureOut">
              <a:rPr lang="ru-RU" smtClean="0"/>
              <a:pPr/>
              <a:t>19.08.2025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CBAD-CC86-4AEE-85DA-B68E77801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281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5F6C-D229-4489-8D36-74CB7903703B}" type="datetimeFigureOut">
              <a:rPr lang="ru-RU" smtClean="0"/>
              <a:pPr/>
              <a:t>19.08.2025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CBAD-CC86-4AEE-85DA-B68E77801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424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5F6C-D229-4489-8D36-74CB7903703B}" type="datetimeFigureOut">
              <a:rPr lang="ru-RU" smtClean="0"/>
              <a:pPr/>
              <a:t>19.08.2025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CBAD-CC86-4AEE-85DA-B68E77801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447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5F6C-D229-4489-8D36-74CB7903703B}" type="datetimeFigureOut">
              <a:rPr lang="ru-RU" smtClean="0"/>
              <a:pPr/>
              <a:t>19.08.2025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CBAD-CC86-4AEE-85DA-B68E77801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200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5F6C-D229-4489-8D36-74CB7903703B}" type="datetimeFigureOut">
              <a:rPr lang="ru-RU" smtClean="0"/>
              <a:pPr/>
              <a:t>19.08.2025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CBAD-CC86-4AEE-85DA-B68E77801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68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5F6C-D229-4489-8D36-74CB7903703B}" type="datetimeFigureOut">
              <a:rPr lang="ru-RU" smtClean="0"/>
              <a:pPr/>
              <a:t>19.08.2025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CBAD-CC86-4AEE-85DA-B68E77801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942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5F6C-D229-4489-8D36-74CB7903703B}" type="datetimeFigureOut">
              <a:rPr lang="ru-RU" smtClean="0"/>
              <a:pPr/>
              <a:t>19.08.2025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CBAD-CC86-4AEE-85DA-B68E77801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594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5F6C-D229-4489-8D36-74CB7903703B}" type="datetimeFigureOut">
              <a:rPr lang="ru-RU" smtClean="0"/>
              <a:pPr/>
              <a:t>19.08.2025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CBAD-CC86-4AEE-85DA-B68E77801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24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5F6C-D229-4489-8D36-74CB7903703B}" type="datetimeFigureOut">
              <a:rPr lang="ru-RU" smtClean="0"/>
              <a:pPr/>
              <a:t>19.08.2025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CBAD-CC86-4AEE-85DA-B68E77801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15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5F6C-D229-4489-8D36-74CB7903703B}" type="datetimeFigureOut">
              <a:rPr lang="ru-RU" smtClean="0"/>
              <a:pPr/>
              <a:t>19.08.2025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CBAD-CC86-4AEE-85DA-B68E77801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464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5F6C-D229-4489-8D36-74CB7903703B}" type="datetimeFigureOut">
              <a:rPr lang="ru-RU" smtClean="0"/>
              <a:pPr/>
              <a:t>19.08.2025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CBAD-CC86-4AEE-85DA-B68E77801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205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45F6C-D229-4489-8D36-74CB7903703B}" type="datetimeFigureOut">
              <a:rPr lang="ru-RU" smtClean="0"/>
              <a:pPr/>
              <a:t>19.08.2025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CCBAD-CC86-4AEE-85DA-B68E77801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28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4094" y="2156909"/>
            <a:ext cx="112148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«Художественная роспись по дереву 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традиций народного искусства русского севера. Мезенская роспись.»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6140" y="320265"/>
            <a:ext cx="109727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 </a:t>
            </a: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«Связь </a:t>
            </a: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времен в народном искусстве»</a:t>
            </a:r>
            <a:endParaRPr lang="ru-RU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02939" y="536853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2000" dirty="0">
                <a:solidFill>
                  <a:srgbClr val="002060"/>
                </a:solidFill>
                <a:latin typeface="Arno Pro Caption" pitchFamily="18" charset="0"/>
                <a:cs typeface="Arial" charset="0"/>
              </a:rPr>
              <a:t>Цыбух Галина Николаевна</a:t>
            </a:r>
          </a:p>
          <a:p>
            <a:pPr lvl="0" algn="r">
              <a:spcBef>
                <a:spcPct val="0"/>
              </a:spcBef>
              <a:defRPr/>
            </a:pPr>
            <a:r>
              <a:rPr lang="ru-RU" sz="2000" dirty="0">
                <a:solidFill>
                  <a:srgbClr val="002060"/>
                </a:solidFill>
                <a:latin typeface="Arno Pro Caption" pitchFamily="18" charset="0"/>
                <a:cs typeface="Arial" charset="0"/>
              </a:rPr>
              <a:t>Учитель изобразительного искусства </a:t>
            </a:r>
          </a:p>
          <a:p>
            <a:pPr lvl="0" algn="r">
              <a:spcBef>
                <a:spcPct val="0"/>
              </a:spcBef>
              <a:defRPr/>
            </a:pPr>
            <a:r>
              <a:rPr lang="ru-RU" sz="2000" dirty="0">
                <a:solidFill>
                  <a:srgbClr val="002060"/>
                </a:solidFill>
                <a:latin typeface="Arno Pro Caption" pitchFamily="18" charset="0"/>
                <a:cs typeface="Arial" charset="0"/>
              </a:rPr>
              <a:t>МБОУ «</a:t>
            </a:r>
            <a:r>
              <a:rPr lang="ru-RU" sz="2000" dirty="0" err="1">
                <a:solidFill>
                  <a:srgbClr val="002060"/>
                </a:solidFill>
                <a:latin typeface="Arno Pro Caption" pitchFamily="18" charset="0"/>
                <a:cs typeface="Arial" charset="0"/>
              </a:rPr>
              <a:t>Приветненская</a:t>
            </a:r>
            <a:r>
              <a:rPr lang="ru-RU" sz="2000" dirty="0">
                <a:solidFill>
                  <a:srgbClr val="002060"/>
                </a:solidFill>
                <a:latin typeface="Arno Pro Caption" pitchFamily="18" charset="0"/>
                <a:cs typeface="Arial" charset="0"/>
              </a:rPr>
              <a:t> СОШ» </a:t>
            </a:r>
          </a:p>
        </p:txBody>
      </p:sp>
    </p:spTree>
    <p:extLst>
      <p:ext uri="{BB962C8B-B14F-4D97-AF65-F5344CB8AC3E}">
        <p14:creationId xmlns:p14="http://schemas.microsoft.com/office/powerpoint/2010/main" val="266378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094" y="469180"/>
            <a:ext cx="11308977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Дать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понятие «народная роспись Мезень», дать сведения о прялке и декоративно-тематической композиции в её украшении.</a:t>
            </a:r>
          </a:p>
          <a:p>
            <a:pPr lvl="0" algn="ctr">
              <a:spcBef>
                <a:spcPct val="20000"/>
              </a:spcBef>
              <a:defRPr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1.Развитие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навыков 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с художественными материалами, а также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полученными знаниями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 орнаменте в украшении модели прялки.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2.Развитие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эмоционального, эстетического воображения и композиционного мышления .</a:t>
            </a:r>
          </a:p>
          <a:p>
            <a:pPr lvl="0">
              <a:spcBef>
                <a:spcPct val="20000"/>
              </a:spcBef>
              <a:defRPr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3.Воспитывать самостоятельность в учебной работе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20000"/>
              </a:spcBef>
              <a:defRPr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Применить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полученные знания и умения в практической деятельности выполнения росписи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defRPr/>
            </a:pP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68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058684" y="3546313"/>
            <a:ext cx="1751888" cy="29968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381" y="213643"/>
            <a:ext cx="3641220" cy="3069870"/>
          </a:xfrm>
          <a:prstGeom prst="rect">
            <a:avLst/>
          </a:prstGeom>
        </p:spPr>
      </p:pic>
      <p:pic>
        <p:nvPicPr>
          <p:cNvPr id="1026" name="Picture 2" descr="https://mtdata.ru/u20/photoFCD1/20067147593-0/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1" y="213644"/>
            <a:ext cx="3825227" cy="30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2012" y="3546315"/>
            <a:ext cx="2345792" cy="2996850"/>
          </a:xfrm>
          <a:prstGeom prst="rect">
            <a:avLst/>
          </a:prstGeom>
        </p:spPr>
      </p:pic>
      <p:pic>
        <p:nvPicPr>
          <p:cNvPr id="2" name="Picture 2" descr="http://900igr.net/up/datai/132337/0011-006-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935" y="213643"/>
            <a:ext cx="3790749" cy="303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10572" y="3546314"/>
            <a:ext cx="2136449" cy="2996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33048" y="4337121"/>
            <a:ext cx="1250935" cy="9658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35583" y="3546313"/>
            <a:ext cx="1224593" cy="8004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56303" y="5405284"/>
            <a:ext cx="1250935" cy="11378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4125069" y="3535205"/>
            <a:ext cx="1066829" cy="8115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109955" y="4393081"/>
            <a:ext cx="1081944" cy="8076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125069" y="5405284"/>
            <a:ext cx="1149001" cy="11015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64306" y="3546314"/>
            <a:ext cx="812207" cy="29968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56791" y="3451995"/>
            <a:ext cx="1825343" cy="13690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417923" y="5419901"/>
            <a:ext cx="1665393" cy="110864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17923" y="4487210"/>
            <a:ext cx="1566808" cy="83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0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66" y="-8814"/>
            <a:ext cx="121236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№1(Диагностическое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самооценивание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1.Рассмотреть </a:t>
            </a:r>
            <a:r>
              <a:rPr lang="ru-RU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изображения. </a:t>
            </a:r>
            <a:endParaRPr lang="ru-RU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2. Найти </a:t>
            </a:r>
            <a:r>
              <a:rPr lang="ru-RU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 занести в таблицу номера тех изображений, которые демонстрируют </a:t>
            </a:r>
            <a:r>
              <a:rPr lang="ru-RU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народные предметы быта. </a:t>
            </a:r>
          </a:p>
          <a:p>
            <a:r>
              <a:rPr lang="ru-RU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3.Найти </a:t>
            </a:r>
            <a:r>
              <a:rPr lang="ru-RU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 занести в таблицу номера, обозначающие </a:t>
            </a:r>
            <a:r>
              <a:rPr lang="ru-RU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современные предметы быта. </a:t>
            </a:r>
          </a:p>
          <a:p>
            <a:r>
              <a:rPr lang="ru-RU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4.Заполнить </a:t>
            </a:r>
            <a:r>
              <a:rPr lang="ru-RU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карту </a:t>
            </a:r>
            <a:r>
              <a:rPr lang="ru-RU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самооценивания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7869" y="1540134"/>
            <a:ext cx="31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385568" y="3338636"/>
            <a:ext cx="40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8387255" y="3010462"/>
            <a:ext cx="420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145665"/>
              </p:ext>
            </p:extLst>
          </p:nvPr>
        </p:nvGraphicFramePr>
        <p:xfrm>
          <a:off x="7537390" y="4960073"/>
          <a:ext cx="4419866" cy="16459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04816"/>
                <a:gridCol w="2215050"/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Изображение русских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предметов быта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Изображение современных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предметов быта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1,3,6,7,9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2,4, 5,8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669346"/>
              </p:ext>
            </p:extLst>
          </p:nvPr>
        </p:nvGraphicFramePr>
        <p:xfrm>
          <a:off x="7497618" y="2367842"/>
          <a:ext cx="4453750" cy="12852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309084"/>
                <a:gridCol w="214466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Изображение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Народных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предметов быта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Изображение современных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предметов быта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18507" y="4015052"/>
            <a:ext cx="430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проверки даны правильные ответы после выполненного задания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518507" y="1350516"/>
            <a:ext cx="4775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найденные ответы -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баллов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Одна ошибка –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балла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397" y="1724800"/>
            <a:ext cx="1782251" cy="48896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6352" y="1766015"/>
            <a:ext cx="1569321" cy="16920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723" y="1766017"/>
            <a:ext cx="1984845" cy="1444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7928" y="3641683"/>
            <a:ext cx="1078919" cy="29727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977" y="4824099"/>
            <a:ext cx="1875972" cy="17903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7550" y="5137139"/>
            <a:ext cx="1732796" cy="14773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61737" y="1852713"/>
            <a:ext cx="1154477" cy="11280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49883" y="3407095"/>
            <a:ext cx="1217660" cy="110418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1380" y="3381828"/>
            <a:ext cx="1561795" cy="1370793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91116" y="487200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7</a:t>
            </a:r>
          </a:p>
        </p:txBody>
      </p:sp>
      <p:sp>
        <p:nvSpPr>
          <p:cNvPr id="27" name="Прямоугольник 26"/>
          <p:cNvSpPr/>
          <p:nvPr/>
        </p:nvSpPr>
        <p:spPr>
          <a:xfrm flipH="1">
            <a:off x="2294327" y="4767806"/>
            <a:ext cx="246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527244" y="380029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816214" y="1494835"/>
            <a:ext cx="291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363790" y="3882558"/>
            <a:ext cx="350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06145" y="3170260"/>
            <a:ext cx="262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16441" y="1494835"/>
            <a:ext cx="28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36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91" y="247828"/>
            <a:ext cx="2093720" cy="61444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160" y="172598"/>
            <a:ext cx="1664471" cy="24992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226" y="247827"/>
            <a:ext cx="1833797" cy="24509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432" y="2929228"/>
            <a:ext cx="6706490" cy="3681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9665" y="307227"/>
            <a:ext cx="2663604" cy="23321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5524" y="172598"/>
            <a:ext cx="161403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684788"/>
              </p:ext>
            </p:extLst>
          </p:nvPr>
        </p:nvGraphicFramePr>
        <p:xfrm>
          <a:off x="68366" y="46436"/>
          <a:ext cx="7776673" cy="664323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583753"/>
                <a:gridCol w="3845981"/>
                <a:gridCol w="1346939"/>
              </a:tblGrid>
              <a:tr h="367468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Строение</a:t>
                      </a:r>
                      <a:r>
                        <a:rPr lang="ru-RU" baseline="0" dirty="0" smtClean="0"/>
                        <a:t>  мезенской прялки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78423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Часть прялки, которая даёт рассказ о неизменности круговорота природных сил, о смене дня и ночи, порядочности мироздания и месте человека в нём.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ГОРОДКИ </a:t>
                      </a:r>
                    </a:p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743342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Часть прялки которая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соединяет </a:t>
                      </a:r>
                      <a:r>
                        <a:rPr lang="ru-RU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лопаску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донце.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ЛОПАСКА</a:t>
                      </a:r>
                    </a:p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 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24598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Стройный ряд кругов(маковки),замыкающие верхнюю часть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лопастки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НОЖКА</a:t>
                      </a:r>
                    </a:p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  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729405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Горизонтальное сидение для пряхи.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ДОНЦЕ</a:t>
                      </a:r>
                    </a:p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916272" y="2655587"/>
            <a:ext cx="4275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найденные ответы -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баллов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ошибка –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балла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486110"/>
              </p:ext>
            </p:extLst>
          </p:nvPr>
        </p:nvGraphicFramePr>
        <p:xfrm>
          <a:off x="8048567" y="5286488"/>
          <a:ext cx="3445527" cy="128543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91231"/>
                <a:gridCol w="675118"/>
                <a:gridCol w="615297"/>
                <a:gridCol w="649481"/>
                <a:gridCol w="914400"/>
              </a:tblGrid>
              <a:tr h="642716"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Ответы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Баллы</a:t>
                      </a:r>
                      <a:endParaRPr lang="ru-RU" dirty="0"/>
                    </a:p>
                  </a:txBody>
                  <a:tcPr/>
                </a:tc>
              </a:tr>
              <a:tr h="642716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r>
                        <a:rPr lang="ru-RU" sz="2400" dirty="0" smtClean="0"/>
                        <a:t>Б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r>
                        <a:rPr lang="ru-RU" sz="2400" dirty="0" smtClean="0"/>
                        <a:t>В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r>
                        <a:rPr lang="ru-RU" sz="2400" dirty="0" smtClean="0"/>
                        <a:t>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r>
                        <a:rPr lang="ru-RU" sz="2400" dirty="0" smtClean="0"/>
                        <a:t>Г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91341"/>
              </p:ext>
            </p:extLst>
          </p:nvPr>
        </p:nvGraphicFramePr>
        <p:xfrm>
          <a:off x="8000778" y="3793814"/>
          <a:ext cx="3358016" cy="7315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27655"/>
                <a:gridCol w="591991"/>
                <a:gridCol w="617517"/>
                <a:gridCol w="577437"/>
                <a:gridCol w="843416"/>
              </a:tblGrid>
              <a:tr h="337534">
                <a:tc gridSpan="4">
                  <a:txBody>
                    <a:bodyPr/>
                    <a:lstStyle/>
                    <a:p>
                      <a:r>
                        <a:rPr lang="ru-RU" dirty="0" smtClean="0"/>
                        <a:t>ОТВЕТЫ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Баллы</a:t>
                      </a:r>
                      <a:endParaRPr lang="ru-RU" dirty="0"/>
                    </a:p>
                  </a:txBody>
                  <a:tcPr/>
                </a:tc>
              </a:tr>
              <a:tr h="3216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853585" y="46436"/>
            <a:ext cx="433841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Задание №2.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Формирующее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самооценивание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Работа с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текстом .</a:t>
            </a:r>
          </a:p>
          <a:p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1.Найти  место элемента конструкции  и 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его название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мезенской прялке . </a:t>
            </a:r>
          </a:p>
          <a:p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2.Заполнить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карту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самооценивания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97" y="452926"/>
            <a:ext cx="1022714" cy="13836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622" y="3678123"/>
            <a:ext cx="1978561" cy="11317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88" y="5116695"/>
            <a:ext cx="2177130" cy="1346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6671" y="1985428"/>
            <a:ext cx="680541" cy="15438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073201" y="4568734"/>
            <a:ext cx="4118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проверки даны правильные ответы после выполненного задания</a:t>
            </a:r>
          </a:p>
        </p:txBody>
      </p:sp>
    </p:spTree>
    <p:extLst>
      <p:ext uri="{BB962C8B-B14F-4D97-AF65-F5344CB8AC3E}">
        <p14:creationId xmlns:p14="http://schemas.microsoft.com/office/powerpoint/2010/main" val="105246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35577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156" y="-17743"/>
            <a:ext cx="244450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297" y="-17743"/>
            <a:ext cx="3609703" cy="687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0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56470" y="1882687"/>
            <a:ext cx="4285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Критерии: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найденные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ответы –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баллов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ошибка –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балла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4383" y="192505"/>
            <a:ext cx="1149302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№3. (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Суммативное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самооценивание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b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Даны изображения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элементов росписи мезенской прялки 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макет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ее формы .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Дать название </a:t>
            </a:r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элементам росписи соответствующим декору мезенской прялки.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Б.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макете </a:t>
            </a:r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мезенской прялки найдите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 место и обозначьте соответствующей цифрой.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Заполнить карту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самооценивания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760113"/>
              </p:ext>
            </p:extLst>
          </p:nvPr>
        </p:nvGraphicFramePr>
        <p:xfrm>
          <a:off x="8354965" y="3083016"/>
          <a:ext cx="3120718" cy="750062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787945"/>
                <a:gridCol w="743484"/>
                <a:gridCol w="694507"/>
                <a:gridCol w="894782"/>
              </a:tblGrid>
              <a:tr h="263199"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Ответы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8329327" y="4036642"/>
            <a:ext cx="3207495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ля проверки даны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правильные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ответы после выполненного задания</a:t>
            </a:r>
            <a:endParaRPr lang="ru-RU" sz="1100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2460" y="1863358"/>
            <a:ext cx="403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75239" y="2779385"/>
            <a:ext cx="35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341439" y="3530438"/>
            <a:ext cx="220054" cy="381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27738" y="4458628"/>
            <a:ext cx="22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07138"/>
              </p:ext>
            </p:extLst>
          </p:nvPr>
        </p:nvGraphicFramePr>
        <p:xfrm>
          <a:off x="8353913" y="5067543"/>
          <a:ext cx="3102699" cy="1087125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763720"/>
                <a:gridCol w="783645"/>
                <a:gridCol w="730289"/>
                <a:gridCol w="825045"/>
              </a:tblGrid>
              <a:tr h="316220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Ответы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Баллы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47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1А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6А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7Б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5В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3884301" y="2331298"/>
            <a:ext cx="1619367" cy="2880069"/>
          </a:xfrm>
          <a:prstGeom prst="roundRect">
            <a:avLst/>
          </a:prstGeom>
          <a:solidFill>
            <a:srgbClr val="DEC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DEC85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9053" y="2163586"/>
            <a:ext cx="170916" cy="199495"/>
          </a:xfrm>
          <a:prstGeom prst="rect">
            <a:avLst/>
          </a:prstGeom>
          <a:solidFill>
            <a:srgbClr val="DEC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977175" y="2175904"/>
            <a:ext cx="188007" cy="165312"/>
          </a:xfrm>
          <a:prstGeom prst="rect">
            <a:avLst/>
          </a:prstGeom>
          <a:solidFill>
            <a:srgbClr val="DEC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41390" y="1988288"/>
            <a:ext cx="487110" cy="346510"/>
          </a:xfrm>
          <a:prstGeom prst="rect">
            <a:avLst/>
          </a:prstGeom>
          <a:solidFill>
            <a:srgbClr val="DEC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948707" y="2172572"/>
            <a:ext cx="206010" cy="212268"/>
          </a:xfrm>
          <a:prstGeom prst="ellipse">
            <a:avLst/>
          </a:prstGeom>
          <a:solidFill>
            <a:srgbClr val="DEC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141709" y="1896088"/>
            <a:ext cx="288109" cy="288384"/>
          </a:xfrm>
          <a:prstGeom prst="ellipse">
            <a:avLst/>
          </a:prstGeom>
          <a:solidFill>
            <a:srgbClr val="DEC85C"/>
          </a:solidFill>
          <a:ln>
            <a:solidFill>
              <a:srgbClr val="DEC8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936296" y="1906439"/>
            <a:ext cx="309587" cy="291070"/>
          </a:xfrm>
          <a:prstGeom prst="ellipse">
            <a:avLst/>
          </a:prstGeom>
          <a:solidFill>
            <a:srgbClr val="DEC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528854" y="1644773"/>
            <a:ext cx="275581" cy="339181"/>
          </a:xfrm>
          <a:prstGeom prst="ellipse">
            <a:avLst/>
          </a:prstGeom>
          <a:solidFill>
            <a:srgbClr val="DEC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5223207" y="2161543"/>
            <a:ext cx="178561" cy="219202"/>
          </a:xfrm>
          <a:prstGeom prst="ellipse">
            <a:avLst/>
          </a:prstGeom>
          <a:solidFill>
            <a:srgbClr val="DEC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Дуга 35"/>
          <p:cNvSpPr/>
          <p:nvPr/>
        </p:nvSpPr>
        <p:spPr>
          <a:xfrm flipV="1">
            <a:off x="5494094" y="5284963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Дуга 37"/>
          <p:cNvSpPr/>
          <p:nvPr/>
        </p:nvSpPr>
        <p:spPr>
          <a:xfrm rot="10800000">
            <a:off x="3913523" y="4313309"/>
            <a:ext cx="1590144" cy="1177601"/>
          </a:xfrm>
          <a:prstGeom prst="arc">
            <a:avLst>
              <a:gd name="adj1" fmla="val 11495125"/>
              <a:gd name="adj2" fmla="val 21483895"/>
            </a:avLst>
          </a:prstGeom>
          <a:solidFill>
            <a:srgbClr val="DEC85C"/>
          </a:solidFill>
          <a:ln>
            <a:solidFill>
              <a:srgbClr val="DEC8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4546707" y="5570003"/>
            <a:ext cx="392054" cy="473135"/>
          </a:xfrm>
          <a:prstGeom prst="ellipse">
            <a:avLst/>
          </a:prstGeom>
          <a:solidFill>
            <a:srgbClr val="DEC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4606356" y="6043138"/>
            <a:ext cx="269291" cy="621431"/>
          </a:xfrm>
          <a:prstGeom prst="rect">
            <a:avLst/>
          </a:prstGeom>
          <a:solidFill>
            <a:srgbClr val="DEC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4424231" y="5220263"/>
            <a:ext cx="624254" cy="391410"/>
          </a:xfrm>
          <a:prstGeom prst="ellipse">
            <a:avLst/>
          </a:prstGeom>
          <a:solidFill>
            <a:srgbClr val="DEC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 rot="2995818">
            <a:off x="5292202" y="5022155"/>
            <a:ext cx="424593" cy="1974135"/>
          </a:xfrm>
          <a:prstGeom prst="ellipse">
            <a:avLst/>
          </a:prstGeom>
          <a:solidFill>
            <a:srgbClr val="DEC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4524526" y="2697344"/>
            <a:ext cx="36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43138" y="3727757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5027" y="4679355"/>
            <a:ext cx="45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39663" y="5452820"/>
            <a:ext cx="44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73" y="2192611"/>
            <a:ext cx="1545387" cy="585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37" y="3027542"/>
            <a:ext cx="1476632" cy="4846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573" y="5806570"/>
            <a:ext cx="1448888" cy="6827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713" y="3894760"/>
            <a:ext cx="1610390" cy="66720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735" y="4233886"/>
            <a:ext cx="1616999" cy="78716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" y="4836318"/>
            <a:ext cx="1626291" cy="80116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5" y="3156054"/>
            <a:ext cx="1520628" cy="712225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6496549" y="263880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690677" y="385080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97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341</Words>
  <Application>Microsoft Office PowerPoint</Application>
  <PresentationFormat>Произвольный</PresentationFormat>
  <Paragraphs>113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r2061user1</dc:creator>
  <cp:lastModifiedBy>Надежда Пронская</cp:lastModifiedBy>
  <cp:revision>112</cp:revision>
  <dcterms:created xsi:type="dcterms:W3CDTF">2017-12-07T08:48:38Z</dcterms:created>
  <dcterms:modified xsi:type="dcterms:W3CDTF">2025-08-19T09:14:52Z</dcterms:modified>
</cp:coreProperties>
</file>