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BA754-0B84-45BB-AE2F-CF09D9C89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2362E-C59B-42D9-B89B-3A52D9787F87}">
      <dgm:prSet phldrT="[Текст]"/>
      <dgm:spPr/>
      <dgm:t>
        <a:bodyPr/>
        <a:lstStyle/>
        <a:p>
          <a:r>
            <a:rPr lang="ru-RU" dirty="0"/>
            <a:t>Непозиционные</a:t>
          </a:r>
        </a:p>
      </dgm:t>
    </dgm:pt>
    <dgm:pt modelId="{F0F9E0A0-98D9-47AF-97A7-EABDF1E661EE}" type="parTrans" cxnId="{585DFA9D-5802-431D-86EE-7A60B4DD0BCE}">
      <dgm:prSet/>
      <dgm:spPr/>
      <dgm:t>
        <a:bodyPr/>
        <a:lstStyle/>
        <a:p>
          <a:endParaRPr lang="ru-RU"/>
        </a:p>
      </dgm:t>
    </dgm:pt>
    <dgm:pt modelId="{1B6E2FEC-DC8F-45BF-9003-9DEBCFC911CA}" type="sibTrans" cxnId="{585DFA9D-5802-431D-86EE-7A60B4DD0BCE}">
      <dgm:prSet/>
      <dgm:spPr/>
      <dgm:t>
        <a:bodyPr/>
        <a:lstStyle/>
        <a:p>
          <a:endParaRPr lang="ru-RU"/>
        </a:p>
      </dgm:t>
    </dgm:pt>
    <dgm:pt modelId="{274433D7-5646-4110-8CA5-89A620B3563C}">
      <dgm:prSet phldrT="[Текст]"/>
      <dgm:spPr/>
      <dgm:t>
        <a:bodyPr/>
        <a:lstStyle/>
        <a:p>
          <a:r>
            <a:rPr lang="ru-RU" dirty="0"/>
            <a:t>В непозиционных системах счисления величина числа не зависит от положения цифр в представлении чисел.</a:t>
          </a:r>
        </a:p>
      </dgm:t>
    </dgm:pt>
    <dgm:pt modelId="{CD94D5A1-D24E-4E81-9D3A-BBBC6997E7EB}" type="parTrans" cxnId="{E98043F8-E8AB-4A5A-A272-B375D36BCC21}">
      <dgm:prSet/>
      <dgm:spPr/>
      <dgm:t>
        <a:bodyPr/>
        <a:lstStyle/>
        <a:p>
          <a:endParaRPr lang="ru-RU"/>
        </a:p>
      </dgm:t>
    </dgm:pt>
    <dgm:pt modelId="{B9E95E08-5833-485C-AC44-B3DBDBE2CF5E}" type="sibTrans" cxnId="{E98043F8-E8AB-4A5A-A272-B375D36BCC21}">
      <dgm:prSet/>
      <dgm:spPr/>
      <dgm:t>
        <a:bodyPr/>
        <a:lstStyle/>
        <a:p>
          <a:endParaRPr lang="ru-RU"/>
        </a:p>
      </dgm:t>
    </dgm:pt>
    <dgm:pt modelId="{A6D8379C-7456-4002-8743-760D0F94EC78}">
      <dgm:prSet phldrT="[Текст]"/>
      <dgm:spPr/>
      <dgm:t>
        <a:bodyPr/>
        <a:lstStyle/>
        <a:p>
          <a:r>
            <a:rPr lang="ru-RU" dirty="0"/>
            <a:t>Позиционные</a:t>
          </a:r>
        </a:p>
      </dgm:t>
    </dgm:pt>
    <dgm:pt modelId="{134647B6-3376-4D8D-99A0-80F36ED2C148}" type="parTrans" cxnId="{EA565306-FA84-4310-A625-93658166AD9F}">
      <dgm:prSet/>
      <dgm:spPr/>
      <dgm:t>
        <a:bodyPr/>
        <a:lstStyle/>
        <a:p>
          <a:endParaRPr lang="ru-RU"/>
        </a:p>
      </dgm:t>
    </dgm:pt>
    <dgm:pt modelId="{EE7CB76F-87BA-4B7F-9AE2-BB8CFBC4B235}" type="sibTrans" cxnId="{EA565306-FA84-4310-A625-93658166AD9F}">
      <dgm:prSet/>
      <dgm:spPr/>
      <dgm:t>
        <a:bodyPr/>
        <a:lstStyle/>
        <a:p>
          <a:endParaRPr lang="ru-RU"/>
        </a:p>
      </dgm:t>
    </dgm:pt>
    <dgm:pt modelId="{CA766508-7CC2-4398-8189-7DEF444268ED}">
      <dgm:prSet phldrT="[Текст]"/>
      <dgm:spPr/>
      <dgm:t>
        <a:bodyPr/>
        <a:lstStyle/>
        <a:p>
          <a:r>
            <a:rPr lang="ru-RU" dirty="0"/>
            <a:t>В</a:t>
          </a:r>
          <a:r>
            <a:rPr lang="ru-RU" i="1" dirty="0"/>
            <a:t> позиционных </a:t>
          </a:r>
          <a:r>
            <a:rPr lang="ru-RU" dirty="0"/>
            <a:t>системах счисления значение цифры зависит от её позиции в числе.</a:t>
          </a:r>
        </a:p>
      </dgm:t>
    </dgm:pt>
    <dgm:pt modelId="{E5C823BA-7407-4874-9894-FE0E39FD937C}" type="parTrans" cxnId="{A6B15336-3982-47BA-A7A8-A8038A907B79}">
      <dgm:prSet/>
      <dgm:spPr/>
      <dgm:t>
        <a:bodyPr/>
        <a:lstStyle/>
        <a:p>
          <a:endParaRPr lang="ru-RU"/>
        </a:p>
      </dgm:t>
    </dgm:pt>
    <dgm:pt modelId="{DEC284B1-8C87-48BE-BED1-3C7E460F0338}" type="sibTrans" cxnId="{A6B15336-3982-47BA-A7A8-A8038A907B79}">
      <dgm:prSet/>
      <dgm:spPr/>
      <dgm:t>
        <a:bodyPr/>
        <a:lstStyle/>
        <a:p>
          <a:endParaRPr lang="ru-RU"/>
        </a:p>
      </dgm:t>
    </dgm:pt>
    <dgm:pt modelId="{835DFDB5-6845-4349-AD63-FF39408D509C}" type="pres">
      <dgm:prSet presAssocID="{50BBA754-0B84-45BB-AE2F-CF09D9C89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33919-40E5-4EE9-B887-78BC72240689}" type="pres">
      <dgm:prSet presAssocID="{6C62362E-C59B-42D9-B89B-3A52D97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5B9A8-2FBA-4601-B22D-E19B79E36B1D}" type="pres">
      <dgm:prSet presAssocID="{6C62362E-C59B-42D9-B89B-3A52D9787F87}" presName="childText" presStyleLbl="revTx" presStyleIdx="0" presStyleCnt="2" custScaleY="75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89172-995D-4682-A4A6-5168768D1451}" type="pres">
      <dgm:prSet presAssocID="{A6D8379C-7456-4002-8743-760D0F94EC78}" presName="parentText" presStyleLbl="node1" presStyleIdx="1" presStyleCnt="2" custLinFactNeighborX="-1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88B8F-3D8F-46B0-A92A-2EC0B466D40F}" type="pres">
      <dgm:prSet presAssocID="{A6D8379C-7456-4002-8743-760D0F94EC7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043F8-E8AB-4A5A-A272-B375D36BCC21}" srcId="{6C62362E-C59B-42D9-B89B-3A52D9787F87}" destId="{274433D7-5646-4110-8CA5-89A620B3563C}" srcOrd="0" destOrd="0" parTransId="{CD94D5A1-D24E-4E81-9D3A-BBBC6997E7EB}" sibTransId="{B9E95E08-5833-485C-AC44-B3DBDBE2CF5E}"/>
    <dgm:cxn modelId="{C9E3A69E-9B42-436E-BC50-7523E1F63711}" type="presOf" srcId="{CA766508-7CC2-4398-8189-7DEF444268ED}" destId="{4FD88B8F-3D8F-46B0-A92A-2EC0B466D40F}" srcOrd="0" destOrd="0" presId="urn:microsoft.com/office/officeart/2005/8/layout/vList2"/>
    <dgm:cxn modelId="{585DFA9D-5802-431D-86EE-7A60B4DD0BCE}" srcId="{50BBA754-0B84-45BB-AE2F-CF09D9C89321}" destId="{6C62362E-C59B-42D9-B89B-3A52D9787F87}" srcOrd="0" destOrd="0" parTransId="{F0F9E0A0-98D9-47AF-97A7-EABDF1E661EE}" sibTransId="{1B6E2FEC-DC8F-45BF-9003-9DEBCFC911CA}"/>
    <dgm:cxn modelId="{EA565306-FA84-4310-A625-93658166AD9F}" srcId="{50BBA754-0B84-45BB-AE2F-CF09D9C89321}" destId="{A6D8379C-7456-4002-8743-760D0F94EC78}" srcOrd="1" destOrd="0" parTransId="{134647B6-3376-4D8D-99A0-80F36ED2C148}" sibTransId="{EE7CB76F-87BA-4B7F-9AE2-BB8CFBC4B235}"/>
    <dgm:cxn modelId="{1F43BA7F-CF51-47F1-9002-4A06C6C307AE}" type="presOf" srcId="{274433D7-5646-4110-8CA5-89A620B3563C}" destId="{0745B9A8-2FBA-4601-B22D-E19B79E36B1D}" srcOrd="0" destOrd="0" presId="urn:microsoft.com/office/officeart/2005/8/layout/vList2"/>
    <dgm:cxn modelId="{8468AB62-79E5-4A47-B389-4AFD98274756}" type="presOf" srcId="{A6D8379C-7456-4002-8743-760D0F94EC78}" destId="{B3589172-995D-4682-A4A6-5168768D1451}" srcOrd="0" destOrd="0" presId="urn:microsoft.com/office/officeart/2005/8/layout/vList2"/>
    <dgm:cxn modelId="{A6B15336-3982-47BA-A7A8-A8038A907B79}" srcId="{A6D8379C-7456-4002-8743-760D0F94EC78}" destId="{CA766508-7CC2-4398-8189-7DEF444268ED}" srcOrd="0" destOrd="0" parTransId="{E5C823BA-7407-4874-9894-FE0E39FD937C}" sibTransId="{DEC284B1-8C87-48BE-BED1-3C7E460F0338}"/>
    <dgm:cxn modelId="{77F89C4E-1179-40DD-B04B-0ECFE3AEC364}" type="presOf" srcId="{6C62362E-C59B-42D9-B89B-3A52D9787F87}" destId="{BAB33919-40E5-4EE9-B887-78BC72240689}" srcOrd="0" destOrd="0" presId="urn:microsoft.com/office/officeart/2005/8/layout/vList2"/>
    <dgm:cxn modelId="{494BD7C6-F990-40A1-ADF3-DA76FDB75356}" type="presOf" srcId="{50BBA754-0B84-45BB-AE2F-CF09D9C89321}" destId="{835DFDB5-6845-4349-AD63-FF39408D509C}" srcOrd="0" destOrd="0" presId="urn:microsoft.com/office/officeart/2005/8/layout/vList2"/>
    <dgm:cxn modelId="{3755337B-CCE4-4B45-BE0E-E1C767422A6E}" type="presParOf" srcId="{835DFDB5-6845-4349-AD63-FF39408D509C}" destId="{BAB33919-40E5-4EE9-B887-78BC72240689}" srcOrd="0" destOrd="0" presId="urn:microsoft.com/office/officeart/2005/8/layout/vList2"/>
    <dgm:cxn modelId="{85BD03BA-5127-47FA-A32A-055868639DB1}" type="presParOf" srcId="{835DFDB5-6845-4349-AD63-FF39408D509C}" destId="{0745B9A8-2FBA-4601-B22D-E19B79E36B1D}" srcOrd="1" destOrd="0" presId="urn:microsoft.com/office/officeart/2005/8/layout/vList2"/>
    <dgm:cxn modelId="{6A0903F2-3FE9-48E3-8BB5-48401286DAA2}" type="presParOf" srcId="{835DFDB5-6845-4349-AD63-FF39408D509C}" destId="{B3589172-995D-4682-A4A6-5168768D1451}" srcOrd="2" destOrd="0" presId="urn:microsoft.com/office/officeart/2005/8/layout/vList2"/>
    <dgm:cxn modelId="{D2173896-3A4F-4D5A-8BCB-B3391B4B7408}" type="presParOf" srcId="{835DFDB5-6845-4349-AD63-FF39408D509C}" destId="{4FD88B8F-3D8F-46B0-A92A-2EC0B466D40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3919-40E5-4EE9-B887-78BC72240689}">
      <dsp:nvSpPr>
        <dsp:cNvPr id="0" name=""/>
        <dsp:cNvSpPr/>
      </dsp:nvSpPr>
      <dsp:spPr>
        <a:xfrm>
          <a:off x="0" y="6328"/>
          <a:ext cx="518318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Непозиционные</a:t>
          </a:r>
        </a:p>
      </dsp:txBody>
      <dsp:txXfrm>
        <a:off x="36296" y="42624"/>
        <a:ext cx="5110596" cy="670943"/>
      </dsp:txXfrm>
    </dsp:sp>
    <dsp:sp modelId="{0745B9A8-2FBA-4601-B22D-E19B79E36B1D}">
      <dsp:nvSpPr>
        <dsp:cNvPr id="0" name=""/>
        <dsp:cNvSpPr/>
      </dsp:nvSpPr>
      <dsp:spPr>
        <a:xfrm>
          <a:off x="0" y="749863"/>
          <a:ext cx="5183188" cy="109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В непозиционных системах счисления величина числа не зависит от положения цифр в представлении чисел.</a:t>
          </a:r>
        </a:p>
      </dsp:txBody>
      <dsp:txXfrm>
        <a:off x="0" y="749863"/>
        <a:ext cx="5183188" cy="1093971"/>
      </dsp:txXfrm>
    </dsp:sp>
    <dsp:sp modelId="{B3589172-995D-4682-A4A6-5168768D1451}">
      <dsp:nvSpPr>
        <dsp:cNvPr id="0" name=""/>
        <dsp:cNvSpPr/>
      </dsp:nvSpPr>
      <dsp:spPr>
        <a:xfrm>
          <a:off x="0" y="1843834"/>
          <a:ext cx="518318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Позиционные</a:t>
          </a:r>
        </a:p>
      </dsp:txBody>
      <dsp:txXfrm>
        <a:off x="36296" y="1880130"/>
        <a:ext cx="5110596" cy="670943"/>
      </dsp:txXfrm>
    </dsp:sp>
    <dsp:sp modelId="{4FD88B8F-3D8F-46B0-A92A-2EC0B466D40F}">
      <dsp:nvSpPr>
        <dsp:cNvPr id="0" name=""/>
        <dsp:cNvSpPr/>
      </dsp:nvSpPr>
      <dsp:spPr>
        <a:xfrm>
          <a:off x="0" y="2587369"/>
          <a:ext cx="5183188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В</a:t>
          </a:r>
          <a:r>
            <a:rPr lang="ru-RU" sz="2000" i="1" kern="1200" dirty="0"/>
            <a:t> позиционных </a:t>
          </a:r>
          <a:r>
            <a:rPr lang="ru-RU" sz="2000" kern="1200" dirty="0"/>
            <a:t>системах счисления значение цифры зависит от её позиции в числе.</a:t>
          </a:r>
        </a:p>
      </dsp:txBody>
      <dsp:txXfrm>
        <a:off x="0" y="2587369"/>
        <a:ext cx="5183188" cy="109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884308-2EBE-6D42-9A8A-E5AE7A8DC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FA4B26-16AE-DC05-6C1A-44010DF5E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F10DD1-8B0E-5455-4BEC-70DA875A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C18FDF-6674-BC48-208C-16018235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AC5367-FCFC-A51E-4F1B-C6E4EDF6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1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C1FB94-3696-9664-C5D5-EE3957B2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6BA3056-3C57-5D61-A0C2-C2D6EC2EA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334263-BE7F-18FA-0DC8-F2B32CCF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43626C-23BD-4E25-85AF-ACC8D796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4E6FD5-697F-5B68-BF33-B32D8CDF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EA2426-11AC-695B-8AA9-C5390EC53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20FBA9-27E8-C11C-400B-D38A9A777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801C1-CE91-DC2B-31FF-441A4E5D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622ADC-7E24-D469-4291-D384AE67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87752F-6F97-EF1F-492F-5F9D431D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6689B-A2DE-1B8A-BAA6-9781E078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A49F89-8EBF-511B-B188-78246519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6D42CE-ACAB-8F6F-54FE-160883F9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E8D63F-645D-2E4F-2E5E-32F678A4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605BED-9F97-4D66-1B39-BA1E9BE4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7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D84E1-BC99-1724-6DA3-C8329EBD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BEC88D-6229-133C-92E8-3FBEEDFCA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2C9094-42FA-C84B-6017-9A09EF34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F7C1E4-66F3-2F8B-A1F9-6DD201A1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A1C245-2728-527F-4C4D-6A0B5547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1F93F-FB9F-8C93-F679-59C29266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2B9377-8279-D358-2C78-462C6FFE4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74D151-3A91-C213-9B63-4FAC703A8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197524-7959-3875-FE17-92BA17D1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31BF02-6544-753D-CF86-EA81DFE0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D869F0-AE01-8C87-95A1-2E93DE42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5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ECB1F-EE6E-8B72-7C2B-117A23EE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56D59A-FC36-595E-7AB3-54690BCE1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B449F6-B611-D12D-5BD7-88BE163C7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B9B958B-5908-9763-A434-F695D18BA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7537BD-482B-FD22-2ADD-F3A903F0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60A0C50-B9EB-18BF-CC07-67320DA3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AE58DA5-73EC-3C2E-9204-B3E23BE4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7277FF4-25EF-C902-95FD-10319D6A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0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3AD86-467F-5944-04F2-F6BACC0B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DCAAC37-B927-9DA1-EF60-60DBEAD5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52B84F4-99B3-DEB3-1D4E-465534FB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863120-E54D-8B19-71CB-0122F82E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48774C-4543-7F46-02B1-90FE8D6E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02DEEC7-CD64-79E8-C2AA-E338B09F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5135AF5-AE62-1602-A6D6-BAAFBC67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1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50014-28C4-2676-CD27-223B0180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2D031B-20B5-10F0-FBF7-CC4EF4DE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3EC87E4-902C-6C01-97EE-B3EBA8313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D1712A-1D1F-4CFC-8094-C7230408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90DE37-A0D1-15CC-135A-824514FB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FD933E-4219-C07B-94C4-28C5EFEB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12FD5D-0E7C-2B6C-07FC-6498DFDD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317E452-DDEF-99AB-2DF7-FE935416C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89BBA98-0767-F31A-C6B9-29B438834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1A1C97-F1D0-DAF1-7ED7-411F9538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491AEA-AAE3-733B-AC02-87417441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FA4A65-1A3C-8459-9EBF-6BBB93FA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1C06A6-4FCD-7083-EC25-117E7B01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94A5FC-D78A-DA0B-9F3A-CD16387E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4A5CF3-F817-7A47-94DA-A4E14FDAB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0637-F04A-4F7B-918D-F15E7519C67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1A92D0-BF4A-84F6-3F21-03BE1D325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AAF980-62B6-6929-5EC3-C66FCDCDF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88A7-0D3D-4194-9391-06277CD6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5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-7.ru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najavorona.ru/" TargetMode="External"/><Relationship Id="rId4" Type="http://schemas.openxmlformats.org/officeDocument/2006/relationships/hyperlink" Target="http://www.foksword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4FEE4A-68CC-50F9-DAAC-19614C03C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«СЕКРЕТЫ ПРОИСХОЖДЕНИЯ АРАБСКИХ ЦИФР»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742CC3-5F78-1042-CB3E-37FE5AE25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599" y="4386069"/>
            <a:ext cx="8534400" cy="2063968"/>
          </a:xfrm>
        </p:spPr>
        <p:txBody>
          <a:bodyPr>
            <a:normAutofit/>
          </a:bodyPr>
          <a:lstStyle/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B657497C-266D-6912-EA8C-316A44BA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790714"/>
            <a:ext cx="5686425" cy="12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CB185A-45CA-A324-7DD8-E98726CBA301}"/>
              </a:ext>
            </a:extLst>
          </p:cNvPr>
          <p:cNvSpPr txBox="1"/>
          <p:nvPr/>
        </p:nvSpPr>
        <p:spPr>
          <a:xfrm>
            <a:off x="2964766" y="5735636"/>
            <a:ext cx="6924822" cy="100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МОСКВА, 2025 ГОД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39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BD799-E308-9D4E-F01A-DFB48EE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Современное использование арабских цифр в России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114DE8-4E71-10FD-27BF-A56F42C1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9299"/>
            <a:ext cx="4431322" cy="4351338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Арабские цифры обладают рядом преимуществ по сравнению с другими системами записи чисел. Они универсальны и легко читаемы для людей разных культур и национальностей. Благодаря использованию арабских цифр, числа стали более доступными и понятными для широкого круга людей. В России арабские цифры закрепились в общественном сознании и стали естественным способом записи чисел.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4E77C6C-70F4-FEF3-2B7C-241EF063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5204303">
            <a:off x="13175566" y="342265"/>
            <a:ext cx="3012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C1866537-87E4-FA38-CF43-811553EC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3218619"/>
            <a:ext cx="6127724" cy="32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544FB-60FB-D6F1-D69B-E4073C9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и роль арабских цифр в современном мире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D3C294-0BA8-06C7-5EF5-FD991A643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253331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арабских цифр: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чисел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используются для представления чисел в математике, науке, финансах и повседневной жизни.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операции</a:t>
            </a:r>
            <a:endParaRPr lang="ru-RU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Использование их для проведения арифметических операций: сложение, вычитание, умножение, деление и других.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515561-5BD9-B882-CFB2-E7B59BD5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6814" y="1057006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арабских цифр: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Универсальность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Арабские цифры являются универсальным способом записи чисел и широко используются по всему миру, что облегчает коммуникацию и обмен информацией между различными культурами и странами.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Эффективность и удобство 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обеспечивают удобство и эффективность при проведении вычислений благодаря своей позиционной системе и простоте использования.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Математика и технологии 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2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AE36A0-3B61-E32A-A3BD-715E97BF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популярности арабской системы счисления в мире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BFD49F-F184-964B-39A2-75BB916B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79" y="923876"/>
            <a:ext cx="5157787" cy="823912"/>
          </a:xfrm>
        </p:spPr>
        <p:txBody>
          <a:bodyPr>
            <a:normAutofit/>
          </a:bodyPr>
          <a:lstStyle/>
          <a:p>
            <a:r>
              <a:rPr lang="ru-RU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Во-первых</a:t>
            </a:r>
            <a:endParaRPr lang="ru-RU" sz="44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50E70A-5583-8B50-11D7-2420070EF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621" y="1690689"/>
            <a:ext cx="4659997" cy="235397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несложность написания цифр.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от сложности зачастую зависит и скорость написания. А в нашем мире цифровых технологий эти факторы очень важны.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1077DA8-E4AC-C7E1-DC07-9E0BE1136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67912"/>
            <a:ext cx="5183188" cy="823912"/>
          </a:xfrm>
        </p:spPr>
        <p:txBody>
          <a:bodyPr>
            <a:normAutofit/>
          </a:bodyPr>
          <a:lstStyle/>
          <a:p>
            <a:r>
              <a:rPr lang="ru-RU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Во-вторых</a:t>
            </a:r>
            <a:endParaRPr lang="ru-RU" sz="44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9C7E14-8C4C-2D35-1C01-0235A632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9191" y="1906918"/>
            <a:ext cx="4659997" cy="2587429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арабская система счисления – позиционная.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есть, от положения в записи числа зависит его значение.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495C35-8076-B150-AC50-431886825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14" y="4202286"/>
            <a:ext cx="4601787" cy="258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C4C7B1B-1D38-0F05-D919-E8AC6DDD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5D2173-FCEC-E8C2-99D6-0DE49478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Секреты возникновения арабских цифр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5ECD26-AB21-B24B-D5AC-41F790071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148" y="1860452"/>
            <a:ext cx="4083904" cy="4188656"/>
          </a:xfrm>
        </p:spPr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сих пор точно неизвестно когда появились и кем были придуманы арабские цифры, в мире существует множество гипотез об их происхождении.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арабские цифры были придуманы в Индии, а арабы  развили и распространили эту удобную систему по Европе,  поэтому не совсем правильно называть их «арабскими».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BD1653B-B29B-4959-E30A-607E2CEC2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457199"/>
            <a:ext cx="4030970" cy="5985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017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68A2A2-2D47-78D9-057E-63D28B9D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D49092-6357-5481-B6B6-4088BE93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поставленные перед собой задачи мы выполнили. С помощью книг и информации, полученной с помощью Интернета, мы узнали чем число отличается от цифры, какие бывают системы счисления, познакомились с историей происхождения арабских чисел. Мы поняли, что не совсем правильно называть наши цифры арабскими. В них сконцентрировался опыт многих цивилизаций: и египетской, и вавилонской, и греческой, и, конечно, индийской. Арабы добавили в индийскую систему счисления много своего, и  распространили эти цифры по Европе, но считать их только арабским достижением было бы несправедливо. При сравнении различных систем счисления мы разобрались в том, почему в современном мире пользуются именно арабскими цифрами.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1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CA95EA-7BC4-2F32-0021-F5927BD9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42725A-D5AA-6622-6FBC-0B3E5A93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энциклопедия. Я познаю мир - Москва, Астрель, 2004 год.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Иллюстрированный энциклопедический словарь. Москва,/Научное издательство «Большая Российская энциклопедия», 1998.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шкатулка - Москва, Просвещение, 1984 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Н.Я. Виленкин  «За страницами учебника математики» Москва, Просвещение, 1989 год.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Еженедельник "Аргументы и Факты" № 42. Суперномер: 152 ответа на вопросы 20/10/2021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wikipedia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org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info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-7.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foksword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umnajavorona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80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5B1CB-76CB-92B9-1EBF-D9F39731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708F2F-57C8-DB6C-24DD-820B3073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190" y="1425748"/>
            <a:ext cx="5157787" cy="823912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ель</a:t>
            </a:r>
            <a:endParaRPr lang="ru-RU" sz="48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DF22A1-C3EF-9400-34C5-4D816E2A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237789"/>
            <a:ext cx="5157787" cy="3684588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историю и  секрет происхождения арабских цифр.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9103E1B-23FF-04F0-77CB-AACA051E6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13877"/>
            <a:ext cx="5183188" cy="823912"/>
          </a:xfrm>
        </p:spPr>
        <p:txBody>
          <a:bodyPr>
            <a:normAutofit/>
          </a:bodyPr>
          <a:lstStyle/>
          <a:p>
            <a:r>
              <a:rPr lang="ru-RU" sz="4800" dirty="0"/>
              <a:t>Задачи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060B045-9E5B-90AA-E8EE-19AE56E9E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37789"/>
            <a:ext cx="5183188" cy="3684588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помощью литературных источников и Интернета познакомиться  с цифрами разных народов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выяснить, почему наибольшее распространение  в мире получили именно арабские цифры;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4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CA22C7-A1AB-D853-EC71-BFC339BE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понятие о цифрах, числах и системах счисления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95090D0-0F3F-267F-C0EF-7E44E9D77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Вспомним, чем число отличается от цифры.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23A800-762F-DA33-5CC7-0F453987B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основное понятие математики, используемое для количественной характеристики, сравнения, нумерации объектов и их частей.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знаки, используемые для записи чисел.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7BF7E50-DB6D-A8B0-0E09-F55F3A328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Системы счисления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613D0730-4F2F-636D-B000-B14ABEB16F7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674880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B32A443-5C12-2771-23E5-13447FB09EB6}"/>
              </a:ext>
            </a:extLst>
          </p:cNvPr>
          <p:cNvSpPr txBox="1"/>
          <p:nvPr/>
        </p:nvSpPr>
        <p:spPr>
          <a:xfrm>
            <a:off x="249702" y="5353433"/>
            <a:ext cx="5846298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Позиционные системы счисления более совершенны, благодаря чему, более просты в использовании.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19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C5678-3EDA-90F2-C047-A291318B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Римские цифры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5B651A-3CCB-0C99-3AB6-6C7EEF1B6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268" y="1233395"/>
            <a:ext cx="7910732" cy="3343288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Римские цифры- цифры, использовавшиеся древними римлянами в их непозиционной системе счисления.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 начертания простейших чисел «по римской традиции» объясняется схожестью с рукой человека. 1, 2, 3, 4 – по количеству пальцев. А цифра V напоминает раскрытую ладонь с четырьмя прижатыми друг к другу пальцами. X при помощи воображения превращается в две скрещенные руки – два раза по пять. Крупные числа не обошлись без связи со словами.</a:t>
            </a:r>
            <a:endParaRPr lang="ru-RU" sz="2400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A6A9792A-8D00-5DD2-0E7D-9915EBF82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" y="2905039"/>
            <a:ext cx="4248443" cy="3343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01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A19B14-1F40-BB7D-DE48-29BD5466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Арабские цифры и история  их происхождения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D759D8-3A46-DDA7-069A-944E5BA7D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78579"/>
            <a:ext cx="5157787" cy="823912"/>
          </a:xfrm>
        </p:spPr>
        <p:txBody>
          <a:bodyPr>
            <a:normAutofit/>
          </a:bodyPr>
          <a:lstStyle/>
          <a:p>
            <a:r>
              <a:rPr lang="ru-RU" sz="3600" dirty="0"/>
              <a:t>Арабские цифры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4C76CE-13B7-8BE2-AE7B-185F07877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902491"/>
            <a:ext cx="5157787" cy="36845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система цифровых символов, которая используется почти всеми странами в мире для обозначения чисел. Они включают в себя цифры от 0 до 9: 0, 1, 2, 3, 4, 5, 6, 7, 8, 9, используемые для обозначения количества. Они применяются  в большинстве стран для записи чисел в десятичной системе счисления.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52F7DB-EA9E-32A5-3C52-1F467E865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1027906"/>
            <a:ext cx="5183188" cy="823912"/>
          </a:xfrm>
        </p:spPr>
        <p:txBody>
          <a:bodyPr>
            <a:normAutofit/>
          </a:bodyPr>
          <a:lstStyle/>
          <a:p>
            <a:r>
              <a:rPr lang="ru-RU" sz="2200" dirty="0"/>
              <a:t>История происхождения арабских цифр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A08A1FF-DE35-0B30-6B02-9E949F359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1145" y="1851818"/>
            <a:ext cx="4456234" cy="2917130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средние века арабский ученый Мухаммед ибн Муса аль-Хорезми, который занимался математикой и астрономией, сформировал индийскую систему написания чисел и сделал ее популярной у себя на Родине.  Его труд  назывался «Книга об индийском счёте» и описывал новые для арабского мира цифры и десятичную систему счисления. Арабы быстро увидели преимущества новой системы и стали использовать ее в своих работах. В результате такая система числового обозначения стала известна как «арабская».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Ал-Хорезми">
            <a:extLst>
              <a:ext uri="{FF2B5EF4-FFF2-40B4-BE49-F238E27FC236}">
                <a16:creationId xmlns="" xmlns:a16="http://schemas.microsoft.com/office/drawing/2014/main" id="{DA79C145-F7F1-DBF3-6A11-74A26E5E7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67" y="4207252"/>
            <a:ext cx="3762232" cy="2508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9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D96AC-3C55-EDC8-A39C-F685CFB4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Арабские цифры и история  их происхождения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CE1388-CBBE-B81D-A241-A6199895A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27906"/>
            <a:ext cx="4451252" cy="3276808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арабские математики для удобства решили привязать количество углов в записи цифры к его численному значению. Например, в цифре 1 — один угол, в цифре 2 — два угла, в цифре 3 — три. И так до 9. Нуля еще не существовало, он появился позже. Вместо него просто оставляли пустое место.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566A6F-1B72-9CB2-7F4E-5DD2E9499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234" y="1081002"/>
            <a:ext cx="5181600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временем необходимость считать углы отпала, знаки стали более округлыми, появились новые символы. Наиболее долгий путь формирования написания прошел нуль.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Индии его заменяли пустым местом. И лишь в VII веке нуль получил первый символ - точку, а спустя некоторое время появился знак «0» (кружочек).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="" xmlns:a16="http://schemas.microsoft.com/office/drawing/2014/main" id="{3BEA6212-AEE3-F946-7D4A-0C1264C5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52" y="4061704"/>
            <a:ext cx="4789463" cy="250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7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8F775-E4E9-FCBA-3727-B5940BEB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25" y="182245"/>
            <a:ext cx="10515600" cy="1325563"/>
          </a:xfrm>
        </p:spPr>
        <p:txBody>
          <a:bodyPr/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арабских цифр по Европе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3A6640-66B3-1FA0-D267-FD2B957D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6492"/>
            <a:ext cx="10515600" cy="312940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Арабские цифры стали известны европейцам  в X веке.  Папа Римский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Сильвестр II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 999 по 1003 гг.) имел неограниченную возможность доступа к научной информации. Он одним  из первых среди европейцев познакомился с арабскими цифрами, понял удобство их использования  по сравнению с римскими  и начал способствовать их внедрению в европейскую науку. Однако, несмотря на их очевидные преимущества, арабские цифры были не сразу приняты в Европе. Это было связано с тем, что европейцы привыкли к римской системе числового обозначения и считали новую систему сложной и непонятной.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 чтобы арабские цифры стали общепризнанными, потребовалось еще триста лет!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Папа римский Сильвестр II">
            <a:extLst>
              <a:ext uri="{FF2B5EF4-FFF2-40B4-BE49-F238E27FC236}">
                <a16:creationId xmlns="" xmlns:a16="http://schemas.microsoft.com/office/drawing/2014/main" id="{56A71A7C-DD0B-5DF6-04C6-C14C7B25F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5" y="3994907"/>
            <a:ext cx="4188350" cy="2792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6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6F081-EAE1-C97C-6E74-28A2F827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арабских цифр в России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B5793C-7E4D-83E2-3B2B-17510D28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9" y="1253331"/>
            <a:ext cx="10515600" cy="4351338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XVIII века в России люди использовали кириллическую систему счисления</a:t>
            </a:r>
            <a:r>
              <a:rPr lang="ru-RU" sz="20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которая была основана на греческом  алфавите. Эта  нумерация была создана вместе со славянской алфавитной системой для перевода священных библейских книг для славян греческими монахами Кириллом и Мефодием  в 9 веке. Чтобы отличить букву от цифры, над буквой писали специальный значок в виде волнистой линии, которая называлась «титло». Знака «нуль» еще не было. Чтобы изобразить многозначные числа алфавитными буквами, использовались множество дополнительных символов.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Памятка">
            <a:extLst>
              <a:ext uri="{FF2B5EF4-FFF2-40B4-BE49-F238E27FC236}">
                <a16:creationId xmlns="" xmlns:a16="http://schemas.microsoft.com/office/drawing/2014/main" id="{02D5FD71-3F4F-FD80-F27E-9D71FB347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930748" cy="2620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1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6D428B-3324-D870-A0A4-2AD4FC17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437"/>
            <a:ext cx="10515600" cy="1325563"/>
          </a:xfrm>
        </p:spPr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арабских цифр в России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280BDF-F956-89F8-9D64-97F0004CB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53331"/>
            <a:ext cx="5181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«Буквенную цифирь» отменил Пётр I. В 1710 году указом императора вводится использование гражданского шрифта, буквенные обозначения сменяют арабские цифры.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книгой, напечатанной с использованием новых шрифтов и арабских цифр, стал учебник по геометрии.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4FA222-1378-CCB2-D558-A6936E6E1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721" y="1253331"/>
            <a:ext cx="5181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арабских цифр в России стало настоящим прорывом. Новая система обозначения чисел сразу же оказала положительное влияние на развитие математики, финансов и торговли. Она облегчила счёт и упростила процесс вычислений, что положительно сказалось на развитии науки и экономики страны.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арабских цифр в России оказало существенное влияние на развитие математики, науки и торговли. Они стали неотъемлемой частью нашей жизни и использование их стало общепринятым стандартом записи чисел.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="" xmlns:a16="http://schemas.microsoft.com/office/drawing/2014/main" id="{2EAF0309-A235-0720-9728-C88CA1545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4" y="4528026"/>
            <a:ext cx="3562350" cy="2153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1294</Words>
  <Application>Microsoft Office PowerPoint</Application>
  <PresentationFormat>Произвольный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«СЕКРЕТЫ ПРОИСХОЖДЕНИЯ АРАБСКИХ ЦИФР»    </vt:lpstr>
      <vt:lpstr>Цели и задачи</vt:lpstr>
      <vt:lpstr>Общее понятие о цифрах, числах и системах счисления </vt:lpstr>
      <vt:lpstr>Римские цифры </vt:lpstr>
      <vt:lpstr>Арабские цифры и история  их происхождения </vt:lpstr>
      <vt:lpstr>Арабские цифры и история  их происхождения </vt:lpstr>
      <vt:lpstr>Распространение арабских цифр по Европе </vt:lpstr>
      <vt:lpstr>Появление арабских цифр в России </vt:lpstr>
      <vt:lpstr>Появление арабских цифр в России</vt:lpstr>
      <vt:lpstr>Современное использование арабских цифр в России </vt:lpstr>
      <vt:lpstr>Функции и роль арабских цифр в современном мире </vt:lpstr>
      <vt:lpstr>Причины популярности арабской системы счисления в мире </vt:lpstr>
      <vt:lpstr>Секреты возникновения арабских цифр </vt:lpstr>
      <vt:lpstr>Заключение </vt:lpstr>
      <vt:lpstr>Список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«СЕКРЕТЫ ПРОИСХОЖДЕНИЯ АРАБСКИХ ЦИФР»</dc:title>
  <dc:creator>Константин Бакетов</dc:creator>
  <cp:lastModifiedBy>Надежда Пронская</cp:lastModifiedBy>
  <cp:revision>6</cp:revision>
  <dcterms:created xsi:type="dcterms:W3CDTF">2025-02-02T15:59:24Z</dcterms:created>
  <dcterms:modified xsi:type="dcterms:W3CDTF">2025-07-02T12:06:37Z</dcterms:modified>
</cp:coreProperties>
</file>