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102AD-1EA7-4BA7-BAFC-19FD74F84F1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6B3A-5244-49B5-BC79-4DB663C54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5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&#1055;&#1050;\Documents\&#1060;&#1058;&#1064;\11&#1060;%20&#1082;&#1083;&#1072;&#1089;&#1089;\&#1055;&#1088;&#1077;&#1079;&#1077;&#1085;&#1090;&#1072;&#1094;&#1080;&#1080;_11\&#1057;&#1050;&#1054;&#1056;&#1054;&#1057;&#1058;&#1068;%20&#1057;&#1042;&#1045;&#1058;&#1040;\&#1087;&#1088;&#1080;&#1085;&#1094;&#1080;&#1087;%20&#1043;&#1102;&#1081;&#1075;&#1077;&#1085;&#1089;&#1072;.mp4" TargetMode="External"/><Relationship Id="rId1" Type="http://schemas.microsoft.com/office/2007/relationships/media" Target="file:///C:\Users\&#1055;&#1050;\Documents\&#1060;&#1058;&#1064;\11&#1060;%20&#1082;&#1083;&#1072;&#1089;&#1089;\&#1055;&#1088;&#1077;&#1079;&#1077;&#1085;&#1090;&#1072;&#1094;&#1080;&#1080;_11\&#1057;&#1050;&#1054;&#1056;&#1054;&#1057;&#1058;&#1068;%20&#1057;&#1042;&#1045;&#1058;&#1040;\&#1087;&#1088;&#1080;&#1085;&#1094;&#1080;&#1087;%20&#1043;&#1102;&#1081;&#1075;&#1077;&#1085;&#1089;&#1072;.mp4" TargetMode="Externa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5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лескоп111.gif"/>
          <p:cNvPicPr>
            <a:picLocks noChangeAspect="1"/>
          </p:cNvPicPr>
          <p:nvPr/>
        </p:nvPicPr>
        <p:blipFill>
          <a:blip r:embed="rId3" cstate="print">
            <a:lum bright="-52000"/>
          </a:blip>
          <a:stretch>
            <a:fillRect/>
          </a:stretch>
        </p:blipFill>
        <p:spPr>
          <a:xfrm>
            <a:off x="179512" y="2708920"/>
            <a:ext cx="3384376" cy="3760418"/>
          </a:xfrm>
          <a:prstGeom prst="rect">
            <a:avLst/>
          </a:prstGeom>
          <a:noFill/>
          <a:ln>
            <a:noFill/>
          </a:ln>
          <a:effectLst>
            <a:outerShdw blurRad="266700" dir="5400000" algn="ctr" rotWithShape="0">
              <a:srgbClr val="000000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95936" y="1408708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Природа света.</a:t>
            </a:r>
          </a:p>
          <a:p>
            <a:pPr algn="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Скорость света. Принцип Гюйгенса. Закон отражения света.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3326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класс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533604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учитель физики МБОУ «Лицей «ФТШ» г. Обнинска Масленкова Л. 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837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Корпускулярная теория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5073803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919734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световой луч распространяется через отверстие прямолинейно?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837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Корпускулярная теория</a:t>
            </a:r>
          </a:p>
        </p:txBody>
      </p:sp>
      <p:pic>
        <p:nvPicPr>
          <p:cNvPr id="23554" name="Picture 2" descr="Картинки по запросу тень за предме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344816" cy="32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4788441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за предметами образуется тень?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539552" y="3429000"/>
            <a:ext cx="5184576" cy="3168352"/>
            <a:chOff x="539552" y="3429000"/>
            <a:chExt cx="5184576" cy="316835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39552" y="3573016"/>
              <a:ext cx="1944216" cy="3024336"/>
              <a:chOff x="6516216" y="476672"/>
              <a:chExt cx="2016224" cy="3168352"/>
            </a:xfrm>
          </p:grpSpPr>
          <p:pic>
            <p:nvPicPr>
              <p:cNvPr id="24578" name="Picture 2" descr="Картинки по запросу Герц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516216" y="476672"/>
                <a:ext cx="2016224" cy="259228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516216" y="2998693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Генрих Рудольф Герц 1857-1894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915816" y="3429000"/>
              <a:ext cx="2808312" cy="1440160"/>
              <a:chOff x="3275856" y="692696"/>
              <a:chExt cx="2808312" cy="1440160"/>
            </a:xfrm>
          </p:grpSpPr>
          <p:sp>
            <p:nvSpPr>
              <p:cNvPr id="5" name="Прямоугольная выноска 4"/>
              <p:cNvSpPr/>
              <p:nvPr/>
            </p:nvSpPr>
            <p:spPr>
              <a:xfrm>
                <a:off x="3275856" y="692696"/>
                <a:ext cx="2808312" cy="1440160"/>
              </a:xfrm>
              <a:prstGeom prst="wedgeRectCallout">
                <a:avLst>
                  <a:gd name="adj1" fmla="val -62731"/>
                  <a:gd name="adj2" fmla="val 7248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563888" y="764704"/>
                <a:ext cx="2232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1888-1889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гг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обнаружил электромагнитные волны</a:t>
                </a: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3275856" y="332656"/>
            <a:ext cx="5544616" cy="3382635"/>
            <a:chOff x="3275856" y="332656"/>
            <a:chExt cx="5544616" cy="338263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275856" y="692696"/>
              <a:ext cx="2808312" cy="1440160"/>
              <a:chOff x="3275856" y="692696"/>
              <a:chExt cx="2808312" cy="1440160"/>
            </a:xfrm>
          </p:grpSpPr>
          <p:sp>
            <p:nvSpPr>
              <p:cNvPr id="12" name="Прямоугольная выноска 11"/>
              <p:cNvSpPr/>
              <p:nvPr/>
            </p:nvSpPr>
            <p:spPr>
              <a:xfrm>
                <a:off x="3275856" y="692696"/>
                <a:ext cx="2808312" cy="1440160"/>
              </a:xfrm>
              <a:prstGeom prst="wedgeRectCallout">
                <a:avLst>
                  <a:gd name="adj1" fmla="val 63483"/>
                  <a:gd name="adj2" fmla="val 711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63888" y="764704"/>
                <a:ext cx="2232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1865 г</a:t>
                </a:r>
              </a:p>
              <a:p>
                <a:pPr algn="ctr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доказал, что свет – электромагнитная волна</a:t>
                </a: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6516216" y="332656"/>
              <a:ext cx="2304256" cy="3382635"/>
              <a:chOff x="6516216" y="332656"/>
              <a:chExt cx="2304256" cy="3382635"/>
            </a:xfrm>
          </p:grpSpPr>
          <p:pic>
            <p:nvPicPr>
              <p:cNvPr id="24580" name="Picture 4" descr="Картинки по запросу Максвелл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6216" y="332656"/>
                <a:ext cx="2304256" cy="277086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516216" y="3068960"/>
                <a:ext cx="2304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Джеймс Клерк</a:t>
                </a:r>
              </a:p>
              <a:p>
                <a:pPr algn="ctr"/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Максвелл 1831-1879</a:t>
                </a:r>
              </a:p>
            </p:txBody>
          </p:sp>
        </p:grpSp>
      </p:grpSp>
      <p:sp>
        <p:nvSpPr>
          <p:cNvPr id="18" name="Прямоугольник 17"/>
          <p:cNvSpPr/>
          <p:nvPr/>
        </p:nvSpPr>
        <p:spPr>
          <a:xfrm>
            <a:off x="2742814" y="2348880"/>
            <a:ext cx="36583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 </a:t>
            </a:r>
            <a:r>
              <a:rPr lang="ru-RU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95536" y="332656"/>
            <a:ext cx="7272808" cy="3672408"/>
            <a:chOff x="395536" y="332656"/>
            <a:chExt cx="7272808" cy="367240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95536" y="332656"/>
              <a:ext cx="3291794" cy="3672408"/>
              <a:chOff x="395536" y="332656"/>
              <a:chExt cx="3291794" cy="3672408"/>
            </a:xfrm>
          </p:grpSpPr>
          <p:pic>
            <p:nvPicPr>
              <p:cNvPr id="2" name="Picture 6" descr="Картинки по запросу Эйнштейн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5536" y="332656"/>
                <a:ext cx="3291794" cy="30243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95536" y="3358733"/>
                <a:ext cx="3240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Альберт Эйнштейн</a:t>
                </a:r>
              </a:p>
              <a:p>
                <a:pPr algn="ctr"/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1879-1955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4211960" y="620688"/>
              <a:ext cx="3456384" cy="1368152"/>
              <a:chOff x="4211960" y="332656"/>
              <a:chExt cx="3456384" cy="1368152"/>
            </a:xfrm>
          </p:grpSpPr>
          <p:sp>
            <p:nvSpPr>
              <p:cNvPr id="5" name="Прямоугольная выноска 4"/>
              <p:cNvSpPr/>
              <p:nvPr/>
            </p:nvSpPr>
            <p:spPr>
              <a:xfrm>
                <a:off x="4211960" y="332656"/>
                <a:ext cx="3456384" cy="1368152"/>
              </a:xfrm>
              <a:prstGeom prst="wedgeRectCallout">
                <a:avLst>
                  <a:gd name="adj1" fmla="val -61632"/>
                  <a:gd name="adj2" fmla="val 7971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499992" y="620688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Основоположник учения о фотонной структуре света</a:t>
                </a: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2051720" y="2780928"/>
            <a:ext cx="6696744" cy="3958699"/>
            <a:chOff x="2051720" y="2780928"/>
            <a:chExt cx="6696744" cy="395869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051720" y="4077072"/>
              <a:ext cx="3456384" cy="1368152"/>
              <a:chOff x="4211960" y="332656"/>
              <a:chExt cx="3456384" cy="1368152"/>
            </a:xfrm>
          </p:grpSpPr>
          <p:sp>
            <p:nvSpPr>
              <p:cNvPr id="10" name="Прямоугольная выноска 9"/>
              <p:cNvSpPr/>
              <p:nvPr/>
            </p:nvSpPr>
            <p:spPr>
              <a:xfrm>
                <a:off x="4211960" y="332656"/>
                <a:ext cx="3456384" cy="1368152"/>
              </a:xfrm>
              <a:prstGeom prst="wedgeRectCallout">
                <a:avLst>
                  <a:gd name="adj1" fmla="val 59808"/>
                  <a:gd name="adj2" fmla="val 7810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perspective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99992" y="620688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Основоположник квантовой физики</a:t>
                </a: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6012160" y="2780928"/>
              <a:ext cx="2736304" cy="3958699"/>
              <a:chOff x="6012160" y="2780928"/>
              <a:chExt cx="2736304" cy="3958699"/>
            </a:xfrm>
          </p:grpSpPr>
          <p:pic>
            <p:nvPicPr>
              <p:cNvPr id="25602" name="Picture 2" descr="Картинки по запросу Макс Планк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12160" y="2780928"/>
                <a:ext cx="2736304" cy="33930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012160" y="6093296"/>
                <a:ext cx="2736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Макс Планк</a:t>
                </a:r>
              </a:p>
              <a:p>
                <a:pPr algn="ctr"/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1858-1947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467544" y="148478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излучении и поглощении свет ведёт себя подобно потоку частиц, а при распространении – подобно электромагнитной волне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7528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387556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Измерение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скорости света. </a:t>
            </a:r>
          </a:p>
        </p:txBody>
      </p:sp>
      <p:pic>
        <p:nvPicPr>
          <p:cNvPr id="1026" name="Picture 2" descr="Картинки по запросу ИЗМЕРЕНИЕ СКОРОСТИ СВ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744416" cy="295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763688" y="5373216"/>
            <a:ext cx="5688632" cy="0"/>
          </a:xfrm>
          <a:prstGeom prst="line">
            <a:avLst/>
          </a:prstGeom>
          <a:ln w="15875">
            <a:solidFill>
              <a:schemeClr val="accent6">
                <a:lumMod val="75000"/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0" y="2996952"/>
            <a:ext cx="9145538" cy="3888432"/>
            <a:chOff x="0" y="2996952"/>
            <a:chExt cx="9145538" cy="388843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2996952"/>
              <a:ext cx="9145538" cy="3888432"/>
              <a:chOff x="0" y="2996952"/>
              <a:chExt cx="9145538" cy="3888432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0" y="2996952"/>
                <a:ext cx="9145538" cy="3888432"/>
                <a:chOff x="0" y="2996952"/>
                <a:chExt cx="9145538" cy="3888432"/>
              </a:xfrm>
            </p:grpSpPr>
            <p:grpSp>
              <p:nvGrpSpPr>
                <p:cNvPr id="4" name="Группа 3"/>
                <p:cNvGrpSpPr/>
                <p:nvPr/>
              </p:nvGrpSpPr>
              <p:grpSpPr>
                <a:xfrm>
                  <a:off x="0" y="4067175"/>
                  <a:ext cx="9145538" cy="2818209"/>
                  <a:chOff x="0" y="4067175"/>
                  <a:chExt cx="9145538" cy="2818209"/>
                </a:xfrm>
              </p:grpSpPr>
              <p:pic>
                <p:nvPicPr>
                  <p:cNvPr id="2" name="Рисунок 1" descr="холм.gif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0" y="4067175"/>
                    <a:ext cx="5581650" cy="2790825"/>
                  </a:xfrm>
                  <a:prstGeom prst="rect">
                    <a:avLst/>
                  </a:prstGeom>
                </p:spPr>
              </p:pic>
              <p:pic>
                <p:nvPicPr>
                  <p:cNvPr id="3" name="Рисунок 2" descr="холм.gif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3563888" y="4094559"/>
                    <a:ext cx="5581650" cy="2790825"/>
                  </a:xfrm>
                  <a:prstGeom prst="rect">
                    <a:avLst/>
                  </a:pr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</p:pic>
            </p:grpSp>
            <p:pic>
              <p:nvPicPr>
                <p:cNvPr id="6" name="Рисунок 5" descr="человек1.gif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23528" y="3140968"/>
                  <a:ext cx="1533525" cy="2533650"/>
                </a:xfrm>
                <a:prstGeom prst="rect">
                  <a:avLst/>
                </a:prstGeom>
              </p:spPr>
            </p:pic>
            <p:pic>
              <p:nvPicPr>
                <p:cNvPr id="7" name="Рисунок 6" descr="человек2.gif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380312" y="2996952"/>
                  <a:ext cx="1457325" cy="2390775"/>
                </a:xfrm>
                <a:prstGeom prst="rect">
                  <a:avLst/>
                </a:prstGeom>
              </p:spPr>
            </p:pic>
          </p:grpSp>
          <p:pic>
            <p:nvPicPr>
              <p:cNvPr id="9" name="Рисунок 8" descr="фонарь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03648" y="3546911"/>
                <a:ext cx="360040" cy="674177"/>
              </a:xfrm>
              <a:prstGeom prst="rect">
                <a:avLst/>
              </a:prstGeom>
            </p:spPr>
          </p:pic>
          <p:pic>
            <p:nvPicPr>
              <p:cNvPr id="10" name="Рисунок 9" descr="фонарь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172400" y="3978959"/>
                <a:ext cx="360040" cy="674177"/>
              </a:xfrm>
              <a:prstGeom prst="rect">
                <a:avLst/>
              </a:prstGeom>
            </p:spPr>
          </p:pic>
        </p:grpSp>
        <p:pic>
          <p:nvPicPr>
            <p:cNvPr id="11" name="Рисунок 10" descr="свет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632" y="3645024"/>
              <a:ext cx="576064" cy="576064"/>
            </a:xfrm>
            <a:prstGeom prst="rect">
              <a:avLst/>
            </a:prstGeom>
          </p:spPr>
        </p:pic>
        <p:pic>
          <p:nvPicPr>
            <p:cNvPr id="12" name="Рисунок 11" descr="свет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8384" y="4077072"/>
              <a:ext cx="576064" cy="576064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419872" y="50038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 км</a:t>
            </a:r>
          </a:p>
        </p:txBody>
      </p:sp>
      <p:pic>
        <p:nvPicPr>
          <p:cNvPr id="28676" name="Picture 4" descr="Картинки по запросу галилей скорость свет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13953"/>
            <a:ext cx="193357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843808" y="50977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первых попыток по измерению скорости света принадлежит Г. Галилею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67544" y="332656"/>
            <a:ext cx="8424936" cy="6246694"/>
            <a:chOff x="467544" y="332656"/>
            <a:chExt cx="8424936" cy="6246694"/>
          </a:xfrm>
        </p:grpSpPr>
        <p:pic>
          <p:nvPicPr>
            <p:cNvPr id="27652" name="Picture 4" descr="Картинки по запросу человек фонарь измерение скорости света рисуно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3284984"/>
              <a:ext cx="4392488" cy="32943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654" name="Picture 6" descr="Картинки по запросу реме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32656"/>
              <a:ext cx="2381250" cy="2743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203848" y="716503"/>
              <a:ext cx="53285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Олоф</a:t>
              </a: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dirty="0" err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Кристенсен</a:t>
              </a: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dirty="0" err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Рёмер</a:t>
              </a: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(1644-1710) </a:t>
              </a:r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датский астроном, впервые измерил скорость света в </a:t>
              </a: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1676</a:t>
              </a:r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г.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9592" y="41490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≈220000 км/с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iles.school-collection.edu.ru/dlrstore/bdefe33e-ff37-396e-893f-1649c1c06c07/fizo.jpg"/>
          <p:cNvPicPr>
            <a:picLocks noChangeAspect="1" noChangeArrowheads="1"/>
          </p:cNvPicPr>
          <p:nvPr/>
        </p:nvPicPr>
        <p:blipFill>
          <a:blip r:embed="rId2" cstate="print"/>
          <a:srcRect b="21222"/>
          <a:stretch>
            <a:fillRect/>
          </a:stretch>
        </p:blipFill>
        <p:spPr bwMode="auto">
          <a:xfrm>
            <a:off x="3203848" y="2420888"/>
            <a:ext cx="5686425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467544" y="260648"/>
            <a:ext cx="2095500" cy="3299594"/>
            <a:chOff x="467544" y="260648"/>
            <a:chExt cx="2095500" cy="3299594"/>
          </a:xfrm>
        </p:grpSpPr>
        <p:pic>
          <p:nvPicPr>
            <p:cNvPr id="29700" name="Picture 4" descr="Картинки по запросу физо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60648"/>
              <a:ext cx="2095500" cy="2466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67544" y="2636912"/>
              <a:ext cx="2088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Физо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Арман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Ипполит Луи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1819-1896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885005" y="188640"/>
            <a:ext cx="1991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1849 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119675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Измерил скорость света в лабораторных условиях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44371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С≈313000 км/с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26608" y="-27384"/>
            <a:ext cx="8681896" cy="5403304"/>
            <a:chOff x="426608" y="-27384"/>
            <a:chExt cx="8681896" cy="5403304"/>
          </a:xfrm>
        </p:grpSpPr>
        <p:pic>
          <p:nvPicPr>
            <p:cNvPr id="3" name="Рисунок 2" descr="свет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5200" y="-27384"/>
              <a:ext cx="5403304" cy="5403304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26608" y="620688"/>
              <a:ext cx="829079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 современным данным:</a:t>
              </a:r>
            </a:p>
            <a:p>
              <a:pPr algn="ctr"/>
              <a:r>
                <a:rPr lang="ru-RU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С=299792458 м/с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3009726"/>
              <a:ext cx="30844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Запомни!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184444" y="4089846"/>
              <a:ext cx="36279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С≈3∙10⁸ м/с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79912" y="3861048"/>
              <a:ext cx="4608512" cy="144016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1837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Гюйгенса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0527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точка волнового фронта является источником вторичных волн</a:t>
            </a:r>
          </a:p>
        </p:txBody>
      </p:sp>
      <p:pic>
        <p:nvPicPr>
          <p:cNvPr id="31752" name="Picture 8" descr="Картинки по запросу принцип Гюйген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524" y="2924944"/>
            <a:ext cx="512876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оптика наука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2933700" cy="356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484784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раздел физики, изучающий свойства и физическую природу света, а также его взаимодействие с веществом.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инцип Гюйгенс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6444208" y="5805264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АА₂   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ВВ₂   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ϒ –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 отражения.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-480000" flipV="1">
            <a:off x="1878106" y="2398502"/>
            <a:ext cx="2376264" cy="936000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31640" y="11837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отражения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01008"/>
            <a:ext cx="5472608" cy="7200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1196752"/>
            <a:ext cx="1368152" cy="2304256"/>
          </a:xfrm>
          <a:prstGeom prst="line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63888" y="1196752"/>
            <a:ext cx="1368152" cy="2304256"/>
          </a:xfrm>
          <a:prstGeom prst="line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круг.gif"/>
          <p:cNvPicPr>
            <a:picLocks noChangeAspect="1"/>
          </p:cNvPicPr>
          <p:nvPr/>
        </p:nvPicPr>
        <p:blipFill>
          <a:blip r:embed="rId3" cstate="print"/>
          <a:srcRect b="48838"/>
          <a:stretch>
            <a:fillRect/>
          </a:stretch>
        </p:blipFill>
        <p:spPr>
          <a:xfrm>
            <a:off x="539552" y="1916832"/>
            <a:ext cx="3096344" cy="1584176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1979712" y="1196752"/>
            <a:ext cx="0" cy="295232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979712" y="1196752"/>
            <a:ext cx="1368152" cy="2304256"/>
          </a:xfrm>
          <a:prstGeom prst="line">
            <a:avLst/>
          </a:prstGeom>
          <a:ln w="22225">
            <a:solidFill>
              <a:srgbClr val="FF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932040" y="1196752"/>
            <a:ext cx="1368152" cy="2304256"/>
          </a:xfrm>
          <a:prstGeom prst="line">
            <a:avLst/>
          </a:prstGeom>
          <a:ln w="22225">
            <a:solidFill>
              <a:srgbClr val="FF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480000">
            <a:off x="2609347" y="2365666"/>
            <a:ext cx="2376264" cy="936000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круг.gif"/>
          <p:cNvPicPr>
            <a:picLocks noChangeAspect="1"/>
          </p:cNvPicPr>
          <p:nvPr/>
        </p:nvPicPr>
        <p:blipFill>
          <a:blip r:embed="rId3" cstate="print"/>
          <a:srcRect b="48838"/>
          <a:stretch>
            <a:fillRect/>
          </a:stretch>
        </p:blipFill>
        <p:spPr>
          <a:xfrm>
            <a:off x="2051720" y="2457728"/>
            <a:ext cx="2016224" cy="1031557"/>
          </a:xfrm>
          <a:prstGeom prst="rect">
            <a:avLst/>
          </a:prstGeom>
        </p:spPr>
      </p:pic>
      <p:pic>
        <p:nvPicPr>
          <p:cNvPr id="30" name="Рисунок 29" descr="круг.gif"/>
          <p:cNvPicPr>
            <a:picLocks noChangeAspect="1"/>
          </p:cNvPicPr>
          <p:nvPr/>
        </p:nvPicPr>
        <p:blipFill>
          <a:blip r:embed="rId3" cstate="print"/>
          <a:srcRect b="48838"/>
          <a:stretch>
            <a:fillRect/>
          </a:stretch>
        </p:blipFill>
        <p:spPr>
          <a:xfrm>
            <a:off x="3652664" y="3030650"/>
            <a:ext cx="919336" cy="470358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1943720" y="342900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987824" y="342900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067944" y="342900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95536" y="9807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7664" y="35637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47864" y="9807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В₁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99992" y="35637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38" name="Овал 37"/>
          <p:cNvSpPr/>
          <p:nvPr/>
        </p:nvSpPr>
        <p:spPr>
          <a:xfrm>
            <a:off x="4896048" y="342900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851920" y="19075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80528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20072" y="31409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1536569" y="2615437"/>
            <a:ext cx="443060" cy="95840"/>
          </a:xfrm>
          <a:custGeom>
            <a:avLst/>
            <a:gdLst>
              <a:gd name="connsiteX0" fmla="*/ 0 w 443060"/>
              <a:gd name="connsiteY0" fmla="*/ 95840 h 95840"/>
              <a:gd name="connsiteX1" fmla="*/ 226243 w 443060"/>
              <a:gd name="connsiteY1" fmla="*/ 10998 h 95840"/>
              <a:gd name="connsiteX2" fmla="*/ 443060 w 443060"/>
              <a:gd name="connsiteY2" fmla="*/ 29852 h 9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060" h="95840">
                <a:moveTo>
                  <a:pt x="0" y="95840"/>
                </a:moveTo>
                <a:cubicBezTo>
                  <a:pt x="76200" y="58918"/>
                  <a:pt x="152400" y="21996"/>
                  <a:pt x="226243" y="10998"/>
                </a:cubicBezTo>
                <a:cubicBezTo>
                  <a:pt x="300086" y="0"/>
                  <a:pt x="371573" y="14926"/>
                  <a:pt x="443060" y="29852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1979712" y="2708920"/>
            <a:ext cx="371052" cy="288032"/>
            <a:chOff x="1968700" y="3212976"/>
            <a:chExt cx="515068" cy="239856"/>
          </a:xfrm>
        </p:grpSpPr>
        <p:sp>
          <p:nvSpPr>
            <p:cNvPr id="43" name="Полилиния 42"/>
            <p:cNvSpPr/>
            <p:nvPr/>
          </p:nvSpPr>
          <p:spPr>
            <a:xfrm flipH="1">
              <a:off x="1968700" y="3356992"/>
              <a:ext cx="443060" cy="95840"/>
            </a:xfrm>
            <a:custGeom>
              <a:avLst/>
              <a:gdLst>
                <a:gd name="connsiteX0" fmla="*/ 0 w 443060"/>
                <a:gd name="connsiteY0" fmla="*/ 95840 h 95840"/>
                <a:gd name="connsiteX1" fmla="*/ 226243 w 443060"/>
                <a:gd name="connsiteY1" fmla="*/ 10998 h 95840"/>
                <a:gd name="connsiteX2" fmla="*/ 443060 w 443060"/>
                <a:gd name="connsiteY2" fmla="*/ 29852 h 9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060" h="95840">
                  <a:moveTo>
                    <a:pt x="0" y="95840"/>
                  </a:moveTo>
                  <a:cubicBezTo>
                    <a:pt x="76200" y="58918"/>
                    <a:pt x="152400" y="21996"/>
                    <a:pt x="226243" y="10998"/>
                  </a:cubicBezTo>
                  <a:cubicBezTo>
                    <a:pt x="300086" y="0"/>
                    <a:pt x="371573" y="14926"/>
                    <a:pt x="443060" y="29852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flipH="1">
              <a:off x="1979712" y="3212976"/>
              <a:ext cx="504056" cy="144016"/>
            </a:xfrm>
            <a:custGeom>
              <a:avLst/>
              <a:gdLst>
                <a:gd name="connsiteX0" fmla="*/ 0 w 443060"/>
                <a:gd name="connsiteY0" fmla="*/ 95840 h 95840"/>
                <a:gd name="connsiteX1" fmla="*/ 226243 w 443060"/>
                <a:gd name="connsiteY1" fmla="*/ 10998 h 95840"/>
                <a:gd name="connsiteX2" fmla="*/ 443060 w 443060"/>
                <a:gd name="connsiteY2" fmla="*/ 29852 h 9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060" h="95840">
                  <a:moveTo>
                    <a:pt x="0" y="95840"/>
                  </a:moveTo>
                  <a:cubicBezTo>
                    <a:pt x="76200" y="58918"/>
                    <a:pt x="152400" y="21996"/>
                    <a:pt x="226243" y="10998"/>
                  </a:cubicBezTo>
                  <a:cubicBezTo>
                    <a:pt x="300086" y="0"/>
                    <a:pt x="371573" y="14926"/>
                    <a:pt x="443060" y="29852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547664" y="22675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11760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43808" y="9807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96136" y="9807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79712" y="22768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ϒ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71800" y="35637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51920" y="35637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44208" y="1268760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отражающая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поверхность;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А₁А и В₁В –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луча плоской волны;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 –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 волны;</a:t>
            </a:r>
          </a:p>
          <a:p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 падения.</a:t>
            </a:r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6804248" y="3140968"/>
          <a:ext cx="1368152" cy="94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571320" imgH="393480" progId="Equation.3">
                  <p:embed/>
                </p:oleObj>
              </mc:Choice>
              <mc:Fallback>
                <p:oleObj name="Формула" r:id="rId4" imgW="5713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140968"/>
                        <a:ext cx="1368152" cy="942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6516216" y="40050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скорость волны;</a:t>
            </a:r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5960725" y="4653136"/>
          <a:ext cx="290089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193760" imgH="177480" progId="Equation.3">
                  <p:embed/>
                </p:oleObj>
              </mc:Choice>
              <mc:Fallback>
                <p:oleObj name="Формула" r:id="rId6" imgW="11937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725" y="4653136"/>
                        <a:ext cx="2900893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444208" y="5090409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 –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 отражённой волны;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7020272" y="6165304"/>
            <a:ext cx="216024" cy="288032"/>
            <a:chOff x="4139952" y="5445224"/>
            <a:chExt cx="288032" cy="36004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4283968" y="5445224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4139952" y="5805264"/>
              <a:ext cx="28803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7020272" y="5805264"/>
            <a:ext cx="216024" cy="288032"/>
            <a:chOff x="4139952" y="5445224"/>
            <a:chExt cx="288032" cy="36004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4283968" y="5445224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4139952" y="5805264"/>
              <a:ext cx="28803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395536" y="4221088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ϒ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 падающий, луч отраженный и нормаль к отражающей поверхности в точке падения лежат в одной плоскости, причем угол падения равен углу отражения.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267744" y="4293096"/>
            <a:ext cx="1224136" cy="5760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7" grpId="0"/>
      <p:bldP spid="51" grpId="0"/>
      <p:bldP spid="52" grpId="0"/>
      <p:bldP spid="58" grpId="0"/>
      <p:bldP spid="70" grpId="0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95536" y="548680"/>
            <a:ext cx="8352928" cy="5544616"/>
            <a:chOff x="395536" y="548680"/>
            <a:chExt cx="8352928" cy="5544616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4564154" y="1722502"/>
              <a:ext cx="7846" cy="2642602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4980000" flipH="1">
              <a:off x="5286128" y="1700684"/>
              <a:ext cx="576064" cy="504056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3275856" y="1700808"/>
              <a:ext cx="576064" cy="504056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15"/>
            <p:cNvGrpSpPr/>
            <p:nvPr/>
          </p:nvGrpSpPr>
          <p:grpSpPr>
            <a:xfrm>
              <a:off x="2555776" y="548680"/>
              <a:ext cx="3888432" cy="1179448"/>
              <a:chOff x="2555776" y="548680"/>
              <a:chExt cx="3888432" cy="1179448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2555776" y="576000"/>
                <a:ext cx="3888432" cy="1152128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131840" y="548680"/>
                <a:ext cx="273630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Оптика 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95536" y="2178730"/>
              <a:ext cx="3888432" cy="1754326"/>
              <a:chOff x="395536" y="2178730"/>
              <a:chExt cx="3888432" cy="1754326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395536" y="2204864"/>
                <a:ext cx="3888432" cy="172819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3568" y="2178730"/>
                <a:ext cx="33843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Геометрическая или</a:t>
                </a:r>
              </a:p>
              <a:p>
                <a:pPr algn="ctr"/>
                <a:r>
                  <a:rPr lang="ru-RU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лучевая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4860032" y="2204864"/>
              <a:ext cx="3888432" cy="1728192"/>
              <a:chOff x="4860032" y="2204864"/>
              <a:chExt cx="3888432" cy="172819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4860032" y="2204864"/>
                <a:ext cx="3888432" cy="172819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20072" y="2638653"/>
                <a:ext cx="3240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Волновая 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2771800" y="4365104"/>
              <a:ext cx="3888432" cy="1728192"/>
              <a:chOff x="2771800" y="4365104"/>
              <a:chExt cx="3888432" cy="1728192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771800" y="4365104"/>
                <a:ext cx="3888432" cy="172819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59832" y="4797152"/>
                <a:ext cx="33843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Квантовая 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артинки по запросу первые представления о свете"/>
          <p:cNvPicPr>
            <a:picLocks noChangeAspect="1" noChangeArrowheads="1"/>
          </p:cNvPicPr>
          <p:nvPr/>
        </p:nvPicPr>
        <p:blipFill>
          <a:blip r:embed="rId2" cstate="print"/>
          <a:srcRect l="19195" t="21656" r="22482" b="9439"/>
          <a:stretch>
            <a:fillRect/>
          </a:stretch>
        </p:blipFill>
        <p:spPr bwMode="auto">
          <a:xfrm>
            <a:off x="331757" y="908720"/>
            <a:ext cx="308811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11837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представления о свете</a:t>
            </a:r>
          </a:p>
        </p:txBody>
      </p:sp>
      <p:pic>
        <p:nvPicPr>
          <p:cNvPr id="16390" name="Picture 6" descr="Картинки по запросу Евкли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3016"/>
            <a:ext cx="262402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4365104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«Испускаемые глазами лучи распространяются по прямому пути». Евклид.</a:t>
            </a:r>
          </a:p>
        </p:txBody>
      </p:sp>
      <p:pic>
        <p:nvPicPr>
          <p:cNvPr id="16392" name="Picture 8" descr="Картинки по запросу первые представления о све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412776"/>
            <a:ext cx="2191142" cy="270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вет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620688"/>
            <a:ext cx="2667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т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20688"/>
            <a:ext cx="26670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1837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свет?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90872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электромагнитное излучение, воспринимаемое человеческим глазом.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24208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=0,38-0,77 мкм</a:t>
            </a:r>
          </a:p>
        </p:txBody>
      </p:sp>
      <p:pic>
        <p:nvPicPr>
          <p:cNvPr id="17410" name="Picture 2" descr="Картинки по запросу Вавил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79105"/>
            <a:ext cx="2520280" cy="391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3486487"/>
            <a:ext cx="576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«Существует бесконечное разнообразие явлений, которые нам придётся назвать световыми и которые невидимы». Глаз и Солнце.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8373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способа передачи воздействия</a:t>
            </a:r>
          </a:p>
        </p:txBody>
      </p:sp>
      <p:sp>
        <p:nvSpPr>
          <p:cNvPr id="1843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7544" y="141277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переносом вещества;</a:t>
            </a:r>
          </a:p>
          <a:p>
            <a:pPr marL="457200" indent="-457200">
              <a:buAutoNum type="arabicParenR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изменением состояния среды.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407300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из случаев осуществляется воздействие переносом вещества, а в каком посредством изменения состояния среды?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555776" y="1430369"/>
            <a:ext cx="5832648" cy="4608512"/>
            <a:chOff x="2555776" y="1430369"/>
            <a:chExt cx="5832648" cy="4608512"/>
          </a:xfrm>
        </p:grpSpPr>
        <p:pic>
          <p:nvPicPr>
            <p:cNvPr id="18442" name="Picture 10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440067">
              <a:off x="2844350" y="1430369"/>
              <a:ext cx="5544074" cy="4608512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sp3d>
              <a:bevelT prst="angle"/>
            </a:sp3d>
          </p:spPr>
        </p:pic>
        <p:pic>
          <p:nvPicPr>
            <p:cNvPr id="3" name="Рисунок 2" descr="колокол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1920" y="2492896"/>
              <a:ext cx="1289361" cy="2520280"/>
            </a:xfrm>
            <a:prstGeom prst="rect">
              <a:avLst/>
            </a:prstGeom>
          </p:spPr>
        </p:pic>
        <p:pic>
          <p:nvPicPr>
            <p:cNvPr id="4" name="Рисунок 3" descr="колокол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120" y="2420888"/>
              <a:ext cx="1728192" cy="3378052"/>
            </a:xfrm>
            <a:prstGeom prst="rect">
              <a:avLst/>
            </a:prstGeom>
          </p:spPr>
        </p:pic>
        <p:pic>
          <p:nvPicPr>
            <p:cNvPr id="10" name="Рисунок 9" descr="рука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6096" y="4941168"/>
              <a:ext cx="1440160" cy="1008974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2555776" y="2996952"/>
              <a:ext cx="2232248" cy="2160240"/>
              <a:chOff x="2555776" y="2996952"/>
              <a:chExt cx="2232248" cy="2160240"/>
            </a:xfrm>
          </p:grpSpPr>
          <p:sp>
            <p:nvSpPr>
              <p:cNvPr id="12" name="Дуга 11"/>
              <p:cNvSpPr/>
              <p:nvPr/>
            </p:nvSpPr>
            <p:spPr>
              <a:xfrm rot="16200000">
                <a:off x="2787119" y="3156287"/>
                <a:ext cx="1769562" cy="2232248"/>
              </a:xfrm>
              <a:prstGeom prst="arc">
                <a:avLst/>
              </a:prstGeom>
              <a:ln w="412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 descr="шарик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19872" y="2996952"/>
                <a:ext cx="720080" cy="72008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95536" y="4437112"/>
            <a:ext cx="5112568" cy="30243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Top"/>
            <a:lightRig rig="balanced" dir="t">
              <a:rot lat="0" lon="0" rev="8700000"/>
            </a:lightRig>
          </a:scene3d>
          <a:sp3d>
            <a:bevelT w="190500" h="38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899592" y="2348880"/>
            <a:ext cx="1440309" cy="3600400"/>
            <a:chOff x="899592" y="2348880"/>
            <a:chExt cx="1440309" cy="360040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99592" y="2368202"/>
              <a:ext cx="504205" cy="3221038"/>
              <a:chOff x="899592" y="2368202"/>
              <a:chExt cx="504205" cy="3221038"/>
            </a:xfrm>
          </p:grpSpPr>
          <p:sp>
            <p:nvSpPr>
              <p:cNvPr id="20" name="Полилиния 19"/>
              <p:cNvSpPr/>
              <p:nvPr/>
            </p:nvSpPr>
            <p:spPr>
              <a:xfrm>
                <a:off x="999331" y="2368202"/>
                <a:ext cx="396082" cy="3221038"/>
              </a:xfrm>
              <a:custGeom>
                <a:avLst/>
                <a:gdLst>
                  <a:gd name="connsiteX0" fmla="*/ 334169 w 396082"/>
                  <a:gd name="connsiteY0" fmla="*/ 0 h 3221038"/>
                  <a:gd name="connsiteX1" fmla="*/ 794 w 396082"/>
                  <a:gd name="connsiteY1" fmla="*/ 1481137 h 3221038"/>
                  <a:gd name="connsiteX2" fmla="*/ 338932 w 396082"/>
                  <a:gd name="connsiteY2" fmla="*/ 2971800 h 3221038"/>
                  <a:gd name="connsiteX3" fmla="*/ 343694 w 396082"/>
                  <a:gd name="connsiteY3" fmla="*/ 2976562 h 322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082" h="3221038">
                    <a:moveTo>
                      <a:pt x="334169" y="0"/>
                    </a:moveTo>
                    <a:cubicBezTo>
                      <a:pt x="167084" y="492918"/>
                      <a:pt x="0" y="985837"/>
                      <a:pt x="794" y="1481137"/>
                    </a:cubicBezTo>
                    <a:cubicBezTo>
                      <a:pt x="1588" y="1976437"/>
                      <a:pt x="281782" y="2722563"/>
                      <a:pt x="338932" y="2971800"/>
                    </a:cubicBezTo>
                    <a:cubicBezTo>
                      <a:pt x="396082" y="3221038"/>
                      <a:pt x="369888" y="3098800"/>
                      <a:pt x="343694" y="2976562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899592" y="2368202"/>
                <a:ext cx="504205" cy="3221038"/>
              </a:xfrm>
              <a:custGeom>
                <a:avLst/>
                <a:gdLst>
                  <a:gd name="connsiteX0" fmla="*/ 334169 w 396082"/>
                  <a:gd name="connsiteY0" fmla="*/ 0 h 3221038"/>
                  <a:gd name="connsiteX1" fmla="*/ 794 w 396082"/>
                  <a:gd name="connsiteY1" fmla="*/ 1481137 h 3221038"/>
                  <a:gd name="connsiteX2" fmla="*/ 338932 w 396082"/>
                  <a:gd name="connsiteY2" fmla="*/ 2971800 h 3221038"/>
                  <a:gd name="connsiteX3" fmla="*/ 343694 w 396082"/>
                  <a:gd name="connsiteY3" fmla="*/ 2976562 h 322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082" h="3221038">
                    <a:moveTo>
                      <a:pt x="334169" y="0"/>
                    </a:moveTo>
                    <a:cubicBezTo>
                      <a:pt x="167084" y="492918"/>
                      <a:pt x="0" y="985837"/>
                      <a:pt x="794" y="1481137"/>
                    </a:cubicBezTo>
                    <a:cubicBezTo>
                      <a:pt x="1588" y="1976437"/>
                      <a:pt x="281782" y="2722563"/>
                      <a:pt x="338932" y="2971800"/>
                    </a:cubicBezTo>
                    <a:cubicBezTo>
                      <a:pt x="396082" y="3221038"/>
                      <a:pt x="369888" y="3098800"/>
                      <a:pt x="343694" y="2976562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1403499" y="2728242"/>
              <a:ext cx="504205" cy="3221038"/>
              <a:chOff x="899592" y="2368202"/>
              <a:chExt cx="504205" cy="3221038"/>
            </a:xfrm>
          </p:grpSpPr>
          <p:sp>
            <p:nvSpPr>
              <p:cNvPr id="24" name="Полилиния 23"/>
              <p:cNvSpPr/>
              <p:nvPr/>
            </p:nvSpPr>
            <p:spPr>
              <a:xfrm>
                <a:off x="999331" y="2368202"/>
                <a:ext cx="396082" cy="3221038"/>
              </a:xfrm>
              <a:custGeom>
                <a:avLst/>
                <a:gdLst>
                  <a:gd name="connsiteX0" fmla="*/ 334169 w 396082"/>
                  <a:gd name="connsiteY0" fmla="*/ 0 h 3221038"/>
                  <a:gd name="connsiteX1" fmla="*/ 794 w 396082"/>
                  <a:gd name="connsiteY1" fmla="*/ 1481137 h 3221038"/>
                  <a:gd name="connsiteX2" fmla="*/ 338932 w 396082"/>
                  <a:gd name="connsiteY2" fmla="*/ 2971800 h 3221038"/>
                  <a:gd name="connsiteX3" fmla="*/ 343694 w 396082"/>
                  <a:gd name="connsiteY3" fmla="*/ 2976562 h 322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082" h="3221038">
                    <a:moveTo>
                      <a:pt x="334169" y="0"/>
                    </a:moveTo>
                    <a:cubicBezTo>
                      <a:pt x="167084" y="492918"/>
                      <a:pt x="0" y="985837"/>
                      <a:pt x="794" y="1481137"/>
                    </a:cubicBezTo>
                    <a:cubicBezTo>
                      <a:pt x="1588" y="1976437"/>
                      <a:pt x="281782" y="2722563"/>
                      <a:pt x="338932" y="2971800"/>
                    </a:cubicBezTo>
                    <a:cubicBezTo>
                      <a:pt x="396082" y="3221038"/>
                      <a:pt x="369888" y="3098800"/>
                      <a:pt x="343694" y="2976562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899592" y="2368202"/>
                <a:ext cx="504205" cy="3221038"/>
              </a:xfrm>
              <a:custGeom>
                <a:avLst/>
                <a:gdLst>
                  <a:gd name="connsiteX0" fmla="*/ 334169 w 396082"/>
                  <a:gd name="connsiteY0" fmla="*/ 0 h 3221038"/>
                  <a:gd name="connsiteX1" fmla="*/ 794 w 396082"/>
                  <a:gd name="connsiteY1" fmla="*/ 1481137 h 3221038"/>
                  <a:gd name="connsiteX2" fmla="*/ 338932 w 396082"/>
                  <a:gd name="connsiteY2" fmla="*/ 2971800 h 3221038"/>
                  <a:gd name="connsiteX3" fmla="*/ 343694 w 396082"/>
                  <a:gd name="connsiteY3" fmla="*/ 2976562 h 322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082" h="3221038">
                    <a:moveTo>
                      <a:pt x="334169" y="0"/>
                    </a:moveTo>
                    <a:cubicBezTo>
                      <a:pt x="167084" y="492918"/>
                      <a:pt x="0" y="985837"/>
                      <a:pt x="794" y="1481137"/>
                    </a:cubicBezTo>
                    <a:cubicBezTo>
                      <a:pt x="1588" y="1976437"/>
                      <a:pt x="281782" y="2722563"/>
                      <a:pt x="338932" y="2971800"/>
                    </a:cubicBezTo>
                    <a:cubicBezTo>
                      <a:pt x="396082" y="3221038"/>
                      <a:pt x="369888" y="3098800"/>
                      <a:pt x="343694" y="2976562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1331640" y="2348880"/>
              <a:ext cx="504205" cy="3221038"/>
              <a:chOff x="899592" y="2368202"/>
              <a:chExt cx="504205" cy="3221038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27" name="Полилиния 26"/>
              <p:cNvSpPr/>
              <p:nvPr/>
            </p:nvSpPr>
            <p:spPr>
              <a:xfrm>
                <a:off x="999331" y="2368202"/>
                <a:ext cx="396082" cy="3221038"/>
              </a:xfrm>
              <a:custGeom>
                <a:avLst/>
                <a:gdLst>
                  <a:gd name="connsiteX0" fmla="*/ 334169 w 396082"/>
                  <a:gd name="connsiteY0" fmla="*/ 0 h 3221038"/>
                  <a:gd name="connsiteX1" fmla="*/ 794 w 396082"/>
                  <a:gd name="connsiteY1" fmla="*/ 1481137 h 3221038"/>
                  <a:gd name="connsiteX2" fmla="*/ 338932 w 396082"/>
                  <a:gd name="connsiteY2" fmla="*/ 2971800 h 3221038"/>
                  <a:gd name="connsiteX3" fmla="*/ 343694 w 396082"/>
                  <a:gd name="connsiteY3" fmla="*/ 2976562 h 322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082" h="3221038">
                    <a:moveTo>
                      <a:pt x="334169" y="0"/>
                    </a:moveTo>
                    <a:cubicBezTo>
                      <a:pt x="167084" y="492918"/>
                      <a:pt x="0" y="985837"/>
                      <a:pt x="794" y="1481137"/>
                    </a:cubicBezTo>
                    <a:cubicBezTo>
                      <a:pt x="1588" y="1976437"/>
                      <a:pt x="281782" y="2722563"/>
                      <a:pt x="338932" y="2971800"/>
                    </a:cubicBezTo>
                    <a:cubicBezTo>
                      <a:pt x="396082" y="3221038"/>
                      <a:pt x="369888" y="3098800"/>
                      <a:pt x="343694" y="2976562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899592" y="2368202"/>
                <a:ext cx="504205" cy="3221038"/>
              </a:xfrm>
              <a:custGeom>
                <a:avLst/>
                <a:gdLst>
                  <a:gd name="connsiteX0" fmla="*/ 334169 w 396082"/>
                  <a:gd name="connsiteY0" fmla="*/ 0 h 3221038"/>
                  <a:gd name="connsiteX1" fmla="*/ 794 w 396082"/>
                  <a:gd name="connsiteY1" fmla="*/ 1481137 h 3221038"/>
                  <a:gd name="connsiteX2" fmla="*/ 338932 w 396082"/>
                  <a:gd name="connsiteY2" fmla="*/ 2971800 h 3221038"/>
                  <a:gd name="connsiteX3" fmla="*/ 343694 w 396082"/>
                  <a:gd name="connsiteY3" fmla="*/ 2976562 h 322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082" h="3221038">
                    <a:moveTo>
                      <a:pt x="334169" y="0"/>
                    </a:moveTo>
                    <a:cubicBezTo>
                      <a:pt x="167084" y="492918"/>
                      <a:pt x="0" y="985837"/>
                      <a:pt x="794" y="1481137"/>
                    </a:cubicBezTo>
                    <a:cubicBezTo>
                      <a:pt x="1588" y="1976437"/>
                      <a:pt x="281782" y="2722563"/>
                      <a:pt x="338932" y="2971800"/>
                    </a:cubicBezTo>
                    <a:cubicBezTo>
                      <a:pt x="396082" y="3221038"/>
                      <a:pt x="369888" y="3098800"/>
                      <a:pt x="343694" y="2976562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835696" y="2728242"/>
              <a:ext cx="504205" cy="3221038"/>
              <a:chOff x="899592" y="2368202"/>
              <a:chExt cx="504205" cy="3221038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30" name="Полилиния 29"/>
              <p:cNvSpPr/>
              <p:nvPr/>
            </p:nvSpPr>
            <p:spPr>
              <a:xfrm>
                <a:off x="999331" y="2368202"/>
                <a:ext cx="396082" cy="3221038"/>
              </a:xfrm>
              <a:custGeom>
                <a:avLst/>
                <a:gdLst>
                  <a:gd name="connsiteX0" fmla="*/ 334169 w 396082"/>
                  <a:gd name="connsiteY0" fmla="*/ 0 h 3221038"/>
                  <a:gd name="connsiteX1" fmla="*/ 794 w 396082"/>
                  <a:gd name="connsiteY1" fmla="*/ 1481137 h 3221038"/>
                  <a:gd name="connsiteX2" fmla="*/ 338932 w 396082"/>
                  <a:gd name="connsiteY2" fmla="*/ 2971800 h 3221038"/>
                  <a:gd name="connsiteX3" fmla="*/ 343694 w 396082"/>
                  <a:gd name="connsiteY3" fmla="*/ 2976562 h 322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082" h="3221038">
                    <a:moveTo>
                      <a:pt x="334169" y="0"/>
                    </a:moveTo>
                    <a:cubicBezTo>
                      <a:pt x="167084" y="492918"/>
                      <a:pt x="0" y="985837"/>
                      <a:pt x="794" y="1481137"/>
                    </a:cubicBezTo>
                    <a:cubicBezTo>
                      <a:pt x="1588" y="1976437"/>
                      <a:pt x="281782" y="2722563"/>
                      <a:pt x="338932" y="2971800"/>
                    </a:cubicBezTo>
                    <a:cubicBezTo>
                      <a:pt x="396082" y="3221038"/>
                      <a:pt x="369888" y="3098800"/>
                      <a:pt x="343694" y="2976562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899592" y="2368202"/>
                <a:ext cx="504205" cy="3221038"/>
              </a:xfrm>
              <a:custGeom>
                <a:avLst/>
                <a:gdLst>
                  <a:gd name="connsiteX0" fmla="*/ 334169 w 396082"/>
                  <a:gd name="connsiteY0" fmla="*/ 0 h 3221038"/>
                  <a:gd name="connsiteX1" fmla="*/ 794 w 396082"/>
                  <a:gd name="connsiteY1" fmla="*/ 1481137 h 3221038"/>
                  <a:gd name="connsiteX2" fmla="*/ 338932 w 396082"/>
                  <a:gd name="connsiteY2" fmla="*/ 2971800 h 3221038"/>
                  <a:gd name="connsiteX3" fmla="*/ 343694 w 396082"/>
                  <a:gd name="connsiteY3" fmla="*/ 2976562 h 322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082" h="3221038">
                    <a:moveTo>
                      <a:pt x="334169" y="0"/>
                    </a:moveTo>
                    <a:cubicBezTo>
                      <a:pt x="167084" y="492918"/>
                      <a:pt x="0" y="985837"/>
                      <a:pt x="794" y="1481137"/>
                    </a:cubicBezTo>
                    <a:cubicBezTo>
                      <a:pt x="1588" y="1976437"/>
                      <a:pt x="281782" y="2722563"/>
                      <a:pt x="338932" y="2971800"/>
                    </a:cubicBezTo>
                    <a:cubicBezTo>
                      <a:pt x="396082" y="3221038"/>
                      <a:pt x="369888" y="3098800"/>
                      <a:pt x="343694" y="2976562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-14660" y="476672"/>
            <a:ext cx="4226620" cy="5877272"/>
            <a:chOff x="-14660" y="720080"/>
            <a:chExt cx="4226620" cy="587727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88881" y="720080"/>
              <a:ext cx="3923079" cy="5877272"/>
              <a:chOff x="5364088" y="548680"/>
              <a:chExt cx="3923079" cy="5877272"/>
            </a:xfrm>
          </p:grpSpPr>
          <p:pic>
            <p:nvPicPr>
              <p:cNvPr id="3" name="Рисунок 2" descr="штатив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64088" y="548680"/>
                <a:ext cx="3923079" cy="5877272"/>
              </a:xfrm>
              <a:prstGeom prst="rect">
                <a:avLst/>
              </a:prstGeom>
            </p:spPr>
          </p:pic>
          <p:grpSp>
            <p:nvGrpSpPr>
              <p:cNvPr id="10" name="Группа 9"/>
              <p:cNvGrpSpPr/>
              <p:nvPr/>
            </p:nvGrpSpPr>
            <p:grpSpPr>
              <a:xfrm>
                <a:off x="6283827" y="2204864"/>
                <a:ext cx="736445" cy="3932263"/>
                <a:chOff x="6368927" y="2377057"/>
                <a:chExt cx="736445" cy="3616054"/>
              </a:xfrm>
              <a:scene3d>
                <a:camera prst="isometricLeftDown"/>
                <a:lightRig rig="threePt" dir="t"/>
              </a:scene3d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6368927" y="2377057"/>
                  <a:ext cx="0" cy="3616054"/>
                </a:xfrm>
                <a:prstGeom prst="line">
                  <a:avLst/>
                </a:prstGeom>
                <a:ln w="476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7105372" y="2377057"/>
                  <a:ext cx="0" cy="3616054"/>
                </a:xfrm>
                <a:prstGeom prst="line">
                  <a:avLst/>
                </a:prstGeom>
                <a:ln w="476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Прямоугольник 3"/>
              <p:cNvSpPr/>
              <p:nvPr/>
            </p:nvSpPr>
            <p:spPr>
              <a:xfrm>
                <a:off x="5796136" y="2508551"/>
                <a:ext cx="1800200" cy="172193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isometricLeftDown"/>
                <a:lightRig rig="threePt" dir="t"/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5796136" y="5633072"/>
                <a:ext cx="1800200" cy="172193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isometricLeftDown"/>
                <a:lightRig rig="threePt" dir="t"/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" name="Рисунок 12" descr="рука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1356507">
              <a:off x="-14660" y="4269233"/>
              <a:ext cx="1390336" cy="8397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331640" y="118373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способа передачи воздействия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08104" y="421702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из случаев осуществляется воздействие переносом вещества, а в каком посредством изменения состояния среды?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35896" y="1556792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  Струну заставили звучать, ударив по ней;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  подле первой поместили такую же струну, возбудили в ней колебания. Звуковые волны дошли до первой струны и вызвали в ней звучание.  </a:t>
            </a: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837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света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08000" y="756000"/>
            <a:ext cx="72008" cy="6093296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95536" y="1340768"/>
            <a:ext cx="1800200" cy="3024336"/>
            <a:chOff x="1259632" y="980728"/>
            <a:chExt cx="2543175" cy="4104456"/>
          </a:xfrm>
        </p:grpSpPr>
        <p:pic>
          <p:nvPicPr>
            <p:cNvPr id="4098" name="Picture 2" descr="Картинки по запросу Ньютон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980728"/>
              <a:ext cx="2543175" cy="3495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475656" y="4438853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Исаак Ньютон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1643-1727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932040" y="1340768"/>
            <a:ext cx="1728192" cy="3592548"/>
            <a:chOff x="5436096" y="980728"/>
            <a:chExt cx="2520280" cy="4652009"/>
          </a:xfrm>
        </p:grpSpPr>
        <p:pic>
          <p:nvPicPr>
            <p:cNvPr id="4100" name="Picture 4" descr="Картинки по запросу гюйгенс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980728"/>
              <a:ext cx="2520280" cy="3516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652120" y="4437112"/>
              <a:ext cx="2160239" cy="119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Христиан Гюйгенс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1629-1695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69269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Корпускулярная теория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69269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Волновая теория</a:t>
            </a:r>
          </a:p>
        </p:txBody>
      </p:sp>
      <p:pic>
        <p:nvPicPr>
          <p:cNvPr id="4108" name="Picture 12" descr="Картинки по запросу трактат о свете Гюйген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12776"/>
            <a:ext cx="1905000" cy="258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4" descr="Картинки по запросу Лекции по оптике Ньют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412776"/>
            <a:ext cx="183391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95536" y="501317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 – это поток частиц, идущих от источника во все стороны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0032" y="501317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 – это волны, распространяющиеся в эфире, заполняющем всё пространство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ветовые пучки пересекаются"/>
          <p:cNvPicPr>
            <a:picLocks noChangeAspect="1" noChangeArrowheads="1"/>
          </p:cNvPicPr>
          <p:nvPr/>
        </p:nvPicPr>
        <p:blipFill>
          <a:blip r:embed="rId2" cstate="print"/>
          <a:srcRect l="27059" t="34510" r="25882" b="21569"/>
          <a:stretch>
            <a:fillRect/>
          </a:stretch>
        </p:blipFill>
        <p:spPr bwMode="auto">
          <a:xfrm>
            <a:off x="611560" y="1484784"/>
            <a:ext cx="3816424" cy="2671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Картинки по запросу две волны на поверх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032448" cy="268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473966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световые лучи, пересекаясь в пространстве, никак не действуют друг на друга?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1837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Волновая теория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520</Words>
  <Application>Microsoft Office PowerPoint</Application>
  <PresentationFormat>Экран (4:3)</PresentationFormat>
  <Paragraphs>98</Paragraphs>
  <Slides>21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Любовь Масленкова</cp:lastModifiedBy>
  <cp:revision>105</cp:revision>
  <dcterms:created xsi:type="dcterms:W3CDTF">2017-02-05T18:40:34Z</dcterms:created>
  <dcterms:modified xsi:type="dcterms:W3CDTF">2025-06-24T18:29:09Z</dcterms:modified>
</cp:coreProperties>
</file>