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13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1" r:id="rId5"/>
    <p:sldId id="259" r:id="rId6"/>
    <p:sldId id="260" r:id="rId7"/>
    <p:sldId id="272" r:id="rId8"/>
    <p:sldId id="261" r:id="rId9"/>
    <p:sldId id="262" r:id="rId10"/>
    <p:sldId id="273" r:id="rId11"/>
    <p:sldId id="266" r:id="rId12"/>
    <p:sldId id="263" r:id="rId13"/>
    <p:sldId id="274" r:id="rId14"/>
    <p:sldId id="267" r:id="rId15"/>
    <p:sldId id="264" r:id="rId16"/>
    <p:sldId id="275" r:id="rId17"/>
    <p:sldId id="268" r:id="rId18"/>
    <p:sldId id="265" r:id="rId19"/>
    <p:sldId id="276" r:id="rId20"/>
    <p:sldId id="269" r:id="rId21"/>
    <p:sldId id="270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0EB39-5409-4D7F-82FB-BA881E1698C1}" type="datetimeFigureOut">
              <a:rPr lang="ru-RU" smtClean="0"/>
              <a:t>13.06.2025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8A804-8926-46F4-8F36-0683B64D46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420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0EB39-5409-4D7F-82FB-BA881E1698C1}" type="datetimeFigureOut">
              <a:rPr lang="ru-RU" smtClean="0"/>
              <a:t>13.06.2025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8A804-8926-46F4-8F36-0683B64D46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166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0EB39-5409-4D7F-82FB-BA881E1698C1}" type="datetimeFigureOut">
              <a:rPr lang="ru-RU" smtClean="0"/>
              <a:t>13.06.2025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8A804-8926-46F4-8F36-0683B64D46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0734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0EB39-5409-4D7F-82FB-BA881E1698C1}" type="datetimeFigureOut">
              <a:rPr lang="ru-RU" smtClean="0"/>
              <a:t>13.06.2025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8A804-8926-46F4-8F36-0683B64D46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2368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0EB39-5409-4D7F-82FB-BA881E1698C1}" type="datetimeFigureOut">
              <a:rPr lang="ru-RU" smtClean="0"/>
              <a:t>13.06.2025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8A804-8926-46F4-8F36-0683B64D46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603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0EB39-5409-4D7F-82FB-BA881E1698C1}" type="datetimeFigureOut">
              <a:rPr lang="ru-RU" smtClean="0"/>
              <a:t>13.06.2025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8A804-8926-46F4-8F36-0683B64D46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4627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0EB39-5409-4D7F-82FB-BA881E1698C1}" type="datetimeFigureOut">
              <a:rPr lang="ru-RU" smtClean="0"/>
              <a:t>13.06.2025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8A804-8926-46F4-8F36-0683B64D46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6485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0EB39-5409-4D7F-82FB-BA881E1698C1}" type="datetimeFigureOut">
              <a:rPr lang="ru-RU" smtClean="0"/>
              <a:t>13.06.2025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8A804-8926-46F4-8F36-0683B64D46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6896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0EB39-5409-4D7F-82FB-BA881E1698C1}" type="datetimeFigureOut">
              <a:rPr lang="ru-RU" smtClean="0"/>
              <a:t>13.06.2025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8A804-8926-46F4-8F36-0683B64D46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0342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0EB39-5409-4D7F-82FB-BA881E1698C1}" type="datetimeFigureOut">
              <a:rPr lang="ru-RU" smtClean="0"/>
              <a:t>13.06.2025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8A804-8926-46F4-8F36-0683B64D46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4788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0EB39-5409-4D7F-82FB-BA881E1698C1}" type="datetimeFigureOut">
              <a:rPr lang="ru-RU" smtClean="0"/>
              <a:t>13.06.2025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8A804-8926-46F4-8F36-0683B64D46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3086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30EB39-5409-4D7F-82FB-BA881E1698C1}" type="datetimeFigureOut">
              <a:rPr lang="ru-RU" smtClean="0"/>
              <a:t>13.06.2025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58A804-8926-46F4-8F36-0683B64D46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97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7939" y="942059"/>
            <a:ext cx="11075831" cy="1363259"/>
          </a:xfrm>
        </p:spPr>
        <p:txBody>
          <a:bodyPr>
            <a:normAutofit fontScale="90000"/>
          </a:bodyPr>
          <a:lstStyle/>
          <a:p>
            <a:r>
              <a:rPr lang="en-US" sz="7200" b="1" dirty="0" smtClean="0">
                <a:solidFill>
                  <a:srgbClr val="C00000"/>
                </a:solidFill>
                <a:latin typeface="Bad Script" panose="02000000000000000000" pitchFamily="2" charset="0"/>
              </a:rPr>
              <a:t>English – speaking countries and their capitals.</a:t>
            </a:r>
            <a:endParaRPr lang="ru-RU" sz="7200" b="1" dirty="0">
              <a:solidFill>
                <a:srgbClr val="C00000"/>
              </a:solidFill>
              <a:latin typeface="Bad Script" panose="02000000000000000000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481" y="2695303"/>
            <a:ext cx="4275787" cy="377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004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893" y="48475"/>
            <a:ext cx="9108213" cy="676105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5785" y="346588"/>
            <a:ext cx="16731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i="1" dirty="0">
                <a:solidFill>
                  <a:srgbClr val="002060"/>
                </a:solidFill>
              </a:rPr>
              <a:t>Find </a:t>
            </a:r>
            <a:r>
              <a:rPr lang="en-US" i="1" dirty="0" smtClean="0">
                <a:solidFill>
                  <a:srgbClr val="002060"/>
                </a:solidFill>
              </a:rPr>
              <a:t>Canada. </a:t>
            </a:r>
            <a:r>
              <a:rPr lang="en-US" i="1" dirty="0">
                <a:solidFill>
                  <a:srgbClr val="002060"/>
                </a:solidFill>
              </a:rPr>
              <a:t>Colour this country and its flag.</a:t>
            </a:r>
            <a:endParaRPr lang="ru-RU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53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84" y="237252"/>
            <a:ext cx="3823725" cy="24930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74249" y="2706641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-apple-system"/>
              </a:rPr>
              <a:t>Niagara Falls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0789" y="367786"/>
            <a:ext cx="6066482" cy="21951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32608" y="2562896"/>
            <a:ext cx="4681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-apple-system"/>
              </a:rPr>
              <a:t>Banff and Rocky Mountains Nature Reserve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384" y="3421625"/>
            <a:ext cx="4470824" cy="25124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00766" y="6054140"/>
            <a:ext cx="2266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-apple-system"/>
              </a:rPr>
              <a:t>CN Tower in Toronto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5796" y="3361449"/>
            <a:ext cx="4577903" cy="257262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824751" y="5934074"/>
            <a:ext cx="36232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-apple-system"/>
              </a:rPr>
              <a:t>Parliament Hill in Ottawa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869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46185"/>
            <a:ext cx="10515600" cy="76821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600" b="1" dirty="0" smtClean="0">
                <a:solidFill>
                  <a:srgbClr val="C00000"/>
                </a:solidFill>
              </a:rPr>
              <a:t>Ireland</a:t>
            </a:r>
            <a:endParaRPr lang="ru-RU" sz="6600" b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589" y="1004554"/>
            <a:ext cx="6245107" cy="468383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47" y="146185"/>
            <a:ext cx="3193961" cy="212847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809741" y="5778537"/>
            <a:ext cx="81952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solidFill>
                  <a:srgbClr val="C00000"/>
                </a:solidFill>
              </a:rPr>
              <a:t>Dublin</a:t>
            </a:r>
            <a:r>
              <a:rPr lang="en-US" sz="4000" dirty="0" smtClean="0">
                <a:solidFill>
                  <a:prstClr val="black"/>
                </a:solidFill>
              </a:rPr>
              <a:t> </a:t>
            </a:r>
            <a:r>
              <a:rPr lang="en-US" sz="4000" dirty="0">
                <a:solidFill>
                  <a:prstClr val="black"/>
                </a:solidFill>
              </a:rPr>
              <a:t>is the capital of </a:t>
            </a:r>
            <a:r>
              <a:rPr lang="en-US" sz="4000" dirty="0" smtClean="0">
                <a:solidFill>
                  <a:srgbClr val="C00000"/>
                </a:solidFill>
              </a:rPr>
              <a:t>Ireland.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817516">
            <a:off x="479805" y="4274692"/>
            <a:ext cx="1786424" cy="17864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0799" y="2006429"/>
            <a:ext cx="2869924" cy="280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8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893" y="48475"/>
            <a:ext cx="9108213" cy="676105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71543" y="410982"/>
            <a:ext cx="17375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i="1" dirty="0">
                <a:solidFill>
                  <a:srgbClr val="002060"/>
                </a:solidFill>
              </a:rPr>
              <a:t>Find </a:t>
            </a:r>
            <a:r>
              <a:rPr lang="en-US" i="1" dirty="0" smtClean="0">
                <a:solidFill>
                  <a:srgbClr val="002060"/>
                </a:solidFill>
              </a:rPr>
              <a:t>Ireland. </a:t>
            </a:r>
            <a:r>
              <a:rPr lang="en-US" i="1" dirty="0">
                <a:solidFill>
                  <a:srgbClr val="002060"/>
                </a:solidFill>
              </a:rPr>
              <a:t>Colour this country and its flag.</a:t>
            </a:r>
            <a:endParaRPr lang="ru-RU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28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415" y="210579"/>
            <a:ext cx="3678417" cy="24424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8946" y="2846231"/>
            <a:ext cx="1418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Dublin Castle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2450" y="1833230"/>
            <a:ext cx="4146998" cy="27646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06396" y="4660517"/>
            <a:ext cx="2119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-apple-system"/>
              </a:rPr>
              <a:t>The Abbey of </a:t>
            </a:r>
            <a:r>
              <a:rPr lang="en-US" dirty="0" err="1">
                <a:solidFill>
                  <a:srgbClr val="000000"/>
                </a:solidFill>
                <a:latin typeface="-apple-system"/>
              </a:rPr>
              <a:t>Kells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2888" y="3469821"/>
            <a:ext cx="4117852" cy="27507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144000" y="6349285"/>
            <a:ext cx="2459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-apple-system"/>
              </a:rPr>
              <a:t>St. Patrick's Cathedral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366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7352" y="120427"/>
            <a:ext cx="3013656" cy="935641"/>
          </a:xfrm>
        </p:spPr>
        <p:txBody>
          <a:bodyPr>
            <a:noAutofit/>
          </a:bodyPr>
          <a:lstStyle/>
          <a:p>
            <a:r>
              <a:rPr lang="en-US" sz="6000" b="1" dirty="0" smtClean="0">
                <a:solidFill>
                  <a:srgbClr val="C00000"/>
                </a:solidFill>
              </a:rPr>
              <a:t>Australia</a:t>
            </a:r>
            <a:endParaRPr lang="ru-RU" sz="6000" b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372" y="949862"/>
            <a:ext cx="6329615" cy="501305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9" y="96200"/>
            <a:ext cx="2936383" cy="191973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446986" y="5962918"/>
            <a:ext cx="83326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solidFill>
                  <a:srgbClr val="C00000"/>
                </a:solidFill>
              </a:rPr>
              <a:t>Canberra</a:t>
            </a:r>
            <a:r>
              <a:rPr lang="en-US" sz="4000" dirty="0" smtClean="0">
                <a:solidFill>
                  <a:prstClr val="black"/>
                </a:solidFill>
              </a:rPr>
              <a:t> </a:t>
            </a:r>
            <a:r>
              <a:rPr lang="en-US" sz="4000" dirty="0">
                <a:solidFill>
                  <a:prstClr val="black"/>
                </a:solidFill>
              </a:rPr>
              <a:t>is the capital of </a:t>
            </a:r>
            <a:r>
              <a:rPr lang="en-US" sz="4000" dirty="0" smtClean="0">
                <a:solidFill>
                  <a:srgbClr val="C00000"/>
                </a:solidFill>
              </a:rPr>
              <a:t>Australia.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435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893" y="48475"/>
            <a:ext cx="9108213" cy="676105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16997" y="359466"/>
            <a:ext cx="16216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i="1" dirty="0">
                <a:solidFill>
                  <a:srgbClr val="002060"/>
                </a:solidFill>
              </a:rPr>
              <a:t>Find </a:t>
            </a:r>
            <a:r>
              <a:rPr lang="en-US" i="1" dirty="0" smtClean="0">
                <a:solidFill>
                  <a:srgbClr val="002060"/>
                </a:solidFill>
              </a:rPr>
              <a:t>Australia. </a:t>
            </a:r>
            <a:r>
              <a:rPr lang="en-US" i="1" dirty="0">
                <a:solidFill>
                  <a:srgbClr val="002060"/>
                </a:solidFill>
              </a:rPr>
              <a:t>Colour this country and its flag.</a:t>
            </a:r>
            <a:endParaRPr lang="ru-RU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41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16907" y="3394861"/>
            <a:ext cx="4419600" cy="29383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453" y="128789"/>
            <a:ext cx="3901423" cy="25999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7453" y="128789"/>
            <a:ext cx="3979572" cy="26520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598" y="128789"/>
            <a:ext cx="3536016" cy="26520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9876" y="3260570"/>
            <a:ext cx="3052122" cy="305212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/>
          <a:srcRect l="9630"/>
          <a:stretch/>
        </p:blipFill>
        <p:spPr>
          <a:xfrm>
            <a:off x="204625" y="3394861"/>
            <a:ext cx="3771366" cy="278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04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3498" y="326488"/>
            <a:ext cx="7721958" cy="1000035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smtClean="0">
                <a:solidFill>
                  <a:srgbClr val="C00000"/>
                </a:solidFill>
              </a:rPr>
              <a:t>New Zealand</a:t>
            </a:r>
            <a:endParaRPr lang="ru-RU" sz="6000" b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81" y="1194560"/>
            <a:ext cx="6519448" cy="4640313"/>
          </a:xfrm>
        </p:spPr>
      </p:pic>
      <p:sp>
        <p:nvSpPr>
          <p:cNvPr id="5" name="Прямоугольник 4"/>
          <p:cNvSpPr/>
          <p:nvPr/>
        </p:nvSpPr>
        <p:spPr>
          <a:xfrm>
            <a:off x="1944709" y="5834873"/>
            <a:ext cx="88864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solidFill>
                  <a:srgbClr val="C00000"/>
                </a:solidFill>
              </a:rPr>
              <a:t>Wellington</a:t>
            </a:r>
            <a:r>
              <a:rPr lang="en-US" sz="4000" dirty="0" smtClean="0">
                <a:solidFill>
                  <a:prstClr val="black"/>
                </a:solidFill>
              </a:rPr>
              <a:t> </a:t>
            </a:r>
            <a:r>
              <a:rPr lang="en-US" sz="4000" dirty="0">
                <a:solidFill>
                  <a:prstClr val="black"/>
                </a:solidFill>
              </a:rPr>
              <a:t>is the capital of </a:t>
            </a:r>
            <a:r>
              <a:rPr lang="en-US" sz="4000" dirty="0" smtClean="0">
                <a:solidFill>
                  <a:srgbClr val="C00000"/>
                </a:solidFill>
              </a:rPr>
              <a:t>New Zealand.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2" y="90152"/>
            <a:ext cx="2949262" cy="196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58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893" y="48475"/>
            <a:ext cx="9108213" cy="676105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55633" y="359466"/>
            <a:ext cx="150574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i="1" dirty="0">
                <a:solidFill>
                  <a:srgbClr val="002060"/>
                </a:solidFill>
              </a:rPr>
              <a:t>Find </a:t>
            </a:r>
            <a:r>
              <a:rPr lang="en-US" i="1" dirty="0" smtClean="0">
                <a:solidFill>
                  <a:srgbClr val="002060"/>
                </a:solidFill>
              </a:rPr>
              <a:t>New Zealand. </a:t>
            </a:r>
            <a:r>
              <a:rPr lang="en-US" i="1" dirty="0">
                <a:solidFill>
                  <a:srgbClr val="002060"/>
                </a:solidFill>
              </a:rPr>
              <a:t>Colour this country and its flag.</a:t>
            </a:r>
            <a:endParaRPr lang="ru-RU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11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89430" y="365125"/>
            <a:ext cx="5764369" cy="1325563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C00000"/>
                </a:solidFill>
                <a:latin typeface="+mn-lt"/>
              </a:rPr>
              <a:t>The United Kingdom of Great Britain</a:t>
            </a:r>
            <a:endParaRPr lang="ru-RU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5" t="3329" r="23658" b="4031"/>
          <a:stretch/>
        </p:blipFill>
        <p:spPr>
          <a:xfrm>
            <a:off x="115910" y="180303"/>
            <a:ext cx="5256843" cy="655534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9301" y="4507262"/>
            <a:ext cx="3099518" cy="22283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01555" y="1690688"/>
            <a:ext cx="389529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4000" dirty="0" smtClean="0"/>
              <a:t>England</a:t>
            </a:r>
          </a:p>
          <a:p>
            <a:pPr marL="342900" indent="-342900">
              <a:buAutoNum type="arabicPeriod"/>
            </a:pPr>
            <a:r>
              <a:rPr lang="en-US" sz="4000" dirty="0" smtClean="0"/>
              <a:t>Scotland</a:t>
            </a:r>
          </a:p>
          <a:p>
            <a:pPr marL="342900" indent="-342900">
              <a:buAutoNum type="arabicPeriod"/>
            </a:pPr>
            <a:r>
              <a:rPr lang="en-US" sz="4000" dirty="0" smtClean="0"/>
              <a:t>Wales</a:t>
            </a:r>
          </a:p>
          <a:p>
            <a:pPr marL="342900" indent="-342900">
              <a:buAutoNum type="arabicPeriod"/>
            </a:pPr>
            <a:r>
              <a:rPr lang="en-US" sz="4000" dirty="0" err="1" smtClean="0"/>
              <a:t>Nothern</a:t>
            </a:r>
            <a:r>
              <a:rPr lang="en-US" sz="4000" dirty="0" smtClean="0"/>
              <a:t> Ireland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70423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952" y="212054"/>
            <a:ext cx="3953949" cy="26359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13829" y="2878141"/>
            <a:ext cx="1123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Sky Tower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6330" y="212054"/>
            <a:ext cx="3940935" cy="26272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96582" y="2878141"/>
            <a:ext cx="1065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Hobbiton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952" y="3325969"/>
            <a:ext cx="3945363" cy="26302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74645" y="6064828"/>
            <a:ext cx="1361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White Island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7339" y="3481882"/>
            <a:ext cx="3062309" cy="172254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62258" y="3223875"/>
            <a:ext cx="2149607" cy="218021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2588" y="5302022"/>
            <a:ext cx="2288418" cy="152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65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1390" y="365125"/>
            <a:ext cx="2382593" cy="1325563"/>
          </a:xfrm>
        </p:spPr>
        <p:txBody>
          <a:bodyPr>
            <a:normAutofit/>
          </a:bodyPr>
          <a:lstStyle/>
          <a:p>
            <a:pPr algn="ctr"/>
            <a:r>
              <a:rPr lang="en-US" sz="8000" b="1" dirty="0" smtClean="0">
                <a:solidFill>
                  <a:srgbClr val="C00000"/>
                </a:solidFill>
              </a:rPr>
              <a:t>Quiz</a:t>
            </a:r>
            <a:endParaRPr lang="ru-RU" sz="80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0926" y="1883871"/>
            <a:ext cx="10515600" cy="64711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5400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How much do you know about English – speaking countries?</a:t>
            </a:r>
            <a:endParaRPr lang="ru-RU" sz="54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76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8034" y="365125"/>
            <a:ext cx="11333408" cy="1325563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</a:rPr>
              <a:t>1. Which country doesn’t belong to the UK?</a:t>
            </a:r>
            <a:endParaRPr lang="ru-RU" sz="48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A. Ireland</a:t>
            </a:r>
          </a:p>
          <a:p>
            <a:r>
              <a:rPr lang="en-US" sz="4800" dirty="0" smtClean="0"/>
              <a:t>B. Scotland</a:t>
            </a:r>
          </a:p>
          <a:p>
            <a:r>
              <a:rPr lang="en-US" sz="4800" dirty="0" smtClean="0"/>
              <a:t>C. </a:t>
            </a:r>
            <a:r>
              <a:rPr lang="en-US" sz="4800" dirty="0"/>
              <a:t>W</a:t>
            </a:r>
            <a:r>
              <a:rPr lang="en-US" sz="4800" dirty="0" smtClean="0"/>
              <a:t>ales</a:t>
            </a:r>
          </a:p>
        </p:txBody>
      </p:sp>
      <p:sp>
        <p:nvSpPr>
          <p:cNvPr id="5" name="Улыбающееся лицо 4"/>
          <p:cNvSpPr/>
          <p:nvPr/>
        </p:nvSpPr>
        <p:spPr>
          <a:xfrm>
            <a:off x="3670478" y="1825625"/>
            <a:ext cx="772733" cy="592428"/>
          </a:xfrm>
          <a:prstGeom prst="smileyFace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0669" y="1889132"/>
            <a:ext cx="3438242" cy="428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203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0456" y="378004"/>
            <a:ext cx="11822806" cy="1325563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</a:rPr>
              <a:t>2. Montreal, Toronto and Vancouver are cities in</a:t>
            </a:r>
            <a:endParaRPr lang="ru-RU" sz="48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A. Canada</a:t>
            </a:r>
          </a:p>
          <a:p>
            <a:r>
              <a:rPr lang="en-US" sz="4800" dirty="0" smtClean="0"/>
              <a:t>B. Ireland</a:t>
            </a:r>
          </a:p>
          <a:p>
            <a:r>
              <a:rPr lang="en-US" sz="4800" dirty="0" smtClean="0"/>
              <a:t>C. the USA</a:t>
            </a:r>
            <a:endParaRPr lang="ru-RU" sz="4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9732" y="1825625"/>
            <a:ext cx="786452" cy="6096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2309" y="2130451"/>
            <a:ext cx="5511891" cy="344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38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973" y="365125"/>
            <a:ext cx="11642500" cy="1325563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</a:rPr>
              <a:t>3. Sidney, Melbourne and Adelaide are cities in</a:t>
            </a:r>
            <a:endParaRPr lang="ru-RU" sz="48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A. Canada</a:t>
            </a:r>
          </a:p>
          <a:p>
            <a:r>
              <a:rPr lang="en-US" sz="4800" dirty="0" smtClean="0"/>
              <a:t>B. Australia</a:t>
            </a:r>
          </a:p>
          <a:p>
            <a:r>
              <a:rPr lang="en-US" sz="4800" dirty="0" smtClean="0"/>
              <a:t>C. Britain</a:t>
            </a:r>
            <a:endParaRPr lang="ru-RU" sz="4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098" y="2699170"/>
            <a:ext cx="786452" cy="6096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8650" y="1758156"/>
            <a:ext cx="5665150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944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</a:rPr>
              <a:t>4. Auckland, the City of Sails, is in</a:t>
            </a:r>
            <a:endParaRPr lang="ru-RU" sz="48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A. Australia</a:t>
            </a:r>
          </a:p>
          <a:p>
            <a:r>
              <a:rPr lang="en-US" sz="4400" dirty="0" smtClean="0"/>
              <a:t>B. Ireland</a:t>
            </a:r>
          </a:p>
          <a:p>
            <a:r>
              <a:rPr lang="en-US" sz="4400" dirty="0" smtClean="0"/>
              <a:t>C. New Zealand</a:t>
            </a:r>
            <a:endParaRPr lang="ru-RU" sz="4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4436" y="3291599"/>
            <a:ext cx="786452" cy="6096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101" y="1910385"/>
            <a:ext cx="5626057" cy="400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70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</a:rPr>
              <a:t>5. Where is Big Ben?</a:t>
            </a:r>
            <a:endParaRPr lang="ru-RU" sz="48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A. Oxford</a:t>
            </a:r>
          </a:p>
          <a:p>
            <a:r>
              <a:rPr lang="en-US" sz="4800" dirty="0" smtClean="0"/>
              <a:t>B. Cambridge</a:t>
            </a:r>
          </a:p>
          <a:p>
            <a:r>
              <a:rPr lang="en-US" sz="4800" dirty="0" smtClean="0"/>
              <a:t>C. London</a:t>
            </a:r>
            <a:endParaRPr lang="ru-RU" sz="4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3974" y="3497660"/>
            <a:ext cx="786452" cy="6096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66403" t="7311" r="4019" b="12970"/>
          <a:stretch/>
        </p:blipFill>
        <p:spPr>
          <a:xfrm>
            <a:off x="6789378" y="960521"/>
            <a:ext cx="4564422" cy="5074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405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1851" y="1678771"/>
            <a:ext cx="5433811" cy="1325563"/>
          </a:xfrm>
        </p:spPr>
        <p:txBody>
          <a:bodyPr>
            <a:normAutofit/>
          </a:bodyPr>
          <a:lstStyle/>
          <a:p>
            <a:pPr algn="ctr"/>
            <a:r>
              <a:rPr lang="en-US" sz="8000" b="1" dirty="0" smtClean="0">
                <a:solidFill>
                  <a:srgbClr val="0070C0"/>
                </a:solidFill>
              </a:rPr>
              <a:t>Well done!</a:t>
            </a:r>
            <a:endParaRPr lang="ru-RU" sz="8000" b="1" dirty="0">
              <a:solidFill>
                <a:srgbClr val="0070C0"/>
              </a:solidFill>
            </a:endParaRPr>
          </a:p>
        </p:txBody>
      </p:sp>
      <p:sp>
        <p:nvSpPr>
          <p:cNvPr id="3" name="Улыбающееся лицо 2"/>
          <p:cNvSpPr/>
          <p:nvPr/>
        </p:nvSpPr>
        <p:spPr>
          <a:xfrm>
            <a:off x="4855336" y="3284114"/>
            <a:ext cx="2253803" cy="2279560"/>
          </a:xfrm>
          <a:prstGeom prst="smileyFace">
            <a:avLst/>
          </a:prstGeom>
          <a:solidFill>
            <a:srgbClr val="FFFF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899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Список литературы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1. </a:t>
            </a:r>
            <a:r>
              <a:rPr lang="en-US" dirty="0" smtClean="0"/>
              <a:t>Easy Street, Berman S., September/ October, 1994.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295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8952" y="5588572"/>
            <a:ext cx="10555309" cy="13255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London</a:t>
            </a:r>
            <a:r>
              <a:rPr lang="en-US" dirty="0" smtClean="0"/>
              <a:t> is the capital of </a:t>
            </a:r>
            <a:r>
              <a:rPr lang="en-US" dirty="0" smtClean="0">
                <a:solidFill>
                  <a:srgbClr val="C00000"/>
                </a:solidFill>
              </a:rPr>
              <a:t>the UK</a:t>
            </a:r>
            <a:r>
              <a:rPr lang="en-US" dirty="0" smtClean="0"/>
              <a:t>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919" y="193184"/>
            <a:ext cx="7314053" cy="5485540"/>
          </a:xfrm>
        </p:spPr>
      </p:pic>
    </p:spTree>
    <p:extLst>
      <p:ext uri="{BB962C8B-B14F-4D97-AF65-F5344CB8AC3E}">
        <p14:creationId xmlns:p14="http://schemas.microsoft.com/office/powerpoint/2010/main" val="266064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144" y="98597"/>
            <a:ext cx="9106417" cy="6759403"/>
          </a:xfrm>
        </p:spPr>
      </p:pic>
      <p:sp>
        <p:nvSpPr>
          <p:cNvPr id="2" name="TextBox 1"/>
          <p:cNvSpPr txBox="1"/>
          <p:nvPr/>
        </p:nvSpPr>
        <p:spPr>
          <a:xfrm>
            <a:off x="373487" y="502275"/>
            <a:ext cx="15712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2060"/>
                </a:solidFill>
              </a:rPr>
              <a:t>Find the UK. Colour this country and its flag.</a:t>
            </a:r>
            <a:endParaRPr lang="ru-RU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07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7657" y="252333"/>
            <a:ext cx="10515600" cy="43336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dirty="0" smtClean="0">
                <a:solidFill>
                  <a:srgbClr val="C00000"/>
                </a:solidFill>
                <a:latin typeface="+mn-lt"/>
              </a:rPr>
              <a:t>The </a:t>
            </a:r>
            <a:r>
              <a:rPr lang="en-US" sz="5400" dirty="0" err="1" smtClean="0">
                <a:solidFill>
                  <a:srgbClr val="C00000"/>
                </a:solidFill>
                <a:latin typeface="+mn-lt"/>
              </a:rPr>
              <a:t>sightseeings</a:t>
            </a:r>
            <a:r>
              <a:rPr lang="en-US" sz="5400" dirty="0" smtClean="0">
                <a:solidFill>
                  <a:srgbClr val="C00000"/>
                </a:solidFill>
                <a:latin typeface="+mn-lt"/>
              </a:rPr>
              <a:t> of the UK</a:t>
            </a:r>
            <a:endParaRPr lang="ru-RU" sz="540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976" y="996388"/>
            <a:ext cx="4363249" cy="184926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4055049" y="2971680"/>
            <a:ext cx="3193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Big Ben and Westminster Palace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849" y="1010054"/>
            <a:ext cx="3464325" cy="223963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9039053" y="3319273"/>
            <a:ext cx="1987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Buckingham Palace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68" y="906811"/>
            <a:ext cx="3032870" cy="224207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996251" y="3320464"/>
            <a:ext cx="1268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London Eye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65" y="4039351"/>
            <a:ext cx="2884868" cy="19241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727657" y="6297769"/>
            <a:ext cx="1411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Tower Bridge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265" y="3692171"/>
            <a:ext cx="3504670" cy="232732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4715102" y="6151540"/>
            <a:ext cx="1760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Tower of London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225" y="3688605"/>
            <a:ext cx="2919435" cy="233088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/>
          <p:cNvSpPr txBox="1"/>
          <p:nvPr/>
        </p:nvSpPr>
        <p:spPr>
          <a:xfrm>
            <a:off x="8300849" y="6067927"/>
            <a:ext cx="1182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Beefeaters</a:t>
            </a:r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210" y="5102342"/>
            <a:ext cx="2382592" cy="15891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/>
          <p:cNvSpPr txBox="1"/>
          <p:nvPr/>
        </p:nvSpPr>
        <p:spPr>
          <a:xfrm>
            <a:off x="11217500" y="4917676"/>
            <a:ext cx="845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Ravens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80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9579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The United States of America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718" y="1094704"/>
            <a:ext cx="7735712" cy="4351338"/>
          </a:xfrm>
        </p:spPr>
      </p:pic>
      <p:sp>
        <p:nvSpPr>
          <p:cNvPr id="5" name="TextBox 4"/>
          <p:cNvSpPr txBox="1"/>
          <p:nvPr/>
        </p:nvSpPr>
        <p:spPr>
          <a:xfrm>
            <a:off x="1939920" y="5653826"/>
            <a:ext cx="785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C00000"/>
                </a:solidFill>
              </a:rPr>
              <a:t>Washington</a:t>
            </a:r>
            <a:r>
              <a:rPr lang="en-US" sz="4000" dirty="0" smtClean="0"/>
              <a:t> is the capital of </a:t>
            </a:r>
            <a:r>
              <a:rPr lang="en-US" sz="4000" dirty="0" smtClean="0">
                <a:solidFill>
                  <a:srgbClr val="C00000"/>
                </a:solidFill>
              </a:rPr>
              <a:t>the USA.</a:t>
            </a:r>
            <a:endParaRPr lang="ru-RU" sz="4000" dirty="0">
              <a:solidFill>
                <a:srgbClr val="C0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807594" cy="187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167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893" y="48475"/>
            <a:ext cx="9108213" cy="67610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1391" y="204920"/>
            <a:ext cx="17633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i="1" dirty="0">
                <a:solidFill>
                  <a:srgbClr val="002060"/>
                </a:solidFill>
              </a:rPr>
              <a:t>Find the </a:t>
            </a:r>
            <a:r>
              <a:rPr lang="en-US" i="1" dirty="0" smtClean="0">
                <a:solidFill>
                  <a:srgbClr val="002060"/>
                </a:solidFill>
              </a:rPr>
              <a:t>USA. </a:t>
            </a:r>
            <a:r>
              <a:rPr lang="en-US" i="1" dirty="0">
                <a:solidFill>
                  <a:srgbClr val="002060"/>
                </a:solidFill>
              </a:rPr>
              <a:t>Colour this country and its flag.</a:t>
            </a:r>
            <a:endParaRPr lang="ru-RU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23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1079" y="46596"/>
            <a:ext cx="10515600" cy="67462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The </a:t>
            </a:r>
            <a:r>
              <a:rPr lang="en-US" b="1" dirty="0" err="1">
                <a:solidFill>
                  <a:srgbClr val="C00000"/>
                </a:solidFill>
              </a:rPr>
              <a:t>sightseeings</a:t>
            </a:r>
            <a:r>
              <a:rPr lang="en-US" b="1" dirty="0">
                <a:solidFill>
                  <a:srgbClr val="C00000"/>
                </a:solidFill>
              </a:rPr>
              <a:t> of the </a:t>
            </a:r>
            <a:r>
              <a:rPr lang="en-US" b="1" dirty="0" smtClean="0">
                <a:solidFill>
                  <a:srgbClr val="C00000"/>
                </a:solidFill>
              </a:rPr>
              <a:t>USA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385" y="746484"/>
            <a:ext cx="3819955" cy="24235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8937938" y="3254438"/>
            <a:ext cx="2136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Statue of Liberty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34" y="721217"/>
            <a:ext cx="3279115" cy="25332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187990" y="3329109"/>
            <a:ext cx="1802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White House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268" y="746484"/>
            <a:ext cx="3689798" cy="24598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4507605" y="3301400"/>
            <a:ext cx="2419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Golden Gate Bridge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628" y="3765784"/>
            <a:ext cx="3474285" cy="23161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2459653" y="6160830"/>
            <a:ext cx="1832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Mount Rushmore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287" y="3765783"/>
            <a:ext cx="3254196" cy="21824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6926729" y="6081974"/>
            <a:ext cx="2190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Empire State Building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385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1095"/>
          </a:xfrm>
        </p:spPr>
        <p:txBody>
          <a:bodyPr>
            <a:noAutofit/>
          </a:bodyPr>
          <a:lstStyle/>
          <a:p>
            <a:pPr algn="ctr"/>
            <a:r>
              <a:rPr lang="en-US" sz="7200" b="1" dirty="0" smtClean="0">
                <a:solidFill>
                  <a:srgbClr val="C00000"/>
                </a:solidFill>
              </a:rPr>
              <a:t>Canada</a:t>
            </a:r>
            <a:endParaRPr lang="ru-RU" sz="7200" b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409" y="1146220"/>
            <a:ext cx="7714445" cy="482927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7" t="2401" r="3880" b="5739"/>
          <a:stretch/>
        </p:blipFill>
        <p:spPr>
          <a:xfrm>
            <a:off x="193184" y="160985"/>
            <a:ext cx="3863662" cy="197046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47652" y="5936560"/>
            <a:ext cx="78319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solidFill>
                  <a:srgbClr val="C00000"/>
                </a:solidFill>
              </a:rPr>
              <a:t>Ottawa</a:t>
            </a:r>
            <a:r>
              <a:rPr lang="en-US" sz="4000" dirty="0" smtClean="0">
                <a:solidFill>
                  <a:prstClr val="black"/>
                </a:solidFill>
              </a:rPr>
              <a:t> </a:t>
            </a:r>
            <a:r>
              <a:rPr lang="en-US" sz="4000" dirty="0">
                <a:solidFill>
                  <a:prstClr val="black"/>
                </a:solidFill>
              </a:rPr>
              <a:t>is the capital of </a:t>
            </a:r>
            <a:r>
              <a:rPr lang="en-US" sz="4000" dirty="0" smtClean="0">
                <a:solidFill>
                  <a:srgbClr val="C00000"/>
                </a:solidFill>
              </a:rPr>
              <a:t>Canada.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2520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336</Words>
  <Application>Microsoft Office PowerPoint</Application>
  <PresentationFormat>Широкоэкранный</PresentationFormat>
  <Paragraphs>72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5" baseType="lpstr">
      <vt:lpstr>-apple-system</vt:lpstr>
      <vt:lpstr>Arial</vt:lpstr>
      <vt:lpstr>Bad Script</vt:lpstr>
      <vt:lpstr>Calibri</vt:lpstr>
      <vt:lpstr>Calibri Light</vt:lpstr>
      <vt:lpstr>Comic Sans MS</vt:lpstr>
      <vt:lpstr>Тема Office</vt:lpstr>
      <vt:lpstr>English – speaking countries and their capitals.</vt:lpstr>
      <vt:lpstr>The United Kingdom of Great Britain</vt:lpstr>
      <vt:lpstr>London is the capital of the UK.</vt:lpstr>
      <vt:lpstr>Презентация PowerPoint</vt:lpstr>
      <vt:lpstr>The sightseeings of the UK</vt:lpstr>
      <vt:lpstr>The United States of America</vt:lpstr>
      <vt:lpstr>Презентация PowerPoint</vt:lpstr>
      <vt:lpstr>The sightseeings of the USA</vt:lpstr>
      <vt:lpstr>Canada</vt:lpstr>
      <vt:lpstr>Презентация PowerPoint</vt:lpstr>
      <vt:lpstr>Презентация PowerPoint</vt:lpstr>
      <vt:lpstr>Ireland</vt:lpstr>
      <vt:lpstr>Презентация PowerPoint</vt:lpstr>
      <vt:lpstr>Презентация PowerPoint</vt:lpstr>
      <vt:lpstr>Australia</vt:lpstr>
      <vt:lpstr>Презентация PowerPoint</vt:lpstr>
      <vt:lpstr>Презентация PowerPoint</vt:lpstr>
      <vt:lpstr>New Zealand</vt:lpstr>
      <vt:lpstr>Презентация PowerPoint</vt:lpstr>
      <vt:lpstr>Презентация PowerPoint</vt:lpstr>
      <vt:lpstr>Quiz</vt:lpstr>
      <vt:lpstr>1. Which country doesn’t belong to the UK?</vt:lpstr>
      <vt:lpstr>2. Montreal, Toronto and Vancouver are cities in</vt:lpstr>
      <vt:lpstr>3. Sidney, Melbourne and Adelaide are cities in</vt:lpstr>
      <vt:lpstr>4. Auckland, the City of Sails, is in</vt:lpstr>
      <vt:lpstr>5. Where is Big Ben?</vt:lpstr>
      <vt:lpstr>Well done!</vt:lpstr>
      <vt:lpstr>Список литературы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– speaking countries</dc:title>
  <dc:creator>Валентина</dc:creator>
  <cp:lastModifiedBy>Валентина</cp:lastModifiedBy>
  <cp:revision>20</cp:revision>
  <dcterms:created xsi:type="dcterms:W3CDTF">2022-10-20T19:44:22Z</dcterms:created>
  <dcterms:modified xsi:type="dcterms:W3CDTF">2025-06-13T00:11:09Z</dcterms:modified>
</cp:coreProperties>
</file>