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4" r:id="rId10"/>
    <p:sldId id="267" r:id="rId11"/>
    <p:sldId id="268" r:id="rId12"/>
    <p:sldId id="269" r:id="rId13"/>
    <p:sldId id="270" r:id="rId14"/>
    <p:sldId id="271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g0.liveinternet.ru/images/attach/b/3/10/524/10524592_beryozovaya_roscha.jpg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veinternet.ru/users/katana777/blog/page1.html" TargetMode="External"/><Relationship Id="rId3" Type="http://schemas.openxmlformats.org/officeDocument/2006/relationships/hyperlink" Target="http://www.forever-young.ru/" TargetMode="External"/><Relationship Id="rId7" Type="http://schemas.openxmlformats.org/officeDocument/2006/relationships/hyperlink" Target="http://www.loonder.ru/" TargetMode="External"/><Relationship Id="rId2" Type="http://schemas.openxmlformats.org/officeDocument/2006/relationships/hyperlink" Target="http://fotki.yandex.ru/users/tatyana-volodowa/view/388066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ovosvit.com/" TargetMode="External"/><Relationship Id="rId5" Type="http://schemas.openxmlformats.org/officeDocument/2006/relationships/hyperlink" Target="http://www.tourblogger.ru/" TargetMode="External"/><Relationship Id="rId4" Type="http://schemas.openxmlformats.org/officeDocument/2006/relationships/hyperlink" Target="http://www.treegreenwood.info/evkalipt.shtml" TargetMode="External"/><Relationship Id="rId9" Type="http://schemas.openxmlformats.org/officeDocument/2006/relationships/hyperlink" Target="http://www.echo.msk.ru/blog/milov/633362-echo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g-fotki.yandex.ru/get/25/kamblw.0/0_11be6_226c864c_XL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Капиллярные явления в водопроводящей системе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3819833"/>
            <a:ext cx="4572000" cy="8402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Агурова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Марина Генриховна,</a:t>
            </a:r>
          </a:p>
          <a:p>
            <a:pPr algn="r"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у</a:t>
            </a:r>
            <a:r>
              <a:rPr lang="ru-RU" dirty="0">
                <a:latin typeface="Times New Roman" pitchFamily="18" charset="0"/>
              </a:rPr>
              <a:t>читель физики МБОУ «Гимназия №2»,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90000"/>
              </a:lnSpc>
            </a:pPr>
            <a:r>
              <a:rPr lang="ru-RU" dirty="0">
                <a:latin typeface="Times New Roman" pitchFamily="18" charset="0"/>
              </a:rPr>
              <a:t>г. Инта,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2025 г.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50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8489" y="4581128"/>
            <a:ext cx="7756264" cy="1944216"/>
          </a:xfrm>
        </p:spPr>
        <p:txBody>
          <a:bodyPr>
            <a:normAutofit/>
          </a:bodyPr>
          <a:lstStyle/>
          <a:p>
            <a:r>
              <a:rPr lang="ru-RU" sz="2800" dirty="0"/>
              <a:t>В лесистой местности транспирация (испарение) влаги через листья позволяет возвратить в атмосферу 60—70 процентов годового объема выпавших осадков. </a:t>
            </a:r>
          </a:p>
        </p:txBody>
      </p:sp>
      <p:pic>
        <p:nvPicPr>
          <p:cNvPr id="9218" name="i-main-pic" descr="Картинка 16 из 46593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 bwMode="auto">
          <a:xfrm rot="706412">
            <a:off x="3851920" y="836712"/>
            <a:ext cx="4772156" cy="359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6800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8578">
            <a:off x="442546" y="481910"/>
            <a:ext cx="4236607" cy="281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03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5085184"/>
            <a:ext cx="7773494" cy="1440160"/>
          </a:xfrm>
        </p:spPr>
        <p:txBody>
          <a:bodyPr/>
          <a:lstStyle/>
          <a:p>
            <a:pPr algn="ctr"/>
            <a:r>
              <a:rPr lang="ru-RU" sz="4400" dirty="0"/>
              <a:t>Так вправе ли мы продолжать необдуманно вырубать леса?!</a:t>
            </a:r>
          </a:p>
        </p:txBody>
      </p:sp>
      <p:pic>
        <p:nvPicPr>
          <p:cNvPr id="10242" name="Picture 2" descr="Картинка 35 из 158095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61905">
            <a:off x="683568" y="692696"/>
            <a:ext cx="4116388" cy="329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lement-633362-misc-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26" y="1772816"/>
            <a:ext cx="4412547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61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Эксперимент.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Начало эксперимента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Спустя 15 минут</a:t>
            </a:r>
          </a:p>
        </p:txBody>
      </p:sp>
      <p:pic>
        <p:nvPicPr>
          <p:cNvPr id="1028" name="Picture 4" descr="C:\Users\МАРИНА\Pictures\2012-03-11\2012-04-10\1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29525"/>
            <a:ext cx="3384376" cy="288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МАРИНА\Pictures\2012-03-11\2012-04-10\18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68960"/>
            <a:ext cx="3792422" cy="284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35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Эксперимент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885" y="2420888"/>
            <a:ext cx="3023963" cy="936104"/>
          </a:xfrm>
        </p:spPr>
        <p:txBody>
          <a:bodyPr/>
          <a:lstStyle/>
          <a:p>
            <a:r>
              <a:rPr lang="ru-RU" dirty="0"/>
              <a:t>Срезаны под водой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rot="10800000" flipV="1">
            <a:off x="5364088" y="2852936"/>
            <a:ext cx="3447288" cy="572997"/>
          </a:xfrm>
        </p:spPr>
        <p:txBody>
          <a:bodyPr>
            <a:normAutofit/>
          </a:bodyPr>
          <a:lstStyle/>
          <a:p>
            <a:r>
              <a:rPr lang="ru-RU" dirty="0"/>
              <a:t>Срезаны в воздухе</a:t>
            </a:r>
          </a:p>
        </p:txBody>
      </p:sp>
      <p:pic>
        <p:nvPicPr>
          <p:cNvPr id="2051" name="Picture 3" descr="C:\Users\МАРИНА\Pictures\2012-03-11\2012-04-10\1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07" y="3933056"/>
            <a:ext cx="3121025" cy="234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РИНА\Pictures\2012-03-11\2012-04-10\18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11830"/>
            <a:ext cx="3121152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МАРИНА\Pictures\2012-03-11\2012-04-10\1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32856"/>
            <a:ext cx="2429256" cy="20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75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Выводы: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4294967295"/>
          </p:nvPr>
        </p:nvSpPr>
        <p:spPr>
          <a:xfrm>
            <a:off x="683568" y="2348880"/>
            <a:ext cx="7735888" cy="2918445"/>
          </a:xfrm>
        </p:spPr>
        <p:txBody>
          <a:bodyPr>
            <a:no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ru-RU" sz="2800" dirty="0"/>
              <a:t>Жидкость в растениях движется по капиллярам достаточно быстро по несколько сантиметров в секунду.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800" dirty="0"/>
              <a:t>Если вы хотите, чтобы срезанные цветы стояли в вазе как можно дольше, обрезайте стебли не на воздухе , а под водой.</a:t>
            </a:r>
          </a:p>
          <a:p>
            <a:pPr algn="l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6130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fotki.yandex.ru</a:t>
            </a:r>
            <a:endParaRPr lang="ru-RU" dirty="0"/>
          </a:p>
          <a:p>
            <a:r>
              <a:rPr lang="ru-RU" u="sng" dirty="0">
                <a:hlinkClick r:id="rId3"/>
              </a:rPr>
              <a:t>http://www.forever-young.ru</a:t>
            </a:r>
            <a:endParaRPr lang="ru-RU" u="sng" dirty="0"/>
          </a:p>
          <a:p>
            <a:r>
              <a:rPr lang="ru-RU" u="sng" dirty="0">
                <a:hlinkClick r:id="rId4"/>
              </a:rPr>
              <a:t>http://www.treegreenwood.info/evkalipt.shtml</a:t>
            </a:r>
            <a:endParaRPr lang="ru-RU" dirty="0"/>
          </a:p>
          <a:p>
            <a:r>
              <a:rPr lang="ru-RU" u="sng" dirty="0">
                <a:hlinkClick r:id="rId5"/>
              </a:rPr>
              <a:t>http://www.tourblogger.ru</a:t>
            </a:r>
            <a:endParaRPr lang="ru-RU" u="sng" dirty="0"/>
          </a:p>
          <a:p>
            <a:r>
              <a:rPr lang="ru-RU" u="sng" dirty="0">
                <a:hlinkClick r:id="rId6"/>
              </a:rPr>
              <a:t>http://www.novosvit.com</a:t>
            </a:r>
            <a:endParaRPr lang="ru-RU" u="sng" dirty="0"/>
          </a:p>
          <a:p>
            <a:r>
              <a:rPr lang="ru-RU" u="sng" dirty="0">
                <a:hlinkClick r:id="rId7"/>
              </a:rPr>
              <a:t>www.loonder.ru</a:t>
            </a:r>
            <a:endParaRPr lang="ru-RU" u="sng" dirty="0"/>
          </a:p>
          <a:p>
            <a:r>
              <a:rPr lang="en-US" dirty="0">
                <a:hlinkClick r:id="rId8"/>
              </a:rPr>
              <a:t>www.liveinternet.ru</a:t>
            </a:r>
            <a:endParaRPr lang="ru-RU" dirty="0"/>
          </a:p>
          <a:p>
            <a:r>
              <a:rPr lang="ru-RU" u="sng" dirty="0">
                <a:hlinkClick r:id="rId9"/>
              </a:rPr>
              <a:t>www.echo.msk.ru</a:t>
            </a:r>
            <a:endParaRPr lang="ru-RU" dirty="0"/>
          </a:p>
          <a:p>
            <a:endParaRPr lang="ru-RU" u="sng" dirty="0"/>
          </a:p>
          <a:p>
            <a:endParaRPr lang="ru-RU" dirty="0"/>
          </a:p>
          <a:p>
            <a:endParaRPr lang="ru-RU" u="sng" dirty="0"/>
          </a:p>
          <a:p>
            <a:endParaRPr lang="ru-RU" dirty="0"/>
          </a:p>
          <a:p>
            <a:endParaRPr lang="ru-RU" u="sng" dirty="0"/>
          </a:p>
          <a:p>
            <a:endParaRPr lang="ru-RU" dirty="0"/>
          </a:p>
          <a:p>
            <a:endParaRPr lang="ru-RU" b="1" dirty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Ресурсы Интернет:</a:t>
            </a:r>
          </a:p>
        </p:txBody>
      </p:sp>
    </p:spTree>
    <p:extLst>
      <p:ext uri="{BB962C8B-B14F-4D97-AF65-F5344CB8AC3E}">
        <p14:creationId xmlns:p14="http://schemas.microsoft.com/office/powerpoint/2010/main" val="1379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4365104"/>
            <a:ext cx="7767021" cy="644729"/>
          </a:xfrm>
        </p:spPr>
        <p:txBody>
          <a:bodyPr/>
          <a:lstStyle/>
          <a:p>
            <a:r>
              <a:rPr lang="ru-RU" dirty="0"/>
              <a:t>Проведем эксперимент: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88489" y="5013176"/>
            <a:ext cx="7756264" cy="1584176"/>
          </a:xfrm>
        </p:spPr>
        <p:txBody>
          <a:bodyPr>
            <a:normAutofit/>
          </a:bodyPr>
          <a:lstStyle/>
          <a:p>
            <a:r>
              <a:rPr lang="ru-RU" sz="2400" dirty="0"/>
              <a:t>поднимите 200 литров воды на высоту примерно 15 метров, иными словами, </a:t>
            </a:r>
            <a:r>
              <a:rPr lang="ru-RU" sz="2400" i="1" dirty="0"/>
              <a:t>выполните работу, которую совершает в теплый солнечный день взрослое дерево березы</a:t>
            </a:r>
            <a:endParaRPr lang="ru-RU" sz="24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0" b="16630"/>
          <a:stretch>
            <a:fillRect/>
          </a:stretch>
        </p:blipFill>
        <p:spPr bwMode="auto">
          <a:xfrm>
            <a:off x="2183792" y="666965"/>
            <a:ext cx="4772156" cy="359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64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8489" y="4509120"/>
            <a:ext cx="7756264" cy="1944216"/>
          </a:xfrm>
        </p:spPr>
        <p:txBody>
          <a:bodyPr>
            <a:normAutofit/>
          </a:bodyPr>
          <a:lstStyle/>
          <a:p>
            <a:r>
              <a:rPr lang="ru-RU" sz="2400" dirty="0"/>
              <a:t>Через листву небольшой (100 метров x 100 метров) буковой рощицы, где насчитывается около 400 деревьев высотой 25 — 30 метров, каждые летние сутки испаряется в среднем 20 тонн воды</a:t>
            </a:r>
          </a:p>
        </p:txBody>
      </p:sp>
      <p:pic>
        <p:nvPicPr>
          <p:cNvPr id="2050" name="Picture 2" descr="Картинка 22 из 594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34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60032" y="332656"/>
            <a:ext cx="3957070" cy="1886921"/>
          </a:xfrm>
        </p:spPr>
        <p:txBody>
          <a:bodyPr/>
          <a:lstStyle/>
          <a:p>
            <a:pPr algn="r"/>
            <a:r>
              <a:rPr lang="ru-RU" sz="4000" dirty="0"/>
              <a:t>Водопроводящая система растений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995936" y="2348880"/>
            <a:ext cx="4275821" cy="4032448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Испарение воды с поверхности листьев обусловливает непрерывный подсос снизу. Подсасывающая сила распространяется от листьев через ветви и ствол непосредственно к корням растения. </a:t>
            </a:r>
          </a:p>
        </p:txBody>
      </p:sp>
      <p:pic>
        <p:nvPicPr>
          <p:cNvPr id="3074" name="Picture 2" descr="C:\Users\МАРИНА\Pictures\korni-vsasyvani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5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82" y="558800"/>
            <a:ext cx="3568124" cy="556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79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404664"/>
            <a:ext cx="3888432" cy="1886921"/>
          </a:xfrm>
        </p:spPr>
        <p:txBody>
          <a:bodyPr/>
          <a:lstStyle/>
          <a:p>
            <a:pPr algn="r"/>
            <a:r>
              <a:rPr lang="ru-RU" sz="4000" dirty="0"/>
              <a:t>Водопроводящая система растений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4579" y="2348880"/>
            <a:ext cx="3641877" cy="410445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dirty="0"/>
              <a:t>Наличие у растений водопроводящей системы, состоящей из большего числа микроскопических трубочек-капилляров, позволяет ему поднять самотеком воду на отметку более 10 метров.</a:t>
            </a:r>
          </a:p>
          <a:p>
            <a:endParaRPr lang="ru-RU" dirty="0"/>
          </a:p>
        </p:txBody>
      </p:sp>
      <p:pic>
        <p:nvPicPr>
          <p:cNvPr id="4098" name="Picture 2" descr="C:\Users\МАРИНА\Pictures\it11_1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28" y="1196752"/>
            <a:ext cx="437520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75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91880" y="3789040"/>
            <a:ext cx="4790635" cy="2520280"/>
          </a:xfrm>
        </p:spPr>
        <p:txBody>
          <a:bodyPr/>
          <a:lstStyle/>
          <a:p>
            <a:pPr algn="r"/>
            <a:r>
              <a:rPr lang="ru-RU" sz="4000" dirty="0"/>
              <a:t>Калифорнийская секвойя.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150" y="683419"/>
            <a:ext cx="5608042" cy="420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27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60032" y="404665"/>
            <a:ext cx="3422483" cy="1152128"/>
          </a:xfrm>
        </p:spPr>
        <p:txBody>
          <a:bodyPr/>
          <a:lstStyle/>
          <a:p>
            <a:pPr algn="r"/>
            <a:r>
              <a:rPr lang="ru-RU" sz="4000" dirty="0"/>
              <a:t>Эвкалипт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1999" y="1700808"/>
            <a:ext cx="3874305" cy="4420293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Достоверны сведения, что длина некоторых срубленных эвкалиптов достигала 110 метров; приводимые в некоторых работах величины в 145 м, 150 м, 155 м и даже 170 м.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2952328" cy="602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36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476673"/>
            <a:ext cx="3422483" cy="1440160"/>
          </a:xfrm>
        </p:spPr>
        <p:txBody>
          <a:bodyPr/>
          <a:lstStyle/>
          <a:p>
            <a:pPr algn="r"/>
            <a:r>
              <a:rPr lang="ru-RU" sz="4000" dirty="0"/>
              <a:t>Каури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4579" y="1844824"/>
            <a:ext cx="3411725" cy="4752528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В середине прошлого века в штате </a:t>
            </a:r>
            <a:r>
              <a:rPr lang="ru-RU" sz="2400" dirty="0" err="1"/>
              <a:t>Квинсленд</a:t>
            </a:r>
            <a:r>
              <a:rPr lang="ru-RU" sz="2400" dirty="0"/>
              <a:t> (США) лесорубы свалили гигантскую каури. После удаления кроны и всех ветвей длина ствола дерева составляла все еще 90 метров. Ствол имел в обхвате 7 метров и весил 24 тонны.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18" y="548680"/>
            <a:ext cx="414809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53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88489" y="4437112"/>
            <a:ext cx="7756264" cy="2016224"/>
          </a:xfrm>
        </p:spPr>
        <p:txBody>
          <a:bodyPr>
            <a:noAutofit/>
          </a:bodyPr>
          <a:lstStyle/>
          <a:p>
            <a:r>
              <a:rPr lang="ru-RU" sz="2400" dirty="0"/>
              <a:t>Толщина ствола уменьшается в полуденные часы, когда в сравнении с прошедшей ночью величина испарения резко возрастает. . И наоборот, около 4 часов пополуночи дерево </a:t>
            </a:r>
            <a:r>
              <a:rPr lang="ru-RU" sz="2400" dirty="0" err="1"/>
              <a:t>транспорирует</a:t>
            </a:r>
            <a:r>
              <a:rPr lang="ru-RU" sz="2400" dirty="0"/>
              <a:t> минимальное количество влаги, поэтому толщина его ствола — наибольшая.</a:t>
            </a:r>
          </a:p>
        </p:txBody>
      </p:sp>
      <p:pic>
        <p:nvPicPr>
          <p:cNvPr id="8195" name="Picture 3" descr="user posted imag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r="27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83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105</TotalTime>
  <Words>398</Words>
  <Application>Microsoft Office PowerPoint</Application>
  <PresentationFormat>Экран (4:3)</PresentationFormat>
  <Paragraphs>43</Paragraphs>
  <Slides>15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Book Antiqua</vt:lpstr>
      <vt:lpstr>Times New Roman</vt:lpstr>
      <vt:lpstr>Wingdings</vt:lpstr>
      <vt:lpstr>Твердый переплет</vt:lpstr>
      <vt:lpstr>Капиллярные явления в водопроводящей системе</vt:lpstr>
      <vt:lpstr>Проведем эксперимент:</vt:lpstr>
      <vt:lpstr>Презентация PowerPoint</vt:lpstr>
      <vt:lpstr>Водопроводящая система растений</vt:lpstr>
      <vt:lpstr>Водопроводящая система растений</vt:lpstr>
      <vt:lpstr>Калифорнийская секвойя.</vt:lpstr>
      <vt:lpstr>Эвкалипт</vt:lpstr>
      <vt:lpstr>Каури</vt:lpstr>
      <vt:lpstr>Презентация PowerPoint</vt:lpstr>
      <vt:lpstr>Презентация PowerPoint</vt:lpstr>
      <vt:lpstr>Так вправе ли мы продолжать необдуманно вырубать леса?!</vt:lpstr>
      <vt:lpstr>Эксперимент.</vt:lpstr>
      <vt:lpstr>Эксперимент</vt:lpstr>
      <vt:lpstr>Выводы:</vt:lpstr>
      <vt:lpstr>Ресурсы Интернет: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Капиллярные явления в водопроводящей системе</dc:title>
  <dc:creator>МАРИНА</dc:creator>
  <cp:lastModifiedBy>Марина Агурова</cp:lastModifiedBy>
  <cp:revision>42</cp:revision>
  <dcterms:created xsi:type="dcterms:W3CDTF">2012-04-12T18:27:40Z</dcterms:created>
  <dcterms:modified xsi:type="dcterms:W3CDTF">2025-06-15T12:46:48Z</dcterms:modified>
</cp:coreProperties>
</file>