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39" r:id="rId7"/>
    <p:sldMasterId id="2147483752" r:id="rId8"/>
    <p:sldMasterId id="2147483765" r:id="rId9"/>
  </p:sldMasterIdLst>
  <p:notesMasterIdLst>
    <p:notesMasterId r:id="rId23"/>
  </p:notesMasterIdLst>
  <p:sldIdLst>
    <p:sldId id="256" r:id="rId10"/>
    <p:sldId id="257" r:id="rId11"/>
    <p:sldId id="266" r:id="rId12"/>
    <p:sldId id="258" r:id="rId13"/>
    <p:sldId id="259" r:id="rId14"/>
    <p:sldId id="260" r:id="rId15"/>
    <p:sldId id="261" r:id="rId16"/>
    <p:sldId id="262" r:id="rId17"/>
    <p:sldId id="263" r:id="rId18"/>
    <p:sldId id="267" r:id="rId19"/>
    <p:sldId id="264" r:id="rId20"/>
    <p:sldId id="265" r:id="rId21"/>
    <p:sldId id="268" r:id="rId22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20" y="24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1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1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1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1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76D6EA3-9F3F-4F28-B85D-5A972C1760B2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0ED2F19-BB00-4CD8-A280-6A40237CAB3B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B4F57-9EBC-28A3-51BE-3FB80DD3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>
            <a:extLst>
              <a:ext uri="{FF2B5EF4-FFF2-40B4-BE49-F238E27FC236}">
                <a16:creationId xmlns:a16="http://schemas.microsoft.com/office/drawing/2014/main" id="{7E0999C8-8651-EFD6-4DD3-97B4CE5B61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74" name="PlaceHolder 2">
            <a:extLst>
              <a:ext uri="{FF2B5EF4-FFF2-40B4-BE49-F238E27FC236}">
                <a16:creationId xmlns:a16="http://schemas.microsoft.com/office/drawing/2014/main" id="{55581A84-8989-11AA-915B-323913D1A17A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>
            <a:extLst>
              <a:ext uri="{FF2B5EF4-FFF2-40B4-BE49-F238E27FC236}">
                <a16:creationId xmlns:a16="http://schemas.microsoft.com/office/drawing/2014/main" id="{E2BA1BEF-97DF-5ED7-E335-69C94C8C367B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04FBBCF-7459-4F87-B3B8-85C65B1E0FE9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856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409AD55-5B50-438F-B53B-14995595E6D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E8A9278-44E5-40D8-A7F8-E746DCD01BC8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C5155-D72F-AA30-3486-A5B02F458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>
            <a:extLst>
              <a:ext uri="{FF2B5EF4-FFF2-40B4-BE49-F238E27FC236}">
                <a16:creationId xmlns:a16="http://schemas.microsoft.com/office/drawing/2014/main" id="{59929CBF-1657-58D4-3775-B5E7C6450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80" name="PlaceHolder 2">
            <a:extLst>
              <a:ext uri="{FF2B5EF4-FFF2-40B4-BE49-F238E27FC236}">
                <a16:creationId xmlns:a16="http://schemas.microsoft.com/office/drawing/2014/main" id="{B5B08408-C9BD-B2BF-AE2C-AD47D5D00AEB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PlaceHolder 3">
            <a:extLst>
              <a:ext uri="{FF2B5EF4-FFF2-40B4-BE49-F238E27FC236}">
                <a16:creationId xmlns:a16="http://schemas.microsoft.com/office/drawing/2014/main" id="{0AAF5A54-AE51-66C3-5194-89E3588A1EE1}"/>
              </a:ext>
            </a:extLst>
          </p:cNvPr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E8A9278-44E5-40D8-A7F8-E746DCD01BC8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7174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31F42E2-B651-4927-B254-6FD49E0362E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A5A1D-E788-5941-F4C6-2BF09CFB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>
            <a:extLst>
              <a:ext uri="{FF2B5EF4-FFF2-40B4-BE49-F238E27FC236}">
                <a16:creationId xmlns:a16="http://schemas.microsoft.com/office/drawing/2014/main" id="{A61DE5F0-5DBA-0C01-92F8-B0A402AF2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56" name="PlaceHolder 2">
            <a:extLst>
              <a:ext uri="{FF2B5EF4-FFF2-40B4-BE49-F238E27FC236}">
                <a16:creationId xmlns:a16="http://schemas.microsoft.com/office/drawing/2014/main" id="{069026C4-C464-0448-D4F7-130452C799B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PlaceHolder 3">
            <a:extLst>
              <a:ext uri="{FF2B5EF4-FFF2-40B4-BE49-F238E27FC236}">
                <a16:creationId xmlns:a16="http://schemas.microsoft.com/office/drawing/2014/main" id="{7E7662A9-7C0F-BFFB-0BF7-65BAA4956929}"/>
              </a:ext>
            </a:extLst>
          </p:cNvPr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31F42E2-B651-4927-B254-6FD49E0362E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119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0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A23B23E-64E4-436C-966C-79474D2FE6EA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3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A7C5D5-338A-4626-9B9F-CE9CC438C401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D2AA3DE-5499-4E84-98DB-17D6CC9AB97E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6C541EE-436F-432A-930F-A031A4A20C4D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CBF99D2-AE4A-4EAF-A8A0-78CFB848BB71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04FBBCF-7459-4F87-B3B8-85C65B1E0FE9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7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ubTitle"/>
          </p:nvPr>
        </p:nvSpPr>
        <p:spPr>
          <a:xfrm>
            <a:off x="731520" y="328320"/>
            <a:ext cx="13167000" cy="6369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/>
          </p:nvPr>
        </p:nvSpPr>
        <p:spPr>
          <a:xfrm>
            <a:off x="731520" y="4418640"/>
            <a:ext cx="1316700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7478280" y="1925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/>
          </p:nvPr>
        </p:nvSpPr>
        <p:spPr>
          <a:xfrm>
            <a:off x="73152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2" name="PlaceHolder 5"/>
          <p:cNvSpPr>
            <a:spLocks noGrp="1"/>
          </p:cNvSpPr>
          <p:nvPr>
            <p:ph/>
          </p:nvPr>
        </p:nvSpPr>
        <p:spPr>
          <a:xfrm>
            <a:off x="7478280" y="4418640"/>
            <a:ext cx="642528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518328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9635040" y="1925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/>
          </p:nvPr>
        </p:nvSpPr>
        <p:spPr>
          <a:xfrm>
            <a:off x="73152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6"/>
          <p:cNvSpPr>
            <a:spLocks noGrp="1"/>
          </p:cNvSpPr>
          <p:nvPr>
            <p:ph/>
          </p:nvPr>
        </p:nvSpPr>
        <p:spPr>
          <a:xfrm>
            <a:off x="518328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7"/>
          <p:cNvSpPr>
            <a:spLocks noGrp="1"/>
          </p:cNvSpPr>
          <p:nvPr>
            <p:ph/>
          </p:nvPr>
        </p:nvSpPr>
        <p:spPr>
          <a:xfrm>
            <a:off x="9635040" y="4418640"/>
            <a:ext cx="4239360" cy="22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ubTitle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gamma.app/?utm_source=made-with-gamma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hyperlink" Target="https://gamma.app/?utm_source=made-with-gamma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hyperlink" Target="https://gamma.app/?utm_source=made-with-gamma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hyperlink" Target="https://gamma.app/?utm_source=made-with-gamma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hyperlink" Target="https://gamma.app/?utm_source=made-with-gamma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hyperlink" Target="https://gamma.app/?utm_source=made-with-gamma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hyperlink" Target="https://gamma.app/?utm_source=made-with-gamma" TargetMode="Externa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hyperlink" Target="https://gamma.app/?utm_source=made-with-gamma" TargetMode="Externa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hyperlink" Target="https://gamma.app/?utm_source=made-with-gamma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6640" cy="1373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6424920" cy="47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7478280" y="1925640"/>
            <a:ext cx="6424920" cy="477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4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4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5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5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26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6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7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7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08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89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90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30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31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0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D6F5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71" name="Shape 1"/>
          <p:cNvSpPr/>
          <p:nvPr/>
        </p:nvSpPr>
        <p:spPr>
          <a:xfrm>
            <a:off x="0" y="0"/>
            <a:ext cx="14629680" cy="822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72" name="Image 0" descr="preencoded.png">
            <a:hlinkClick r:id="rId14"/>
          </p:cNvPr>
          <p:cNvPicPr/>
          <p:nvPr/>
        </p:nvPicPr>
        <p:blipFill>
          <a:blip r:embed="rId15"/>
          <a:stretch/>
        </p:blipFill>
        <p:spPr>
          <a:xfrm>
            <a:off x="12839040" y="7749720"/>
            <a:ext cx="1721880" cy="410760"/>
          </a:xfrm>
          <a:prstGeom prst="rect">
            <a:avLst/>
          </a:prstGeom>
          <a:ln w="0">
            <a:noFill/>
          </a:ln>
        </p:spPr>
      </p:pic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731520" y="328320"/>
            <a:ext cx="13167000" cy="137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FFFFFF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731520" y="1925640"/>
            <a:ext cx="13167000" cy="4772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FFFFFF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FFFFFF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 0"/>
          <p:cNvSpPr/>
          <p:nvPr/>
        </p:nvSpPr>
        <p:spPr>
          <a:xfrm>
            <a:off x="2880000" y="754200"/>
            <a:ext cx="7379640" cy="212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5550"/>
              </a:lnSpc>
              <a:tabLst>
                <a:tab pos="0" algn="l"/>
              </a:tabLst>
            </a:pPr>
            <a:r>
              <a:rPr lang="en-US" sz="44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       </a:t>
            </a:r>
            <a:r>
              <a:rPr lang="en-US" sz="66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Bookworms</a:t>
            </a:r>
            <a:endParaRPr lang="ru-RU" sz="6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Text 1"/>
          <p:cNvSpPr/>
          <p:nvPr/>
        </p:nvSpPr>
        <p:spPr>
          <a:xfrm>
            <a:off x="720000" y="2298600"/>
            <a:ext cx="6479640" cy="210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2849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Which meaning does the unit      </a:t>
            </a:r>
          </a:p>
          <a:p>
            <a:pPr algn="ctr">
              <a:lnSpc>
                <a:spcPts val="2849"/>
              </a:lnSpc>
              <a:tabLst>
                <a:tab pos="0" algn="l"/>
              </a:tabLst>
            </a:pPr>
            <a:endParaRPr lang="en-US" sz="4000" b="1" spc="-1" dirty="0">
              <a:solidFill>
                <a:srgbClr val="333F70"/>
              </a:solidFill>
              <a:latin typeface="Times New Roman"/>
              <a:ea typeface="Open Sans"/>
            </a:endParaRPr>
          </a:p>
          <a:p>
            <a:pPr algn="ctr">
              <a:lnSpc>
                <a:spcPts val="2849"/>
              </a:lnSpc>
              <a:tabLst>
                <a:tab pos="0" algn="l"/>
              </a:tabLst>
            </a:pPr>
            <a:r>
              <a:rPr lang="en-US" sz="4000" b="1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title have?</a:t>
            </a:r>
            <a:endParaRPr lang="ru-RU" sz="40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849"/>
              </a:lnSpc>
              <a:tabLst>
                <a:tab pos="0" algn="l"/>
              </a:tabLst>
            </a:pPr>
            <a:endParaRPr lang="ru-RU" sz="40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849"/>
              </a:lnSpc>
              <a:tabLst>
                <a:tab pos="0" algn="l"/>
              </a:tabLst>
            </a:pPr>
            <a:endParaRPr lang="ru-RU" sz="32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849"/>
              </a:lnSpc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a) insects that eat books;</a:t>
            </a: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849"/>
              </a:lnSpc>
              <a:tabLst>
                <a:tab pos="0" algn="l"/>
              </a:tabLst>
            </a:pPr>
            <a:endParaRPr lang="ru-RU" sz="32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849"/>
              </a:lnSpc>
              <a:tabLst>
                <a:tab pos="0" algn="l"/>
              </a:tabLst>
            </a:pPr>
            <a:r>
              <a:rPr lang="en-US" sz="3600" b="0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b) people who like reading very much.</a:t>
            </a: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19" name="Рисунок 418"/>
          <p:cNvPicPr/>
          <p:nvPr/>
        </p:nvPicPr>
        <p:blipFill>
          <a:blip r:embed="rId3"/>
          <a:stretch/>
        </p:blipFill>
        <p:spPr>
          <a:xfrm>
            <a:off x="7478280" y="2298600"/>
            <a:ext cx="6424920" cy="402552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863E3E-C203-4B7B-022A-03677D4F3D27}"/>
              </a:ext>
            </a:extLst>
          </p:cNvPr>
          <p:cNvSpPr/>
          <p:nvPr/>
        </p:nvSpPr>
        <p:spPr>
          <a:xfrm>
            <a:off x="12314712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D4B6867F-AA6E-874F-ABBD-BD2FEB87B73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0" y="7683334"/>
            <a:ext cx="14629680" cy="545545"/>
          </a:xfrm>
          <a:prstGeom prst="rect">
            <a:avLst/>
          </a:prstGeom>
          <a:ln w="0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4A9660-1939-114F-5CD2-E7753E4400F3}"/>
              </a:ext>
            </a:extLst>
          </p:cNvPr>
          <p:cNvSpPr txBox="1"/>
          <p:nvPr/>
        </p:nvSpPr>
        <p:spPr>
          <a:xfrm>
            <a:off x="4999512" y="6711339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Spotlight 7, Module 2a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E9599-651A-B02B-962E-3E5BC45DD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 0">
            <a:extLst>
              <a:ext uri="{FF2B5EF4-FFF2-40B4-BE49-F238E27FC236}">
                <a16:creationId xmlns:a16="http://schemas.microsoft.com/office/drawing/2014/main" id="{00AEAA79-E7D2-B615-8439-92C5446D4A78}"/>
              </a:ext>
            </a:extLst>
          </p:cNvPr>
          <p:cNvSpPr/>
          <p:nvPr/>
        </p:nvSpPr>
        <p:spPr>
          <a:xfrm>
            <a:off x="787320" y="571500"/>
            <a:ext cx="13055040" cy="774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4949"/>
              </a:lnSpc>
              <a:tabLst>
                <a:tab pos="0" algn="l"/>
              </a:tabLst>
            </a:pPr>
            <a:r>
              <a:rPr lang="en-US" sz="3950" b="1" strike="noStrike" spc="-1" dirty="0">
                <a:solidFill>
                  <a:srgbClr val="333F70"/>
                </a:solidFill>
                <a:latin typeface="Unbounded Bold"/>
                <a:ea typeface="Unbounded Bold"/>
              </a:rPr>
              <a:t>Past Simple</a:t>
            </a:r>
            <a:endParaRPr lang="ru-RU" sz="395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42DB6B-9153-9B1D-BCD2-44064475A483}"/>
              </a:ext>
            </a:extLst>
          </p:cNvPr>
          <p:cNvSpPr/>
          <p:nvPr/>
        </p:nvSpPr>
        <p:spPr>
          <a:xfrm>
            <a:off x="12408995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E67D5C9F-C054-6BED-CE4D-6AB655A269A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7683334"/>
            <a:ext cx="14629680" cy="545545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B4DBF3D-4FBA-5490-DC4C-E7ED6E14B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03017"/>
              </p:ext>
            </p:extLst>
          </p:nvPr>
        </p:nvGraphicFramePr>
        <p:xfrm>
          <a:off x="488415" y="1562367"/>
          <a:ext cx="13602159" cy="5174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053">
                  <a:extLst>
                    <a:ext uri="{9D8B030D-6E8A-4147-A177-3AD203B41FA5}">
                      <a16:colId xmlns:a16="http://schemas.microsoft.com/office/drawing/2014/main" val="3543592218"/>
                    </a:ext>
                  </a:extLst>
                </a:gridCol>
                <a:gridCol w="4534053">
                  <a:extLst>
                    <a:ext uri="{9D8B030D-6E8A-4147-A177-3AD203B41FA5}">
                      <a16:colId xmlns:a16="http://schemas.microsoft.com/office/drawing/2014/main" val="3904512847"/>
                    </a:ext>
                  </a:extLst>
                </a:gridCol>
                <a:gridCol w="4534053">
                  <a:extLst>
                    <a:ext uri="{9D8B030D-6E8A-4147-A177-3AD203B41FA5}">
                      <a16:colId xmlns:a16="http://schemas.microsoft.com/office/drawing/2014/main" val="2060783841"/>
                    </a:ext>
                  </a:extLst>
                </a:gridCol>
              </a:tblGrid>
              <a:tr h="1620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4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Positive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4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Negative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44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Question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0524777"/>
                  </a:ext>
                </a:extLst>
              </a:tr>
              <a:tr h="1184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I play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ed.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 play.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 I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play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?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2495195"/>
                  </a:ext>
                </a:extLst>
              </a:tr>
              <a:tr h="1184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He/She/It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wrote.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He/She/It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did not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write.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 he/she/it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write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?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9714976"/>
                  </a:ext>
                </a:extLst>
              </a:tr>
              <a:tr h="11846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We/You/They stud</a:t>
                      </a:r>
                      <a:r>
                        <a:rPr kumimoji="0" lang="en-US" sz="2800" b="0" i="0" u="sng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ed.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We/You/They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did not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study.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55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Did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we/you/they 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study</a:t>
                      </a:r>
                      <a:r>
                        <a:rPr kumimoji="0" lang="en-US" sz="28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333F7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Open Sans"/>
                          <a:cs typeface="Times New Roman" panose="02020603050405020304" pitchFamily="18" charset="0"/>
                        </a:rPr>
                        <a:t>?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647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70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 0"/>
          <p:cNvSpPr/>
          <p:nvPr/>
        </p:nvSpPr>
        <p:spPr>
          <a:xfrm>
            <a:off x="900000" y="882720"/>
            <a:ext cx="12419640" cy="127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3600"/>
              </a:lnSpc>
              <a:tabLst>
                <a:tab pos="0" algn="l"/>
              </a:tabLst>
            </a:pPr>
            <a:r>
              <a:rPr lang="en-US" sz="28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Past Simple: Complete the questions with the correct form of the verb and answer them.</a:t>
            </a:r>
            <a:endParaRPr lang="ru-RU" sz="28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4" name="Image 0" descr="preencoded.png"/>
          <p:cNvPicPr/>
          <p:nvPr/>
        </p:nvPicPr>
        <p:blipFill>
          <a:blip r:embed="rId3"/>
          <a:stretch/>
        </p:blipFill>
        <p:spPr>
          <a:xfrm>
            <a:off x="793800" y="1638360"/>
            <a:ext cx="736560" cy="883800"/>
          </a:xfrm>
          <a:prstGeom prst="rect">
            <a:avLst/>
          </a:prstGeom>
          <a:ln w="0">
            <a:noFill/>
          </a:ln>
        </p:spPr>
      </p:pic>
      <p:sp>
        <p:nvSpPr>
          <p:cNvPr id="535" name="Text 1"/>
          <p:cNvSpPr/>
          <p:nvPr/>
        </p:nvSpPr>
        <p:spPr>
          <a:xfrm>
            <a:off x="1678320" y="1929960"/>
            <a:ext cx="4254840" cy="2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8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1. (Arthur Conan Doyle/write) poems?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6" name="Image 1" descr="preencoded.png"/>
          <p:cNvPicPr/>
          <p:nvPr/>
        </p:nvPicPr>
        <p:blipFill>
          <a:blip r:embed="rId4"/>
          <a:stretch/>
        </p:blipFill>
        <p:spPr>
          <a:xfrm>
            <a:off x="793800" y="2522520"/>
            <a:ext cx="736560" cy="883800"/>
          </a:xfrm>
          <a:prstGeom prst="rect">
            <a:avLst/>
          </a:prstGeom>
          <a:ln w="0">
            <a:noFill/>
          </a:ln>
        </p:spPr>
      </p:pic>
      <p:sp>
        <p:nvSpPr>
          <p:cNvPr id="537" name="Text 2"/>
          <p:cNvSpPr/>
          <p:nvPr/>
        </p:nvSpPr>
        <p:spPr>
          <a:xfrm>
            <a:off x="1678320" y="2670120"/>
            <a:ext cx="4638600" cy="2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8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2.</a:t>
            </a:r>
            <a:r>
              <a:rPr lang="en-US" sz="14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 </a:t>
            </a:r>
            <a:r>
              <a:rPr lang="en-US" sz="32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(Agatha Christie/be) a famous writer?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8" name="Image 2" descr="preencoded.png"/>
          <p:cNvPicPr/>
          <p:nvPr/>
        </p:nvPicPr>
        <p:blipFill>
          <a:blip r:embed="rId5"/>
          <a:stretch/>
        </p:blipFill>
        <p:spPr>
          <a:xfrm>
            <a:off x="793800" y="3407040"/>
            <a:ext cx="736560" cy="883800"/>
          </a:xfrm>
          <a:prstGeom prst="rect">
            <a:avLst/>
          </a:prstGeom>
          <a:ln w="0">
            <a:noFill/>
          </a:ln>
        </p:spPr>
      </p:pic>
      <p:sp>
        <p:nvSpPr>
          <p:cNvPr id="539" name="Text 3"/>
          <p:cNvSpPr/>
          <p:nvPr/>
        </p:nvSpPr>
        <p:spPr>
          <a:xfrm>
            <a:off x="1678320" y="3554640"/>
            <a:ext cx="4246560" cy="2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8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3. </a:t>
            </a:r>
            <a:r>
              <a:rPr lang="en-US" sz="32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What (Arthur Conan Doyle/study)?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0" name="Image 3" descr="preencoded.png"/>
          <p:cNvPicPr/>
          <p:nvPr/>
        </p:nvPicPr>
        <p:blipFill>
          <a:blip r:embed="rId6"/>
          <a:stretch/>
        </p:blipFill>
        <p:spPr>
          <a:xfrm>
            <a:off x="793800" y="4291560"/>
            <a:ext cx="736560" cy="883800"/>
          </a:xfrm>
          <a:prstGeom prst="rect">
            <a:avLst/>
          </a:prstGeom>
          <a:ln w="0">
            <a:noFill/>
          </a:ln>
        </p:spPr>
      </p:pic>
      <p:sp>
        <p:nvSpPr>
          <p:cNvPr id="541" name="Text 4"/>
          <p:cNvSpPr/>
          <p:nvPr/>
        </p:nvSpPr>
        <p:spPr>
          <a:xfrm>
            <a:off x="1678320" y="4439160"/>
            <a:ext cx="4745160" cy="2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8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4. What (Jules Verne/do) when he was 12?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2" name="Image 4" descr="preencoded.png"/>
          <p:cNvPicPr/>
          <p:nvPr/>
        </p:nvPicPr>
        <p:blipFill>
          <a:blip r:embed="rId7"/>
          <a:stretch/>
        </p:blipFill>
        <p:spPr>
          <a:xfrm>
            <a:off x="793800" y="5176080"/>
            <a:ext cx="736560" cy="883800"/>
          </a:xfrm>
          <a:prstGeom prst="rect">
            <a:avLst/>
          </a:prstGeom>
          <a:ln w="0">
            <a:noFill/>
          </a:ln>
        </p:spPr>
      </p:pic>
      <p:sp>
        <p:nvSpPr>
          <p:cNvPr id="543" name="Text 5"/>
          <p:cNvSpPr/>
          <p:nvPr/>
        </p:nvSpPr>
        <p:spPr>
          <a:xfrm>
            <a:off x="1678320" y="5323680"/>
            <a:ext cx="4807800" cy="2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8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5. Which characters (Jules Verne/create)?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44" name="Image 5" descr="preencoded.png"/>
          <p:cNvPicPr/>
          <p:nvPr/>
        </p:nvPicPr>
        <p:blipFill>
          <a:blip r:embed="rId8"/>
          <a:stretch/>
        </p:blipFill>
        <p:spPr>
          <a:xfrm>
            <a:off x="793800" y="6060600"/>
            <a:ext cx="736560" cy="883800"/>
          </a:xfrm>
          <a:prstGeom prst="rect">
            <a:avLst/>
          </a:prstGeom>
          <a:ln w="0">
            <a:noFill/>
          </a:ln>
        </p:spPr>
      </p:pic>
      <p:sp>
        <p:nvSpPr>
          <p:cNvPr id="545" name="Text 6"/>
          <p:cNvSpPr/>
          <p:nvPr/>
        </p:nvSpPr>
        <p:spPr>
          <a:xfrm>
            <a:off x="1678320" y="6208200"/>
            <a:ext cx="4125600" cy="22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800"/>
              </a:lnSpc>
              <a:tabLst>
                <a:tab pos="0" algn="l"/>
              </a:tabLst>
            </a:pPr>
            <a:r>
              <a:rPr lang="en-US" sz="32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6. Where (Agatha Christie/be born)?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867DAD-05B6-765B-117E-2289BD501A2C}"/>
              </a:ext>
            </a:extLst>
          </p:cNvPr>
          <p:cNvSpPr/>
          <p:nvPr/>
        </p:nvSpPr>
        <p:spPr>
          <a:xfrm>
            <a:off x="12314712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6C80FD35-D064-78A1-EF80-715D21C125B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0" y="7683334"/>
            <a:ext cx="14629680" cy="54554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 0"/>
          <p:cNvSpPr/>
          <p:nvPr/>
        </p:nvSpPr>
        <p:spPr>
          <a:xfrm>
            <a:off x="793800" y="876300"/>
            <a:ext cx="13042080" cy="2257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5550"/>
              </a:lnSpc>
              <a:tabLst>
                <a:tab pos="0" algn="l"/>
              </a:tabLst>
            </a:pPr>
            <a:r>
              <a:rPr lang="en-US" sz="4800" b="1" strike="noStrike" spc="-1" dirty="0">
                <a:solidFill>
                  <a:srgbClr val="333F70"/>
                </a:solidFill>
                <a:latin typeface="Times New Roman"/>
                <a:ea typeface="Unbounded Bold"/>
              </a:rPr>
              <a:t>Home assignment</a:t>
            </a:r>
            <a:endParaRPr lang="ru-RU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Text 1"/>
          <p:cNvSpPr/>
          <p:nvPr/>
        </p:nvSpPr>
        <p:spPr>
          <a:xfrm>
            <a:off x="540000" y="2289240"/>
            <a:ext cx="13295880" cy="81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849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Write an article for your school newspaper about your favourite author</a:t>
            </a:r>
            <a:r>
              <a:rPr lang="en-US" sz="3600" b="0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.</a:t>
            </a: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849"/>
              </a:lnSpc>
              <a:tabLst>
                <a:tab pos="0" algn="l"/>
              </a:tabLst>
            </a:pP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2849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Write:</a:t>
            </a: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8" name="Text 2"/>
          <p:cNvSpPr/>
          <p:nvPr/>
        </p:nvSpPr>
        <p:spPr>
          <a:xfrm>
            <a:off x="793800" y="4205520"/>
            <a:ext cx="1304208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2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where he/she was born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9" name="Text 3"/>
          <p:cNvSpPr/>
          <p:nvPr/>
        </p:nvSpPr>
        <p:spPr>
          <a:xfrm>
            <a:off x="793800" y="4647960"/>
            <a:ext cx="1304208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200" b="0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what he/she did before writing</a:t>
            </a:r>
            <a:endParaRPr lang="ru-RU" sz="3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0" name="Text 4"/>
          <p:cNvSpPr/>
          <p:nvPr/>
        </p:nvSpPr>
        <p:spPr>
          <a:xfrm>
            <a:off x="793800" y="5090040"/>
            <a:ext cx="1304208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2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what famous character(s) he/she wrote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1" name="Text 5"/>
          <p:cNvSpPr/>
          <p:nvPr/>
        </p:nvSpPr>
        <p:spPr>
          <a:xfrm>
            <a:off x="793800" y="5532120"/>
            <a:ext cx="1304208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2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what the famous character(s) are like</a:t>
            </a:r>
            <a:endParaRPr lang="ru-RU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307A98-8E0E-0A57-4FF1-5DB9D04F9854}"/>
              </a:ext>
            </a:extLst>
          </p:cNvPr>
          <p:cNvSpPr/>
          <p:nvPr/>
        </p:nvSpPr>
        <p:spPr>
          <a:xfrm>
            <a:off x="12314712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B412B64C-98D8-0B9F-5D38-719E6D665735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7683334"/>
            <a:ext cx="14629680" cy="54554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E7780-D58B-4906-266C-BB47C854C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 0">
            <a:extLst>
              <a:ext uri="{FF2B5EF4-FFF2-40B4-BE49-F238E27FC236}">
                <a16:creationId xmlns:a16="http://schemas.microsoft.com/office/drawing/2014/main" id="{3610FB4A-6320-7A63-47C1-D638A37B15A5}"/>
              </a:ext>
            </a:extLst>
          </p:cNvPr>
          <p:cNvSpPr/>
          <p:nvPr/>
        </p:nvSpPr>
        <p:spPr>
          <a:xfrm>
            <a:off x="793800" y="876300"/>
            <a:ext cx="13042080" cy="2257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5550"/>
              </a:lnSpc>
              <a:tabLst>
                <a:tab pos="0" algn="l"/>
              </a:tabLst>
            </a:pPr>
            <a:endParaRPr lang="ru-RU" sz="4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7" name="Text 1">
            <a:extLst>
              <a:ext uri="{FF2B5EF4-FFF2-40B4-BE49-F238E27FC236}">
                <a16:creationId xmlns:a16="http://schemas.microsoft.com/office/drawing/2014/main" id="{5D3D4B5B-5EAC-47A0-B237-DE785D3D24C8}"/>
              </a:ext>
            </a:extLst>
          </p:cNvPr>
          <p:cNvSpPr/>
          <p:nvPr/>
        </p:nvSpPr>
        <p:spPr>
          <a:xfrm>
            <a:off x="540000" y="2289240"/>
            <a:ext cx="13295880" cy="81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849"/>
              </a:lnSpc>
              <a:tabLst>
                <a:tab pos="0" algn="l"/>
              </a:tabLst>
            </a:pP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ABF900-94DD-7500-049F-7950DE5DB965}"/>
              </a:ext>
            </a:extLst>
          </p:cNvPr>
          <p:cNvSpPr/>
          <p:nvPr/>
        </p:nvSpPr>
        <p:spPr>
          <a:xfrm>
            <a:off x="12314712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9B369-5B32-B429-1A03-01CE21B5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72080" cy="82290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FF64845-CE1B-1F5A-85B1-106010FF1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080" y="0"/>
            <a:ext cx="3657600" cy="822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3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age 0" descr="preencoded.png"/>
          <p:cNvPicPr/>
          <p:nvPr/>
        </p:nvPicPr>
        <p:blipFill>
          <a:blip r:embed="rId3"/>
          <a:stretch/>
        </p:blipFill>
        <p:spPr>
          <a:xfrm>
            <a:off x="10972800" y="0"/>
            <a:ext cx="3656880" cy="8228880"/>
          </a:xfrm>
          <a:prstGeom prst="rect">
            <a:avLst/>
          </a:prstGeom>
          <a:ln w="0">
            <a:noFill/>
          </a:ln>
        </p:spPr>
      </p:pic>
      <p:sp>
        <p:nvSpPr>
          <p:cNvPr id="421" name="Text 0"/>
          <p:cNvSpPr/>
          <p:nvPr/>
        </p:nvSpPr>
        <p:spPr>
          <a:xfrm>
            <a:off x="793800" y="543228"/>
            <a:ext cx="8182440" cy="904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5550"/>
              </a:lnSpc>
              <a:tabLst>
                <a:tab pos="0" algn="l"/>
              </a:tabLst>
            </a:pPr>
            <a:r>
              <a:rPr lang="en-US" sz="4450" b="1" strike="noStrike" spc="-1" dirty="0">
                <a:solidFill>
                  <a:srgbClr val="333F70"/>
                </a:solidFill>
                <a:latin typeface="Unbounded Bold"/>
                <a:ea typeface="Unbounded Bold"/>
              </a:rPr>
              <a:t>Literary genres</a:t>
            </a:r>
            <a:endParaRPr lang="ru-RU" sz="445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2" name="Image 1" descr="preencoded.png"/>
          <p:cNvPicPr/>
          <p:nvPr/>
        </p:nvPicPr>
        <p:blipFill>
          <a:blip r:embed="rId4"/>
          <a:stretch/>
        </p:blipFill>
        <p:spPr>
          <a:xfrm>
            <a:off x="804627" y="1551240"/>
            <a:ext cx="566280" cy="566280"/>
          </a:xfrm>
          <a:prstGeom prst="rect">
            <a:avLst/>
          </a:prstGeom>
          <a:ln w="0">
            <a:noFill/>
          </a:ln>
        </p:spPr>
      </p:pic>
      <p:sp>
        <p:nvSpPr>
          <p:cNvPr id="423" name="Text 1"/>
          <p:cNvSpPr/>
          <p:nvPr/>
        </p:nvSpPr>
        <p:spPr>
          <a:xfrm>
            <a:off x="1642151" y="1649772"/>
            <a:ext cx="4172787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Biography</a:t>
            </a:r>
            <a:r>
              <a:rPr lang="ru-RU" sz="36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- </a:t>
            </a:r>
            <a:r>
              <a:rPr lang="en-US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биография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5" name="Image 2" descr="preencoded.png"/>
          <p:cNvPicPr/>
          <p:nvPr/>
        </p:nvPicPr>
        <p:blipFill>
          <a:blip r:embed="rId5"/>
          <a:stretch/>
        </p:blipFill>
        <p:spPr>
          <a:xfrm>
            <a:off x="819435" y="2422980"/>
            <a:ext cx="566280" cy="566280"/>
          </a:xfrm>
          <a:prstGeom prst="rect">
            <a:avLst/>
          </a:prstGeom>
          <a:ln w="0">
            <a:noFill/>
          </a:ln>
        </p:spPr>
      </p:pic>
      <p:sp>
        <p:nvSpPr>
          <p:cNvPr id="426" name="Text 3"/>
          <p:cNvSpPr/>
          <p:nvPr/>
        </p:nvSpPr>
        <p:spPr>
          <a:xfrm>
            <a:off x="1642151" y="2603861"/>
            <a:ext cx="365688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Comedy</a:t>
            </a:r>
            <a:r>
              <a:rPr lang="ru-RU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-</a:t>
            </a: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</a:t>
            </a:r>
            <a:r>
              <a:rPr lang="en-US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комедия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8" name="Image 3" descr="preencoded.png"/>
          <p:cNvPicPr/>
          <p:nvPr/>
        </p:nvPicPr>
        <p:blipFill>
          <a:blip r:embed="rId6"/>
          <a:stretch/>
        </p:blipFill>
        <p:spPr>
          <a:xfrm>
            <a:off x="793800" y="3264518"/>
            <a:ext cx="566280" cy="566280"/>
          </a:xfrm>
          <a:prstGeom prst="rect">
            <a:avLst/>
          </a:prstGeom>
          <a:ln w="0">
            <a:noFill/>
          </a:ln>
        </p:spPr>
      </p:pic>
      <p:sp>
        <p:nvSpPr>
          <p:cNvPr id="429" name="Text 5"/>
          <p:cNvSpPr/>
          <p:nvPr/>
        </p:nvSpPr>
        <p:spPr>
          <a:xfrm>
            <a:off x="1594099" y="3415726"/>
            <a:ext cx="3888315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Detective</a:t>
            </a:r>
            <a:r>
              <a:rPr lang="ru-RU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–</a:t>
            </a:r>
            <a:r>
              <a:rPr lang="en-US" sz="2200" b="1" strike="noStrike" spc="-1" dirty="0">
                <a:solidFill>
                  <a:srgbClr val="333F70"/>
                </a:solidFill>
                <a:latin typeface="Unbounded Bold"/>
                <a:ea typeface="Unbounded Bold"/>
              </a:rPr>
              <a:t> </a:t>
            </a:r>
            <a:r>
              <a:rPr lang="en-US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детектив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1" name="Image 4" descr="preencoded.png"/>
          <p:cNvPicPr/>
          <p:nvPr/>
        </p:nvPicPr>
        <p:blipFill>
          <a:blip r:embed="rId7"/>
          <a:stretch/>
        </p:blipFill>
        <p:spPr>
          <a:xfrm>
            <a:off x="793800" y="4136258"/>
            <a:ext cx="566280" cy="566280"/>
          </a:xfrm>
          <a:prstGeom prst="rect">
            <a:avLst/>
          </a:prstGeom>
          <a:ln w="0">
            <a:noFill/>
          </a:ln>
        </p:spPr>
      </p:pic>
      <p:sp>
        <p:nvSpPr>
          <p:cNvPr id="432" name="Text 7"/>
          <p:cNvSpPr/>
          <p:nvPr/>
        </p:nvSpPr>
        <p:spPr>
          <a:xfrm>
            <a:off x="1594099" y="4275697"/>
            <a:ext cx="3786118" cy="16971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Drama</a:t>
            </a:r>
            <a:r>
              <a:rPr lang="ru-RU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–</a:t>
            </a: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</a:t>
            </a:r>
            <a:r>
              <a:rPr lang="en-US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драма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Text 9"/>
          <p:cNvSpPr/>
          <p:nvPr/>
        </p:nvSpPr>
        <p:spPr>
          <a:xfrm>
            <a:off x="793800" y="6539183"/>
            <a:ext cx="9384480" cy="72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849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4058E5-E609-010D-AEF5-D831ACF82C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626" y="4957200"/>
            <a:ext cx="566281" cy="566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6AE3B0-E455-0013-E1D4-C0AE7AB5BCF2}"/>
              </a:ext>
            </a:extLst>
          </p:cNvPr>
          <p:cNvSpPr txBox="1"/>
          <p:nvPr/>
        </p:nvSpPr>
        <p:spPr>
          <a:xfrm>
            <a:off x="1512913" y="4997531"/>
            <a:ext cx="3786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Fairy tale –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AEDB5F-4009-A5DE-C809-607D2FF95C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800" y="6539183"/>
            <a:ext cx="548793" cy="5487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B2314BC-0479-D692-4761-72071197ED39}"/>
              </a:ext>
            </a:extLst>
          </p:cNvPr>
          <p:cNvSpPr txBox="1"/>
          <p:nvPr/>
        </p:nvSpPr>
        <p:spPr>
          <a:xfrm>
            <a:off x="1512913" y="6511005"/>
            <a:ext cx="8347183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Humorous story – </a:t>
            </a:r>
            <a:r>
              <a:rPr lang="ru-RU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юмористический рассказ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16164F-C2A8-EEDB-6EC7-0DFE5C2F0C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5506" y="5667442"/>
            <a:ext cx="695493" cy="6954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4846107-20ED-7838-DBDE-339E73103619}"/>
              </a:ext>
            </a:extLst>
          </p:cNvPr>
          <p:cNvSpPr txBox="1"/>
          <p:nvPr/>
        </p:nvSpPr>
        <p:spPr>
          <a:xfrm>
            <a:off x="1512913" y="5740692"/>
            <a:ext cx="731520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 - </a:t>
            </a:r>
            <a:r>
              <a:rPr lang="ru-RU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роман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1308D-E02F-DC3A-873B-47B7201CB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Image 0" descr="preencoded.png">
            <a:extLst>
              <a:ext uri="{FF2B5EF4-FFF2-40B4-BE49-F238E27FC236}">
                <a16:creationId xmlns:a16="http://schemas.microsoft.com/office/drawing/2014/main" id="{32A32C07-CCAA-15A8-D757-CB3A079C726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972800" y="0"/>
            <a:ext cx="3656880" cy="8228880"/>
          </a:xfrm>
          <a:prstGeom prst="rect">
            <a:avLst/>
          </a:prstGeom>
          <a:ln w="0">
            <a:noFill/>
          </a:ln>
        </p:spPr>
      </p:pic>
      <p:sp>
        <p:nvSpPr>
          <p:cNvPr id="421" name="Text 0">
            <a:extLst>
              <a:ext uri="{FF2B5EF4-FFF2-40B4-BE49-F238E27FC236}">
                <a16:creationId xmlns:a16="http://schemas.microsoft.com/office/drawing/2014/main" id="{5FF97455-E4E9-C17C-76C9-93EDDB46947A}"/>
              </a:ext>
            </a:extLst>
          </p:cNvPr>
          <p:cNvSpPr/>
          <p:nvPr/>
        </p:nvSpPr>
        <p:spPr>
          <a:xfrm>
            <a:off x="793800" y="543228"/>
            <a:ext cx="8182440" cy="9043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5550"/>
              </a:lnSpc>
              <a:tabLst>
                <a:tab pos="0" algn="l"/>
              </a:tabLst>
            </a:pPr>
            <a:r>
              <a:rPr lang="en-US" sz="4450" b="1" strike="noStrike" spc="-1" dirty="0">
                <a:solidFill>
                  <a:srgbClr val="333F70"/>
                </a:solidFill>
                <a:latin typeface="Unbounded Bold"/>
                <a:ea typeface="Unbounded Bold"/>
              </a:rPr>
              <a:t>Literary genres</a:t>
            </a:r>
            <a:endParaRPr lang="ru-RU" sz="445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22" name="Image 1" descr="preencoded.png">
            <a:extLst>
              <a:ext uri="{FF2B5EF4-FFF2-40B4-BE49-F238E27FC236}">
                <a16:creationId xmlns:a16="http://schemas.microsoft.com/office/drawing/2014/main" id="{74FB520E-0CE5-475E-1A7A-64D14039043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04627" y="1551240"/>
            <a:ext cx="566280" cy="566280"/>
          </a:xfrm>
          <a:prstGeom prst="rect">
            <a:avLst/>
          </a:prstGeom>
          <a:ln w="0">
            <a:noFill/>
          </a:ln>
        </p:spPr>
      </p:pic>
      <p:sp>
        <p:nvSpPr>
          <p:cNvPr id="423" name="Text 1">
            <a:extLst>
              <a:ext uri="{FF2B5EF4-FFF2-40B4-BE49-F238E27FC236}">
                <a16:creationId xmlns:a16="http://schemas.microsoft.com/office/drawing/2014/main" id="{E08379AB-373E-C87D-8E85-035F63C67D2D}"/>
              </a:ext>
            </a:extLst>
          </p:cNvPr>
          <p:cNvSpPr/>
          <p:nvPr/>
        </p:nvSpPr>
        <p:spPr>
          <a:xfrm>
            <a:off x="1642151" y="1649772"/>
            <a:ext cx="4172787" cy="106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Legend</a:t>
            </a:r>
            <a:r>
              <a:rPr lang="ru-RU" sz="36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- </a:t>
            </a:r>
            <a:r>
              <a:rPr lang="ru-RU" sz="3200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легенда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6" name="Text 3">
            <a:extLst>
              <a:ext uri="{FF2B5EF4-FFF2-40B4-BE49-F238E27FC236}">
                <a16:creationId xmlns:a16="http://schemas.microsoft.com/office/drawing/2014/main" id="{23B69C52-B032-8BA9-A277-CC7ED31A8F32}"/>
              </a:ext>
            </a:extLst>
          </p:cNvPr>
          <p:cNvSpPr/>
          <p:nvPr/>
        </p:nvSpPr>
        <p:spPr>
          <a:xfrm>
            <a:off x="1642151" y="2603861"/>
            <a:ext cx="365688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Histor</a:t>
            </a: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y</a:t>
            </a:r>
            <a:r>
              <a:rPr lang="ru-RU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-</a:t>
            </a: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</a:t>
            </a:r>
            <a:r>
              <a:rPr lang="ru-RU" sz="3200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истор</a:t>
            </a:r>
            <a:r>
              <a:rPr lang="en-US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ия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8" name="Image 3" descr="preencoded.png">
            <a:extLst>
              <a:ext uri="{FF2B5EF4-FFF2-40B4-BE49-F238E27FC236}">
                <a16:creationId xmlns:a16="http://schemas.microsoft.com/office/drawing/2014/main" id="{608FAFA7-35E7-E1FD-D0D8-F992AEE95BB4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820418" y="3293742"/>
            <a:ext cx="566280" cy="566280"/>
          </a:xfrm>
          <a:prstGeom prst="rect">
            <a:avLst/>
          </a:prstGeom>
          <a:ln w="0">
            <a:noFill/>
          </a:ln>
        </p:spPr>
      </p:pic>
      <p:sp>
        <p:nvSpPr>
          <p:cNvPr id="429" name="Text 5">
            <a:extLst>
              <a:ext uri="{FF2B5EF4-FFF2-40B4-BE49-F238E27FC236}">
                <a16:creationId xmlns:a16="http://schemas.microsoft.com/office/drawing/2014/main" id="{7DF06004-1410-4E59-3DCD-C30CA1ACB29E}"/>
              </a:ext>
            </a:extLst>
          </p:cNvPr>
          <p:cNvSpPr/>
          <p:nvPr/>
        </p:nvSpPr>
        <p:spPr>
          <a:xfrm>
            <a:off x="1594099" y="3415726"/>
            <a:ext cx="639313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Mystery </a:t>
            </a:r>
            <a:r>
              <a:rPr lang="ru-RU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–</a:t>
            </a:r>
            <a:r>
              <a:rPr lang="en-US" sz="2200" b="1" strike="noStrike" spc="-1" dirty="0">
                <a:solidFill>
                  <a:srgbClr val="333F70"/>
                </a:solidFill>
                <a:latin typeface="Unbounded Bold"/>
                <a:ea typeface="Unbounded Bold"/>
              </a:rPr>
              <a:t> </a:t>
            </a:r>
            <a:r>
              <a:rPr lang="en-US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детектив</a:t>
            </a:r>
            <a:r>
              <a:rPr lang="ru-RU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ный рассказ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" name="Text 7">
            <a:extLst>
              <a:ext uri="{FF2B5EF4-FFF2-40B4-BE49-F238E27FC236}">
                <a16:creationId xmlns:a16="http://schemas.microsoft.com/office/drawing/2014/main" id="{2684E4DD-B2ED-4019-ECA9-C69E25BD42BF}"/>
              </a:ext>
            </a:extLst>
          </p:cNvPr>
          <p:cNvSpPr/>
          <p:nvPr/>
        </p:nvSpPr>
        <p:spPr>
          <a:xfrm>
            <a:off x="1594099" y="4275697"/>
            <a:ext cx="3786118" cy="16971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200" b="1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Myth</a:t>
            </a:r>
            <a:r>
              <a:rPr lang="ru-RU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–</a:t>
            </a: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 </a:t>
            </a:r>
            <a:r>
              <a:rPr lang="ru-RU" sz="320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миф</a:t>
            </a:r>
            <a:endParaRPr lang="ru-RU" sz="320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" name="Text 9">
            <a:extLst>
              <a:ext uri="{FF2B5EF4-FFF2-40B4-BE49-F238E27FC236}">
                <a16:creationId xmlns:a16="http://schemas.microsoft.com/office/drawing/2014/main" id="{B84CCBA5-E631-8004-0833-EF9B229D8921}"/>
              </a:ext>
            </a:extLst>
          </p:cNvPr>
          <p:cNvSpPr/>
          <p:nvPr/>
        </p:nvSpPr>
        <p:spPr>
          <a:xfrm>
            <a:off x="793800" y="6539183"/>
            <a:ext cx="9384480" cy="725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ts val="2849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E19D5-72EB-5017-BCBC-3805EBFB6CCB}"/>
              </a:ext>
            </a:extLst>
          </p:cNvPr>
          <p:cNvSpPr txBox="1"/>
          <p:nvPr/>
        </p:nvSpPr>
        <p:spPr>
          <a:xfrm>
            <a:off x="1567367" y="5059202"/>
            <a:ext cx="7463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fiction –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фантастика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B58241-CA4B-CA5C-954E-8984EABE1482}"/>
              </a:ext>
            </a:extLst>
          </p:cNvPr>
          <p:cNvSpPr txBox="1"/>
          <p:nvPr/>
        </p:nvSpPr>
        <p:spPr>
          <a:xfrm>
            <a:off x="1567367" y="6023988"/>
            <a:ext cx="8850287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Suspense</a:t>
            </a:r>
            <a:r>
              <a:rPr lang="en-US" sz="32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story – </a:t>
            </a:r>
            <a:r>
              <a:rPr lang="ru-RU" sz="32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захватывающий приключенческий</a:t>
            </a:r>
            <a:r>
              <a:rPr lang="ru-RU" sz="32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рассказ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B21715-04EE-C0FC-C9E6-1BF076D42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622" y="4935858"/>
            <a:ext cx="708119" cy="7081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65D45-BB63-D478-626B-DBA90242B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644" y="2363197"/>
            <a:ext cx="711200" cy="711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24B277-46D2-8E9C-3AB0-3A8502BC0A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541" y="4086439"/>
            <a:ext cx="566280" cy="5662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9934DC-B823-CA56-6AB9-E64936E6E5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701" y="5970240"/>
            <a:ext cx="708120" cy="7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ext 0"/>
          <p:cNvSpPr/>
          <p:nvPr/>
        </p:nvSpPr>
        <p:spPr>
          <a:xfrm>
            <a:off x="1440000" y="428600"/>
            <a:ext cx="11489760" cy="566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4450"/>
              </a:lnSpc>
              <a:tabLst>
                <a:tab pos="0" algn="l"/>
              </a:tabLst>
            </a:pPr>
            <a:r>
              <a:rPr lang="en-US" sz="3550" b="1" strike="noStrike" spc="-1" dirty="0">
                <a:solidFill>
                  <a:srgbClr val="333F70"/>
                </a:solidFill>
                <a:latin typeface="Unbounded Bold"/>
                <a:ea typeface="Unbounded Bold"/>
              </a:rPr>
              <a:t>Famous authors and characters</a:t>
            </a:r>
            <a:endParaRPr lang="ru-RU" sz="355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36" name="Image 0" descr="preencoded.png"/>
          <p:cNvPicPr/>
          <p:nvPr/>
        </p:nvPicPr>
        <p:blipFill>
          <a:blip r:embed="rId3"/>
          <a:stretch/>
        </p:blipFill>
        <p:spPr>
          <a:xfrm>
            <a:off x="1123856" y="1440000"/>
            <a:ext cx="3239640" cy="3239640"/>
          </a:xfrm>
          <a:prstGeom prst="rect">
            <a:avLst/>
          </a:prstGeom>
          <a:ln w="0">
            <a:noFill/>
          </a:ln>
        </p:spPr>
      </p:pic>
      <p:sp>
        <p:nvSpPr>
          <p:cNvPr id="437" name="Text 1"/>
          <p:cNvSpPr/>
          <p:nvPr/>
        </p:nvSpPr>
        <p:spPr>
          <a:xfrm>
            <a:off x="1555856" y="4860000"/>
            <a:ext cx="226764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Agatha Christie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Text 4"/>
          <p:cNvSpPr/>
          <p:nvPr/>
        </p:nvSpPr>
        <p:spPr>
          <a:xfrm>
            <a:off x="5950500" y="4762440"/>
            <a:ext cx="272412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Sir Arthur Conan Doyle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9" name="Text 5"/>
          <p:cNvSpPr/>
          <p:nvPr/>
        </p:nvSpPr>
        <p:spPr>
          <a:xfrm>
            <a:off x="943856" y="7630200"/>
            <a:ext cx="405108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251"/>
              </a:lnSpc>
              <a:buClr>
                <a:srgbClr val="333F70"/>
              </a:buClr>
              <a:buFont typeface="Symbol"/>
              <a:buChar char=""/>
            </a:pPr>
            <a:r>
              <a:rPr lang="en-US" sz="20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Hercule Poirot </a:t>
            </a:r>
            <a:r>
              <a:rPr lang="en-US" sz="1400" b="0" strike="noStrike" spc="-1">
                <a:solidFill>
                  <a:srgbClr val="333F70"/>
                </a:solidFill>
                <a:latin typeface="Open Sans"/>
                <a:ea typeface="Open Sans"/>
              </a:rPr>
              <a:t>         </a:t>
            </a:r>
            <a:r>
              <a:rPr lang="en-US" sz="20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Miss Marple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Text 6"/>
          <p:cNvSpPr/>
          <p:nvPr/>
        </p:nvSpPr>
        <p:spPr>
          <a:xfrm>
            <a:off x="5230500" y="7630200"/>
            <a:ext cx="441108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251"/>
              </a:lnSpc>
              <a:buClr>
                <a:srgbClr val="333F70"/>
              </a:buClr>
              <a:buFont typeface="Symbol"/>
              <a:buChar char=""/>
            </a:pPr>
            <a:r>
              <a:rPr lang="en-US" sz="20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Sherlock Holmes and Dr Watson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Text 7"/>
          <p:cNvSpPr/>
          <p:nvPr/>
        </p:nvSpPr>
        <p:spPr>
          <a:xfrm>
            <a:off x="11041300" y="4739040"/>
            <a:ext cx="1805760" cy="28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Jules Verne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Text 8"/>
          <p:cNvSpPr/>
          <p:nvPr/>
        </p:nvSpPr>
        <p:spPr>
          <a:xfrm>
            <a:off x="10620000" y="7630200"/>
            <a:ext cx="405108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251"/>
              </a:lnSpc>
              <a:buClr>
                <a:srgbClr val="333F70"/>
              </a:buClr>
              <a:buFont typeface="Symbol"/>
              <a:buChar char=""/>
            </a:pPr>
            <a:r>
              <a:rPr lang="en-US" sz="20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Captain Nemo</a:t>
            </a:r>
            <a:endParaRPr lang="ru-RU" sz="2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43" name="Рисунок 442"/>
          <p:cNvPicPr/>
          <p:nvPr/>
        </p:nvPicPr>
        <p:blipFill>
          <a:blip r:embed="rId4"/>
          <a:stretch/>
        </p:blipFill>
        <p:spPr>
          <a:xfrm>
            <a:off x="9901180" y="1440000"/>
            <a:ext cx="4079880" cy="3059640"/>
          </a:xfrm>
          <a:prstGeom prst="rect">
            <a:avLst/>
          </a:prstGeom>
          <a:ln w="0">
            <a:noFill/>
          </a:ln>
        </p:spPr>
      </p:pic>
      <p:pic>
        <p:nvPicPr>
          <p:cNvPr id="444" name="Рисунок 443"/>
          <p:cNvPicPr/>
          <p:nvPr/>
        </p:nvPicPr>
        <p:blipFill>
          <a:blip r:embed="rId5"/>
          <a:stretch/>
        </p:blipFill>
        <p:spPr>
          <a:xfrm>
            <a:off x="5313300" y="1440000"/>
            <a:ext cx="4056840" cy="3047400"/>
          </a:xfrm>
          <a:prstGeom prst="rect">
            <a:avLst/>
          </a:prstGeom>
          <a:ln w="0">
            <a:noFill/>
          </a:ln>
        </p:spPr>
      </p:pic>
      <p:pic>
        <p:nvPicPr>
          <p:cNvPr id="445" name="Рисунок 444"/>
          <p:cNvPicPr/>
          <p:nvPr/>
        </p:nvPicPr>
        <p:blipFill>
          <a:blip r:embed="rId6"/>
          <a:stretch/>
        </p:blipFill>
        <p:spPr>
          <a:xfrm>
            <a:off x="1123856" y="5412240"/>
            <a:ext cx="1619640" cy="2160000"/>
          </a:xfrm>
          <a:prstGeom prst="rect">
            <a:avLst/>
          </a:prstGeom>
          <a:ln w="0">
            <a:noFill/>
          </a:ln>
        </p:spPr>
      </p:pic>
      <p:pic>
        <p:nvPicPr>
          <p:cNvPr id="446" name="Рисунок 445"/>
          <p:cNvPicPr/>
          <p:nvPr/>
        </p:nvPicPr>
        <p:blipFill>
          <a:blip r:embed="rId7"/>
          <a:stretch/>
        </p:blipFill>
        <p:spPr>
          <a:xfrm>
            <a:off x="3103856" y="5400000"/>
            <a:ext cx="1619640" cy="2160000"/>
          </a:xfrm>
          <a:prstGeom prst="rect">
            <a:avLst/>
          </a:prstGeom>
          <a:ln w="0">
            <a:noFill/>
          </a:ln>
        </p:spPr>
      </p:pic>
      <p:pic>
        <p:nvPicPr>
          <p:cNvPr id="447" name="Рисунок 446"/>
          <p:cNvPicPr/>
          <p:nvPr/>
        </p:nvPicPr>
        <p:blipFill>
          <a:blip r:embed="rId8"/>
          <a:stretch/>
        </p:blipFill>
        <p:spPr>
          <a:xfrm>
            <a:off x="5590500" y="5358240"/>
            <a:ext cx="3419640" cy="2201400"/>
          </a:xfrm>
          <a:prstGeom prst="rect">
            <a:avLst/>
          </a:prstGeom>
          <a:ln w="0">
            <a:noFill/>
          </a:ln>
        </p:spPr>
      </p:pic>
      <p:pic>
        <p:nvPicPr>
          <p:cNvPr id="448" name="Рисунок 447"/>
          <p:cNvPicPr/>
          <p:nvPr/>
        </p:nvPicPr>
        <p:blipFill>
          <a:blip r:embed="rId9"/>
          <a:stretch/>
        </p:blipFill>
        <p:spPr>
          <a:xfrm>
            <a:off x="9961300" y="5400000"/>
            <a:ext cx="3788280" cy="213084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B8D1AF-6F5B-D0FE-20B4-52D84B46EC4C}"/>
              </a:ext>
            </a:extLst>
          </p:cNvPr>
          <p:cNvSpPr/>
          <p:nvPr/>
        </p:nvSpPr>
        <p:spPr>
          <a:xfrm>
            <a:off x="12605760" y="7683335"/>
            <a:ext cx="1929637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 0"/>
          <p:cNvSpPr/>
          <p:nvPr/>
        </p:nvSpPr>
        <p:spPr>
          <a:xfrm>
            <a:off x="793800" y="1041480"/>
            <a:ext cx="1047096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5550"/>
              </a:lnSpc>
              <a:tabLst>
                <a:tab pos="0" algn="l"/>
              </a:tabLst>
            </a:pPr>
            <a:r>
              <a:rPr lang="en-US" sz="44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Answer the questions. Who...</a:t>
            </a:r>
            <a:endParaRPr lang="ru-RU" sz="44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0" name="Shape 1"/>
          <p:cNvSpPr/>
          <p:nvPr/>
        </p:nvSpPr>
        <p:spPr>
          <a:xfrm>
            <a:off x="793800" y="220392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1" name="Text 2"/>
          <p:cNvSpPr/>
          <p:nvPr/>
        </p:nvSpPr>
        <p:spPr>
          <a:xfrm>
            <a:off x="878760" y="224640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2650"/>
              </a:lnSpc>
              <a:tabLst>
                <a:tab pos="0" algn="l"/>
              </a:tabLst>
            </a:pPr>
            <a:r>
              <a:rPr lang="en-US" sz="26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1</a:t>
            </a:r>
            <a:endParaRPr lang="ru-RU" sz="26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Text 3"/>
          <p:cNvSpPr/>
          <p:nvPr/>
        </p:nvSpPr>
        <p:spPr>
          <a:xfrm>
            <a:off x="1531080" y="2281680"/>
            <a:ext cx="822816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solves crimes with a partner?</a:t>
            </a:r>
            <a:endParaRPr lang="ru-RU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3" name="Shape 4"/>
          <p:cNvSpPr/>
          <p:nvPr/>
        </p:nvSpPr>
        <p:spPr>
          <a:xfrm>
            <a:off x="793800" y="316800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4" name="Text 5"/>
          <p:cNvSpPr/>
          <p:nvPr/>
        </p:nvSpPr>
        <p:spPr>
          <a:xfrm>
            <a:off x="878760" y="321048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2650"/>
              </a:lnSpc>
              <a:tabLst>
                <a:tab pos="0" algn="l"/>
              </a:tabLst>
            </a:pPr>
            <a:r>
              <a:rPr lang="en-US" sz="26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2</a:t>
            </a:r>
            <a:endParaRPr lang="ru-RU" sz="26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Text 6"/>
          <p:cNvSpPr/>
          <p:nvPr/>
        </p:nvSpPr>
        <p:spPr>
          <a:xfrm>
            <a:off x="1531080" y="3245760"/>
            <a:ext cx="884556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always wants to be neat and tidy?</a:t>
            </a:r>
            <a:endParaRPr lang="ru-RU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6" name="Shape 7"/>
          <p:cNvSpPr/>
          <p:nvPr/>
        </p:nvSpPr>
        <p:spPr>
          <a:xfrm>
            <a:off x="793800" y="413172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57" name="Text 8"/>
          <p:cNvSpPr/>
          <p:nvPr/>
        </p:nvSpPr>
        <p:spPr>
          <a:xfrm>
            <a:off x="878760" y="417420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2650"/>
              </a:lnSpc>
              <a:tabLst>
                <a:tab pos="0" algn="l"/>
              </a:tabLst>
            </a:pPr>
            <a:r>
              <a:rPr lang="en-US" sz="26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3</a:t>
            </a:r>
            <a:endParaRPr lang="ru-RU" sz="26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Text 9"/>
          <p:cNvSpPr/>
          <p:nvPr/>
        </p:nvSpPr>
        <p:spPr>
          <a:xfrm>
            <a:off x="1531080" y="4209840"/>
            <a:ext cx="509616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333F70"/>
                </a:solidFill>
                <a:latin typeface="Times New Roman"/>
                <a:ea typeface="Unbounded Bold"/>
              </a:rPr>
              <a:t>doesn’t look like a detective? </a:t>
            </a:r>
            <a:endParaRPr lang="ru-RU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59" name="Shape 10"/>
          <p:cNvSpPr/>
          <p:nvPr/>
        </p:nvSpPr>
        <p:spPr>
          <a:xfrm>
            <a:off x="793800" y="509580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0" name="Text 11"/>
          <p:cNvSpPr/>
          <p:nvPr/>
        </p:nvSpPr>
        <p:spPr>
          <a:xfrm>
            <a:off x="878760" y="513828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2650"/>
              </a:lnSpc>
              <a:tabLst>
                <a:tab pos="0" algn="l"/>
              </a:tabLst>
            </a:pPr>
            <a:r>
              <a:rPr lang="en-US" sz="26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4</a:t>
            </a:r>
            <a:endParaRPr lang="ru-RU" sz="26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1" name="Text 12"/>
          <p:cNvSpPr/>
          <p:nvPr/>
        </p:nvSpPr>
        <p:spPr>
          <a:xfrm>
            <a:off x="1531080" y="5173560"/>
            <a:ext cx="704844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600" b="1" strike="noStrike" spc="-1" dirty="0">
                <a:solidFill>
                  <a:srgbClr val="333F70"/>
                </a:solidFill>
                <a:latin typeface="Times New Roman"/>
                <a:ea typeface="Unbounded Bold"/>
              </a:rPr>
              <a:t>wrote adventure novels? </a:t>
            </a:r>
            <a:endParaRPr lang="ru-RU" sz="3600" b="0" strike="noStrike" spc="-1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62" name="Shape 13"/>
          <p:cNvSpPr/>
          <p:nvPr/>
        </p:nvSpPr>
        <p:spPr>
          <a:xfrm>
            <a:off x="793800" y="6059520"/>
            <a:ext cx="509760" cy="509760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3" name="Text 14"/>
          <p:cNvSpPr/>
          <p:nvPr/>
        </p:nvSpPr>
        <p:spPr>
          <a:xfrm>
            <a:off x="878760" y="6102360"/>
            <a:ext cx="339480" cy="42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2650"/>
              </a:lnSpc>
              <a:tabLst>
                <a:tab pos="0" algn="l"/>
              </a:tabLst>
            </a:pPr>
            <a:r>
              <a:rPr lang="en-US" sz="26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5</a:t>
            </a:r>
            <a:endParaRPr lang="ru-RU" sz="26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4" name="Text 15"/>
          <p:cNvSpPr/>
          <p:nvPr/>
        </p:nvSpPr>
        <p:spPr>
          <a:xfrm>
            <a:off x="1531080" y="6137640"/>
            <a:ext cx="731484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333F70"/>
                </a:solidFill>
                <a:latin typeface="Times New Roman"/>
                <a:ea typeface="Unbounded Bold"/>
              </a:rPr>
              <a:t>travels in a submarine? </a:t>
            </a:r>
            <a:endParaRPr lang="ru-RU" sz="36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E55E8A4-08C3-06BF-93F9-C30DC9DDEFFA}"/>
              </a:ext>
            </a:extLst>
          </p:cNvPr>
          <p:cNvSpPr/>
          <p:nvPr/>
        </p:nvSpPr>
        <p:spPr>
          <a:xfrm>
            <a:off x="12314712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E0537E1A-C9FC-3F0B-FE81-39F5B8E7708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972800" y="0"/>
            <a:ext cx="3656880" cy="82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Image 0" descr="preencoded.png"/>
          <p:cNvPicPr/>
          <p:nvPr/>
        </p:nvPicPr>
        <p:blipFill>
          <a:blip r:embed="rId3"/>
          <a:stretch/>
        </p:blipFill>
        <p:spPr>
          <a:xfrm>
            <a:off x="10972800" y="0"/>
            <a:ext cx="3656880" cy="8228880"/>
          </a:xfrm>
          <a:prstGeom prst="rect">
            <a:avLst/>
          </a:prstGeom>
          <a:ln w="0">
            <a:noFill/>
          </a:ln>
        </p:spPr>
      </p:pic>
      <p:sp>
        <p:nvSpPr>
          <p:cNvPr id="466" name="Text 0"/>
          <p:cNvSpPr/>
          <p:nvPr/>
        </p:nvSpPr>
        <p:spPr>
          <a:xfrm>
            <a:off x="754560" y="737280"/>
            <a:ext cx="9462600" cy="114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ts val="4501"/>
              </a:lnSpc>
              <a:tabLst>
                <a:tab pos="0" algn="l"/>
              </a:tabLst>
            </a:pPr>
            <a:r>
              <a:rPr lang="en-US" sz="3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Vocabulary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Shape 1"/>
          <p:cNvSpPr/>
          <p:nvPr/>
        </p:nvSpPr>
        <p:spPr>
          <a:xfrm>
            <a:off x="777960" y="2145960"/>
            <a:ext cx="9462600" cy="1070640"/>
          </a:xfrm>
          <a:prstGeom prst="roundRect">
            <a:avLst>
              <a:gd name="adj" fmla="val 7186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68" name="Text 2"/>
          <p:cNvSpPr/>
          <p:nvPr/>
        </p:nvSpPr>
        <p:spPr>
          <a:xfrm>
            <a:off x="945720" y="2348640"/>
            <a:ext cx="248724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51"/>
              </a:lnSpc>
              <a:tabLst>
                <a:tab pos="0" algn="l"/>
              </a:tabLst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neat appearance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9" name="Text 3"/>
          <p:cNvSpPr/>
          <p:nvPr/>
        </p:nvSpPr>
        <p:spPr>
          <a:xfrm>
            <a:off x="945720" y="2745000"/>
            <a:ext cx="9081000" cy="2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99"/>
              </a:lnSpc>
              <a:tabLst>
                <a:tab pos="0" algn="l"/>
              </a:tabLst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Open Sans"/>
              </a:rPr>
              <a:t>опрятный вид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0" name="Shape 4"/>
          <p:cNvSpPr/>
          <p:nvPr/>
        </p:nvSpPr>
        <p:spPr>
          <a:xfrm>
            <a:off x="754560" y="3412440"/>
            <a:ext cx="9462600" cy="1070640"/>
          </a:xfrm>
          <a:prstGeom prst="roundRect">
            <a:avLst>
              <a:gd name="adj" fmla="val 7186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1" name="Text 5"/>
          <p:cNvSpPr/>
          <p:nvPr/>
        </p:nvSpPr>
        <p:spPr>
          <a:xfrm>
            <a:off x="945720" y="3603240"/>
            <a:ext cx="229068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51"/>
              </a:lnSpc>
              <a:tabLst>
                <a:tab pos="0" algn="l"/>
              </a:tabLst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obsession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" name="Text 6"/>
          <p:cNvSpPr/>
          <p:nvPr/>
        </p:nvSpPr>
        <p:spPr>
          <a:xfrm>
            <a:off x="945720" y="3999600"/>
            <a:ext cx="9081000" cy="2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99"/>
              </a:lnSpc>
              <a:tabLst>
                <a:tab pos="0" algn="l"/>
              </a:tabLst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Open Sans"/>
              </a:rPr>
              <a:t>одержимость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3" name="Shape 7"/>
          <p:cNvSpPr/>
          <p:nvPr/>
        </p:nvSpPr>
        <p:spPr>
          <a:xfrm>
            <a:off x="754560" y="4667040"/>
            <a:ext cx="9462600" cy="1070640"/>
          </a:xfrm>
          <a:prstGeom prst="roundRect">
            <a:avLst>
              <a:gd name="adj" fmla="val 7186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4" name="Text 8"/>
          <p:cNvSpPr/>
          <p:nvPr/>
        </p:nvSpPr>
        <p:spPr>
          <a:xfrm>
            <a:off x="948960" y="4860000"/>
            <a:ext cx="229068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51"/>
              </a:lnSpc>
              <a:tabLst>
                <a:tab pos="0" algn="l"/>
              </a:tabLst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investigations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5" name="Text 9"/>
          <p:cNvSpPr/>
          <p:nvPr/>
        </p:nvSpPr>
        <p:spPr>
          <a:xfrm>
            <a:off x="945720" y="5253840"/>
            <a:ext cx="9081000" cy="2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99"/>
              </a:lnSpc>
              <a:tabLst>
                <a:tab pos="0" algn="l"/>
              </a:tabLst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Open Sans"/>
              </a:rPr>
              <a:t>расследования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6" name="Shape 10"/>
          <p:cNvSpPr/>
          <p:nvPr/>
        </p:nvSpPr>
        <p:spPr>
          <a:xfrm>
            <a:off x="754560" y="5921280"/>
            <a:ext cx="9462600" cy="1070640"/>
          </a:xfrm>
          <a:prstGeom prst="roundRect">
            <a:avLst>
              <a:gd name="adj" fmla="val 7186"/>
            </a:avLst>
          </a:prstGeom>
          <a:solidFill>
            <a:srgbClr val="D6F5EE"/>
          </a:solidFill>
          <a:ln w="7620">
            <a:solidFill>
              <a:srgbClr val="BCDBD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77" name="Text 11"/>
          <p:cNvSpPr/>
          <p:nvPr/>
        </p:nvSpPr>
        <p:spPr>
          <a:xfrm>
            <a:off x="945720" y="6112440"/>
            <a:ext cx="2290680" cy="28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51"/>
              </a:lnSpc>
              <a:tabLst>
                <a:tab pos="0" algn="l"/>
              </a:tabLst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at first glance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8" name="Text 12"/>
          <p:cNvSpPr/>
          <p:nvPr/>
        </p:nvSpPr>
        <p:spPr>
          <a:xfrm>
            <a:off x="945720" y="6508440"/>
            <a:ext cx="9081000" cy="29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299"/>
              </a:lnSpc>
              <a:tabLst>
                <a:tab pos="0" algn="l"/>
              </a:tabLst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Open Sans"/>
              </a:rPr>
              <a:t>на первый</a:t>
            </a:r>
            <a:r>
              <a:rPr lang="en-US" sz="1400" b="0" strike="noStrike" spc="-1">
                <a:solidFill>
                  <a:srgbClr val="333F70"/>
                </a:solidFill>
                <a:latin typeface="Open Sans"/>
                <a:ea typeface="Open Sans"/>
              </a:rPr>
              <a:t> </a:t>
            </a: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Open Sans"/>
              </a:rPr>
              <a:t>взгляд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9" name="Прямоугольник 478"/>
          <p:cNvSpPr/>
          <p:nvPr/>
        </p:nvSpPr>
        <p:spPr>
          <a:xfrm>
            <a:off x="5928120" y="2222280"/>
            <a:ext cx="2352240" cy="47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inspire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0" name="Прямоугольник 479"/>
          <p:cNvSpPr/>
          <p:nvPr/>
        </p:nvSpPr>
        <p:spPr>
          <a:xfrm>
            <a:off x="5927400" y="3501720"/>
            <a:ext cx="2352240" cy="47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solve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1" name="Прямоугольник 480"/>
          <p:cNvSpPr/>
          <p:nvPr/>
        </p:nvSpPr>
        <p:spPr>
          <a:xfrm>
            <a:off x="5927400" y="4721400"/>
            <a:ext cx="361224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mysterious cases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2" name="Прямоугольник 481"/>
          <p:cNvSpPr/>
          <p:nvPr/>
        </p:nvSpPr>
        <p:spPr>
          <a:xfrm>
            <a:off x="5940000" y="5942880"/>
            <a:ext cx="3239640" cy="85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imagination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3" name="Прямоугольник 482"/>
          <p:cNvSpPr/>
          <p:nvPr/>
        </p:nvSpPr>
        <p:spPr>
          <a:xfrm>
            <a:off x="5928120" y="2590200"/>
            <a:ext cx="235224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Unbounded Bold"/>
              </a:rPr>
              <a:t>вдохновлять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4" name="Прямоугольник 483"/>
          <p:cNvSpPr/>
          <p:nvPr/>
        </p:nvSpPr>
        <p:spPr>
          <a:xfrm>
            <a:off x="5939280" y="3808440"/>
            <a:ext cx="3972240" cy="60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Unbounded Bold"/>
              </a:rPr>
              <a:t>расследовать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5" name="Прямоугольник 484"/>
          <p:cNvSpPr/>
          <p:nvPr/>
        </p:nvSpPr>
        <p:spPr>
          <a:xfrm>
            <a:off x="5940000" y="5040000"/>
            <a:ext cx="3599640" cy="54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Unbounded Bold"/>
              </a:rPr>
              <a:t>загадочные дела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6" name="Прямоугольник 485"/>
          <p:cNvSpPr/>
          <p:nvPr/>
        </p:nvSpPr>
        <p:spPr>
          <a:xfrm>
            <a:off x="5940000" y="6300000"/>
            <a:ext cx="3419640" cy="99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333F70"/>
                </a:solidFill>
                <a:latin typeface="Open Sans"/>
                <a:ea typeface="Unbounded Bold"/>
              </a:rPr>
              <a:t>воображение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 0"/>
          <p:cNvSpPr/>
          <p:nvPr/>
        </p:nvSpPr>
        <p:spPr>
          <a:xfrm>
            <a:off x="793800" y="1550520"/>
            <a:ext cx="12885840" cy="708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5550"/>
              </a:lnSpc>
              <a:tabLst>
                <a:tab pos="0" algn="l"/>
              </a:tabLst>
            </a:pPr>
            <a:r>
              <a:rPr lang="en-US" sz="445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Match adjectives to their synonyms</a:t>
            </a:r>
            <a:endParaRPr lang="ru-RU" sz="445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8" name="Text 1"/>
          <p:cNvSpPr/>
          <p:nvPr/>
        </p:nvSpPr>
        <p:spPr>
          <a:xfrm>
            <a:off x="793800" y="28263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333F70"/>
                </a:solidFill>
                <a:latin typeface="Unbounded Bold"/>
                <a:ea typeface="Unbounded Bold"/>
              </a:rPr>
              <a:t>Adjectives</a:t>
            </a:r>
            <a:endParaRPr lang="ru-RU" sz="2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9" name="Text 2"/>
          <p:cNvSpPr/>
          <p:nvPr/>
        </p:nvSpPr>
        <p:spPr>
          <a:xfrm>
            <a:off x="793800" y="340740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well-known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0" name="Text 3"/>
          <p:cNvSpPr/>
          <p:nvPr/>
        </p:nvSpPr>
        <p:spPr>
          <a:xfrm>
            <a:off x="793800" y="384984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unusual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1" name="Text 4"/>
          <p:cNvSpPr/>
          <p:nvPr/>
        </p:nvSpPr>
        <p:spPr>
          <a:xfrm>
            <a:off x="793800" y="429192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amazing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2" name="Text 5"/>
          <p:cNvSpPr/>
          <p:nvPr/>
        </p:nvSpPr>
        <p:spPr>
          <a:xfrm>
            <a:off x="793800" y="473400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clever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3" name="Text 6"/>
          <p:cNvSpPr/>
          <p:nvPr/>
        </p:nvSpPr>
        <p:spPr>
          <a:xfrm>
            <a:off x="793800" y="517644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ordinary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4" name="Text 7"/>
          <p:cNvSpPr/>
          <p:nvPr/>
        </p:nvSpPr>
        <p:spPr>
          <a:xfrm>
            <a:off x="793800" y="561852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loyal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5" name="Text 8"/>
          <p:cNvSpPr/>
          <p:nvPr/>
        </p:nvSpPr>
        <p:spPr>
          <a:xfrm>
            <a:off x="7599600" y="2826360"/>
            <a:ext cx="2834640" cy="35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2750"/>
              </a:lnSpc>
              <a:tabLst>
                <a:tab pos="0" algn="l"/>
              </a:tabLst>
            </a:pPr>
            <a:r>
              <a:rPr lang="en-US" sz="2600" b="1" strike="noStrike" spc="-1">
                <a:solidFill>
                  <a:srgbClr val="333F70"/>
                </a:solidFill>
                <a:latin typeface="Unbounded Bold"/>
                <a:ea typeface="Unbounded Bold"/>
              </a:rPr>
              <a:t>Synonyms</a:t>
            </a:r>
            <a:endParaRPr lang="ru-RU" sz="2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6" name="Text 9"/>
          <p:cNvSpPr/>
          <p:nvPr/>
        </p:nvSpPr>
        <p:spPr>
          <a:xfrm>
            <a:off x="7599600" y="340740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typical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7" name="Text 10"/>
          <p:cNvSpPr/>
          <p:nvPr/>
        </p:nvSpPr>
        <p:spPr>
          <a:xfrm>
            <a:off x="7599600" y="384984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extraordinary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8" name="Text 11"/>
          <p:cNvSpPr/>
          <p:nvPr/>
        </p:nvSpPr>
        <p:spPr>
          <a:xfrm>
            <a:off x="7599600" y="429192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faithful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9" name="Text 12"/>
          <p:cNvSpPr/>
          <p:nvPr/>
        </p:nvSpPr>
        <p:spPr>
          <a:xfrm>
            <a:off x="7599600" y="473400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intelligent</a:t>
            </a: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0" name="Text 13"/>
          <p:cNvSpPr/>
          <p:nvPr/>
        </p:nvSpPr>
        <p:spPr>
          <a:xfrm>
            <a:off x="7599600" y="517644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 dirty="0">
                <a:solidFill>
                  <a:srgbClr val="333F70"/>
                </a:solidFill>
                <a:latin typeface="Times New Roman"/>
                <a:ea typeface="Open Sans"/>
              </a:rPr>
              <a:t>strange</a:t>
            </a: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1" name="Text 14"/>
          <p:cNvSpPr/>
          <p:nvPr/>
        </p:nvSpPr>
        <p:spPr>
          <a:xfrm>
            <a:off x="7599600" y="5618520"/>
            <a:ext cx="6243840" cy="36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marL="343080" indent="-343080">
              <a:lnSpc>
                <a:spcPts val="2849"/>
              </a:lnSpc>
              <a:buClr>
                <a:srgbClr val="333F70"/>
              </a:buClr>
              <a:buFont typeface="Symbol"/>
              <a:buChar char=""/>
            </a:pPr>
            <a:r>
              <a:rPr lang="en-US" sz="3600" b="0" strike="noStrike" spc="-1">
                <a:solidFill>
                  <a:srgbClr val="333F70"/>
                </a:solidFill>
                <a:latin typeface="Times New Roman"/>
                <a:ea typeface="Open Sans"/>
              </a:rPr>
              <a:t>famous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31969E-3E73-5FA8-6072-D975F446A3C3}"/>
              </a:ext>
            </a:extLst>
          </p:cNvPr>
          <p:cNvSpPr/>
          <p:nvPr/>
        </p:nvSpPr>
        <p:spPr>
          <a:xfrm>
            <a:off x="12314712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EE1202F3-0B39-E9D4-3E09-2256610031CB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7683334"/>
            <a:ext cx="14629680" cy="54554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ext 0"/>
          <p:cNvSpPr/>
          <p:nvPr/>
        </p:nvSpPr>
        <p:spPr>
          <a:xfrm>
            <a:off x="1856038" y="551177"/>
            <a:ext cx="7598880" cy="37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 algn="ctr">
              <a:lnSpc>
                <a:spcPts val="2951"/>
              </a:lnSpc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Describe the characters, using adjectives</a:t>
            </a:r>
            <a:endParaRPr lang="ru-RU" sz="32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3" name="Image 0" descr="preencoded.png"/>
          <p:cNvPicPr/>
          <p:nvPr/>
        </p:nvPicPr>
        <p:blipFill>
          <a:blip r:embed="rId3"/>
          <a:stretch/>
        </p:blipFill>
        <p:spPr>
          <a:xfrm>
            <a:off x="655200" y="1137960"/>
            <a:ext cx="3041280" cy="1879200"/>
          </a:xfrm>
          <a:prstGeom prst="rect">
            <a:avLst/>
          </a:prstGeom>
          <a:ln w="0">
            <a:noFill/>
          </a:ln>
        </p:spPr>
      </p:pic>
      <p:sp>
        <p:nvSpPr>
          <p:cNvPr id="504" name="Text 1"/>
          <p:cNvSpPr/>
          <p:nvPr/>
        </p:nvSpPr>
        <p:spPr>
          <a:xfrm>
            <a:off x="3818520" y="1254564"/>
            <a:ext cx="1520280" cy="18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451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Илья Муромец</a:t>
            </a:r>
            <a:endParaRPr lang="ru-RU" sz="24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Text 2"/>
          <p:cNvSpPr/>
          <p:nvPr/>
        </p:nvSpPr>
        <p:spPr>
          <a:xfrm>
            <a:off x="3812595" y="1707228"/>
            <a:ext cx="10155960" cy="19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500"/>
              </a:lnSpc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Сильный и </a:t>
            </a:r>
            <a:r>
              <a:rPr lang="en-US" sz="24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верный</a:t>
            </a:r>
            <a:r>
              <a:rPr lang="en-US" sz="2400" b="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защитник</a:t>
            </a:r>
            <a:r>
              <a:rPr lang="en-US" sz="950" b="0" strike="noStrike" spc="-1" dirty="0">
                <a:solidFill>
                  <a:srgbClr val="333F70"/>
                </a:solidFill>
                <a:latin typeface="Open Sans"/>
                <a:ea typeface="Open Sans"/>
              </a:rPr>
              <a:t>.</a:t>
            </a:r>
            <a:r>
              <a:rPr lang="en-US" sz="950" spc="-1" dirty="0">
                <a:solidFill>
                  <a:srgbClr val="333F70"/>
                </a:solidFill>
                <a:latin typeface="Open Sans"/>
                <a:ea typeface="Open Sans"/>
              </a:rPr>
              <a:t>.</a:t>
            </a:r>
            <a:endParaRPr lang="ru-RU" sz="950" b="0" strike="noStrike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06" name="Image 1" descr="preencoded.png"/>
          <p:cNvPicPr/>
          <p:nvPr/>
        </p:nvPicPr>
        <p:blipFill>
          <a:blip r:embed="rId4"/>
          <a:stretch/>
        </p:blipFill>
        <p:spPr>
          <a:xfrm>
            <a:off x="655200" y="3322080"/>
            <a:ext cx="3041280" cy="1879200"/>
          </a:xfrm>
          <a:prstGeom prst="rect">
            <a:avLst/>
          </a:prstGeom>
          <a:ln w="0">
            <a:noFill/>
          </a:ln>
        </p:spPr>
      </p:pic>
      <p:sp>
        <p:nvSpPr>
          <p:cNvPr id="507" name="Text 3"/>
          <p:cNvSpPr/>
          <p:nvPr/>
        </p:nvSpPr>
        <p:spPr>
          <a:xfrm>
            <a:off x="3818520" y="3484315"/>
            <a:ext cx="1520280" cy="18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451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Баба Яга</a:t>
            </a:r>
            <a:endParaRPr lang="ru-RU" sz="24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8" name="Text 4"/>
          <p:cNvSpPr/>
          <p:nvPr/>
        </p:nvSpPr>
        <p:spPr>
          <a:xfrm>
            <a:off x="3819240" y="3982260"/>
            <a:ext cx="10155960" cy="19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500"/>
              </a:lnSpc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Необычная и </a:t>
            </a:r>
            <a:r>
              <a:rPr lang="en-US" sz="24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загадочная</a:t>
            </a:r>
            <a:r>
              <a:rPr lang="en-US" sz="2400" b="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старушка.</a:t>
            </a:r>
            <a:endParaRPr lang="ru-RU" sz="24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9" name="Image 2" descr="preencoded.png"/>
          <p:cNvPicPr/>
          <p:nvPr/>
        </p:nvPicPr>
        <p:blipFill>
          <a:blip r:embed="rId5"/>
          <a:stretch/>
        </p:blipFill>
        <p:spPr>
          <a:xfrm>
            <a:off x="655200" y="5506200"/>
            <a:ext cx="3041280" cy="1879200"/>
          </a:xfrm>
          <a:prstGeom prst="rect">
            <a:avLst/>
          </a:prstGeom>
          <a:ln w="0">
            <a:noFill/>
          </a:ln>
        </p:spPr>
      </p:pic>
      <p:sp>
        <p:nvSpPr>
          <p:cNvPr id="510" name="Text 5"/>
          <p:cNvSpPr/>
          <p:nvPr/>
        </p:nvSpPr>
        <p:spPr>
          <a:xfrm>
            <a:off x="3819240" y="5630325"/>
            <a:ext cx="1520280" cy="18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451"/>
              </a:lnSpc>
              <a:tabLst>
                <a:tab pos="0" algn="l"/>
              </a:tabLst>
            </a:pPr>
            <a:r>
              <a:rPr lang="en-US" sz="24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Unbounded Bold"/>
                <a:cs typeface="Times New Roman" panose="02020603050405020304" pitchFamily="18" charset="0"/>
              </a:rPr>
              <a:t>Буратино</a:t>
            </a:r>
            <a:endParaRPr lang="ru-RU" sz="2400" b="0" strike="noStrike" spc="-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1" name="Text 6"/>
          <p:cNvSpPr/>
          <p:nvPr/>
        </p:nvSpPr>
        <p:spPr>
          <a:xfrm>
            <a:off x="3812596" y="6088139"/>
            <a:ext cx="10155959" cy="4342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noAutofit/>
          </a:bodyPr>
          <a:lstStyle/>
          <a:p>
            <a:pPr>
              <a:lnSpc>
                <a:spcPts val="1500"/>
              </a:lnSpc>
              <a:tabLst>
                <a:tab pos="0" algn="l"/>
              </a:tabLst>
            </a:pPr>
            <a:r>
              <a:rPr lang="en-US" sz="2400" b="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Изобретательный и </a:t>
            </a:r>
            <a:r>
              <a:rPr lang="en-US" sz="2400" b="1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любопытный</a:t>
            </a:r>
            <a:r>
              <a:rPr lang="en-US" sz="2400" b="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мальчик</a:t>
            </a:r>
            <a:r>
              <a:rPr lang="ru-RU" sz="2400" b="0" strike="noStrike" spc="-1" dirty="0">
                <a:solidFill>
                  <a:srgbClr val="333F7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r>
              <a:rPr lang="en-US" sz="950" b="0" strike="noStrike" spc="-1" dirty="0">
                <a:solidFill>
                  <a:srgbClr val="333F70"/>
                </a:solidFill>
                <a:latin typeface="Open Sans"/>
                <a:ea typeface="Open Sans"/>
              </a:rPr>
              <a:t>.</a:t>
            </a:r>
            <a:endParaRPr lang="ru-RU" sz="95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D49D3D4-E8B6-860D-923C-594C68D2B329}"/>
              </a:ext>
            </a:extLst>
          </p:cNvPr>
          <p:cNvSpPr/>
          <p:nvPr/>
        </p:nvSpPr>
        <p:spPr>
          <a:xfrm>
            <a:off x="12314712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157D307F-9DD3-6552-DF95-413373868F3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972800" y="0"/>
            <a:ext cx="3656880" cy="822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E7FDA3-0CD8-50BF-A934-1A514A14A99E}"/>
              </a:ext>
            </a:extLst>
          </p:cNvPr>
          <p:cNvSpPr/>
          <p:nvPr/>
        </p:nvSpPr>
        <p:spPr>
          <a:xfrm>
            <a:off x="12408995" y="7683335"/>
            <a:ext cx="2220685" cy="45126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136BDBD6-9AA6-9992-8E6A-DA5B9F05DCB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0" y="7683334"/>
            <a:ext cx="14629680" cy="545545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4B61373-B13C-66A7-5270-3EEFDF933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626826"/>
              </p:ext>
            </p:extLst>
          </p:nvPr>
        </p:nvGraphicFramePr>
        <p:xfrm>
          <a:off x="-12700" y="0"/>
          <a:ext cx="14642380" cy="853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7540">
                  <a:extLst>
                    <a:ext uri="{9D8B030D-6E8A-4147-A177-3AD203B41FA5}">
                      <a16:colId xmlns:a16="http://schemas.microsoft.com/office/drawing/2014/main" val="1530962158"/>
                    </a:ext>
                  </a:extLst>
                </a:gridCol>
                <a:gridCol w="7314840">
                  <a:extLst>
                    <a:ext uri="{9D8B030D-6E8A-4147-A177-3AD203B41FA5}">
                      <a16:colId xmlns:a16="http://schemas.microsoft.com/office/drawing/2014/main" val="1989290567"/>
                    </a:ext>
                  </a:extLst>
                </a:gridCol>
              </a:tblGrid>
              <a:tr h="1255891">
                <a:tc gridSpan="2">
                  <a:txBody>
                    <a:bodyPr/>
                    <a:lstStyle/>
                    <a:p>
                      <a:pPr algn="ctr"/>
                      <a:endParaRPr lang="ru-RU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4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Regular/ Irregular verbs in Past Simple</a:t>
                      </a:r>
                      <a:endParaRPr lang="ru-RU" sz="4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443563"/>
                  </a:ext>
                </a:extLst>
              </a:tr>
              <a:tr h="20602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V+ (e)d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8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V2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7830894"/>
                  </a:ext>
                </a:extLst>
              </a:tr>
              <a:tr h="4367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bak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+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= bak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</a:t>
                      </a:r>
                      <a:endParaRPr kumimoji="0" lang="ru-RU" sz="48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walk+ 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walk</a:t>
                      </a: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 = went</a:t>
                      </a:r>
                      <a:r>
                        <a:rPr kumimoji="0" lang="ru-RU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4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= did</a:t>
                      </a:r>
                      <a:endParaRPr kumimoji="0" lang="ru-RU" sz="44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9854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Произвольный</PresentationFormat>
  <Paragraphs>131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Open Sans</vt:lpstr>
      <vt:lpstr>Symbol</vt:lpstr>
      <vt:lpstr>Times New Roman</vt:lpstr>
      <vt:lpstr>Unbounded Bold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dc:description/>
  <cp:lastModifiedBy>Дешливенко Наталья Александровна</cp:lastModifiedBy>
  <cp:revision>11</cp:revision>
  <dcterms:created xsi:type="dcterms:W3CDTF">2025-06-10T20:10:32Z</dcterms:created>
  <dcterms:modified xsi:type="dcterms:W3CDTF">2025-06-15T11:58:36Z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On-screen Show (16:9)</vt:lpwstr>
  </property>
  <property fmtid="{D5CDD505-2E9C-101B-9397-08002B2CF9AE}" pid="4" name="Slides">
    <vt:i4>10</vt:i4>
  </property>
</Properties>
</file>