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87" r:id="rId3"/>
    <p:sldId id="286" r:id="rId4"/>
    <p:sldId id="295" r:id="rId5"/>
    <p:sldId id="288" r:id="rId6"/>
    <p:sldId id="290" r:id="rId7"/>
    <p:sldId id="291" r:id="rId8"/>
    <p:sldId id="299" r:id="rId9"/>
    <p:sldId id="300" r:id="rId10"/>
    <p:sldId id="293" r:id="rId11"/>
    <p:sldId id="306" r:id="rId12"/>
    <p:sldId id="303" r:id="rId13"/>
    <p:sldId id="304" r:id="rId14"/>
    <p:sldId id="307" r:id="rId15"/>
    <p:sldId id="298" r:id="rId16"/>
    <p:sldId id="294" r:id="rId17"/>
    <p:sldId id="301" r:id="rId18"/>
    <p:sldId id="292" r:id="rId19"/>
    <p:sldId id="297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4A20-FC8A-41DF-AE22-CB9BBA1ADC19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7683-7EB8-4E01-8475-D8061B464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56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88F3-7AC8-4407-A18D-22FA2B0DA037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E309-03C5-4198-AFA8-9C730B4874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6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DC849-6C12-4A35-AEBF-517223C3A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AD17-DAEC-4BC0-865B-57EF90852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7033-434C-43D0-8857-5C89E96CD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FA20-9090-42E0-BD7B-A6EF363B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5CB95-E89F-44A1-B21E-CD0AE46A0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C2DA-018E-4788-A0B2-EB0C5A60F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AAE0-7B99-4D60-B5CE-CA6EEA8B0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90A1-BD58-40C2-87E8-4A9B64E40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638C-52D2-40F5-8948-1817F00BD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77F0-6E5C-4290-8173-2DD909DBB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9472-9241-47E9-A405-7220B401B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EDD0511-85A4-401D-83B4-C864BB4CA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9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et.colorado.edu/sims/html/energy-skate-park-basics/latest/energy-skate-park-basics_e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&#1040;&#1088;&#1077;&#1086;&#1084;&#1077;&#1090;&#1088;" TargetMode="Externa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b.chgk.info/search/questions/%D1%84%D0%B0%D0%B7%D1%8B%20%D0%9B%D1%83%D0%BD%D1%8B" TargetMode="External"/><Relationship Id="rId4" Type="http://schemas.openxmlformats.org/officeDocument/2006/relationships/hyperlink" Target="https://db.chgk.info/question/poles13.2/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video/preview/15291954930676297885" TargetMode="External"/><Relationship Id="rId5" Type="http://schemas.openxmlformats.org/officeDocument/2006/relationships/hyperlink" Target="https://yandex.ru/video/preview/1479517047608171712" TargetMode="Externa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rizator.ru/analyzer/calori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4482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Специфика заданий по формированию функциональной грамотности на уроках физики и астрономии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Борцова Е.В., учитель физики МБОУ СШ№30 г. Дзержинск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89015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878db9d60d088ed5cee476e9447bd1a8dddff974-100240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4467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20688"/>
            <a:ext cx="622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текстом (по принципу ОГЭ, ЕГЭ)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12474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При скольжении вниз по канату ладони рук спортсмена нагреваются. Какой способ изменения внутренней энергии применяется в этом случае?</a:t>
            </a:r>
          </a:p>
          <a:p>
            <a:pPr marL="342900" indent="-342900">
              <a:buAutoNum type="arabicParenR"/>
            </a:pPr>
            <a:r>
              <a:rPr lang="ru-RU" dirty="0"/>
              <a:t>Теплопроводность</a:t>
            </a:r>
          </a:p>
          <a:p>
            <a:pPr marL="342900" indent="-342900">
              <a:buAutoNum type="arabicParenR"/>
            </a:pPr>
            <a:r>
              <a:rPr lang="ru-RU" dirty="0"/>
              <a:t>Тепловое излучение</a:t>
            </a:r>
          </a:p>
          <a:p>
            <a:pPr marL="342900" indent="-342900">
              <a:buAutoNum type="arabicParenR"/>
            </a:pPr>
            <a:r>
              <a:rPr lang="ru-RU" dirty="0"/>
              <a:t>Совершение работы силы тяжести</a:t>
            </a:r>
          </a:p>
          <a:p>
            <a:pPr marL="342900" indent="-342900">
              <a:buAutoNum type="arabicParenR"/>
            </a:pPr>
            <a:r>
              <a:rPr lang="ru-RU" dirty="0"/>
              <a:t>Совершение работы силы трения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90793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Собака, промокшая под дождем, начинает </a:t>
            </a:r>
          </a:p>
          <a:p>
            <a:r>
              <a:rPr lang="ru-RU" dirty="0"/>
              <a:t>встряхиваться, чтобы высушить шерсть. </a:t>
            </a:r>
          </a:p>
          <a:p>
            <a:r>
              <a:rPr lang="ru-RU" dirty="0"/>
              <a:t>К встряхиванию животное прибегает и тогда, когда </a:t>
            </a:r>
          </a:p>
          <a:p>
            <a:r>
              <a:rPr lang="ru-RU" dirty="0"/>
              <a:t>к спине что- то пристало. На каком физическом </a:t>
            </a:r>
          </a:p>
          <a:p>
            <a:r>
              <a:rPr lang="ru-RU" dirty="0"/>
              <a:t>явлении основан этот способ сушки и освобождения</a:t>
            </a:r>
          </a:p>
          <a:p>
            <a:r>
              <a:rPr lang="ru-RU" dirty="0"/>
              <a:t>от инородного тела?</a:t>
            </a:r>
          </a:p>
          <a:p>
            <a:pPr marL="342900" indent="-342900">
              <a:buAutoNum type="arabicParenR"/>
            </a:pPr>
            <a:r>
              <a:rPr lang="ru-RU" dirty="0"/>
              <a:t>Реактивное движение</a:t>
            </a:r>
          </a:p>
          <a:p>
            <a:pPr marL="342900" indent="-342900">
              <a:buAutoNum type="arabicParenR"/>
            </a:pPr>
            <a:r>
              <a:rPr lang="ru-RU" dirty="0"/>
              <a:t>Инерция </a:t>
            </a:r>
          </a:p>
          <a:p>
            <a:pPr marL="342900" indent="-342900">
              <a:buAutoNum type="arabicParenR"/>
            </a:pPr>
            <a:r>
              <a:rPr lang="ru-RU" dirty="0"/>
              <a:t>Действие силы тяжести</a:t>
            </a:r>
          </a:p>
          <a:p>
            <a:pPr marL="342900" indent="-342900">
              <a:buAutoNum type="arabicParenR"/>
            </a:pPr>
            <a:r>
              <a:rPr lang="ru-RU" dirty="0"/>
              <a:t>Электризация </a:t>
            </a:r>
          </a:p>
        </p:txBody>
      </p:sp>
    </p:spTree>
    <p:extLst>
      <p:ext uri="{BB962C8B-B14F-4D97-AF65-F5344CB8AC3E}">
        <p14:creationId xmlns:p14="http://schemas.microsoft.com/office/powerpoint/2010/main" val="1729269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5" y="874745"/>
            <a:ext cx="2307761" cy="2604994"/>
          </a:xfrm>
          <a:prstGeom prst="rect">
            <a:avLst/>
          </a:prstGeom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7" y="945999"/>
            <a:ext cx="2329136" cy="2610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90622" y="483690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Работа с текстом (по принципу ОГЭ, ЕГЭ)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38" y="1750347"/>
            <a:ext cx="3574185" cy="1729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5" y="3800805"/>
            <a:ext cx="4101720" cy="1757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46" y="4534725"/>
            <a:ext cx="4291670" cy="1715592"/>
          </a:xfrm>
          <a:prstGeom prst="rect">
            <a:avLst/>
          </a:prstGeom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33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b4/d0/75/b4d0753a83cedd93551d1fde04ef05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553482" cy="23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0602" y="5206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283" y="875011"/>
            <a:ext cx="8106210" cy="516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свойств электромагнитных волн на примере мобильного телефона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 исследовать способность электромагнитных волн проникать сквозь преграды из диэлектрика и металла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 два мобильных телефона, пластмассовая или стеклянная    коробка с крышкой, металлическая фольга.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выполнения задания.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Проверьте способность мобильного телефона принимать электромагнитные волны от станции мобильной связи. Для этого позвоните на первый телефон со второго.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Положите первый телефон в пластмассовую коробку с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крышкой и снова позвоните на него со второго телефона.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Заверните первый телефон в два слоя металлической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фольги и снова позвоните на него со второго.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Сделайте  выводы.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0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Кнехт\Desktop\vitek-vt-1327-page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17719" r="11960" b="19248"/>
          <a:stretch/>
        </p:blipFill>
        <p:spPr bwMode="auto">
          <a:xfrm>
            <a:off x="484042" y="3393628"/>
            <a:ext cx="5105400" cy="2999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Кнехт\Desktop\00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9079" r="2072" b="13009"/>
          <a:stretch/>
        </p:blipFill>
        <p:spPr bwMode="auto">
          <a:xfrm>
            <a:off x="3307062" y="3393627"/>
            <a:ext cx="4186059" cy="2985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нехт\Desktop\supra-vcs-2005-page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2" y="2068423"/>
            <a:ext cx="304419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84042" y="818808"/>
            <a:ext cx="81038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                      1. По техническим </a:t>
            </a:r>
            <a:r>
              <a:rPr lang="ru-RU"/>
              <a:t>характеристикам  определите  </a:t>
            </a:r>
            <a:r>
              <a:rPr lang="ru-RU" dirty="0"/>
              <a:t>сопротивление каждого прибора.</a:t>
            </a:r>
          </a:p>
          <a:p>
            <a:r>
              <a:rPr lang="ru-RU" dirty="0"/>
              <a:t>2.Каким общим сопротивлением будет обладать участок бытовой цепи, если включить все три прибора одновременно?</a:t>
            </a:r>
          </a:p>
          <a:p>
            <a:r>
              <a:rPr lang="ru-RU" dirty="0"/>
              <a:t>3.Рассчитайте, какую оплату за электроэнергию  вы должны внести за 30 дней, если электрочайник использовали ежедневно в общей сложности 70 минут , пылесос – раз в неделю в течении 0,5 часа,   а фен-расческу – в среднем 4 раза в неделю по 10 минут. Тариф 3,83 копейки за киловатт-час.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Практическая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898932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20620"/>
            <a:ext cx="377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" y="1484784"/>
            <a:ext cx="5680148" cy="4740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9535" y="826694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https://phet.colorado.edu/sims/html/energy-skate-park-basics/latest/energy-skate-park-basics_en.html</a:t>
            </a:r>
            <a:r>
              <a:rPr lang="ru-RU" sz="1400" dirty="0"/>
              <a:t> </a:t>
            </a:r>
            <a:endParaRPr lang="en-US" sz="1400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2244" y="1484784"/>
            <a:ext cx="2573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1. Проверить выполнение закона сохранения  механической энергии при наличии/отсутствии трения</a:t>
            </a:r>
          </a:p>
          <a:p>
            <a:r>
              <a:rPr lang="ru-RU" sz="1400" dirty="0"/>
              <a:t>2. Изменить  траекторию движения (мёртвая</a:t>
            </a:r>
          </a:p>
          <a:p>
            <a:r>
              <a:rPr lang="ru-RU" sz="1400" dirty="0"/>
              <a:t>петля, горка, американские горки с разной</a:t>
            </a:r>
          </a:p>
          <a:p>
            <a:r>
              <a:rPr lang="ru-RU" sz="1400" dirty="0"/>
              <a:t>высотой, произвольная траектория) при</a:t>
            </a:r>
          </a:p>
          <a:p>
            <a:r>
              <a:rPr lang="ru-RU" sz="1400" dirty="0"/>
              <a:t>наличии/отсутствии трения.</a:t>
            </a:r>
          </a:p>
          <a:p>
            <a:r>
              <a:rPr lang="ru-RU" sz="1400" dirty="0"/>
              <a:t>3. Изменить  значения коэффициента трения, массы тела, определить</a:t>
            </a:r>
          </a:p>
          <a:p>
            <a:r>
              <a:rPr lang="ru-RU" sz="1400" dirty="0"/>
              <a:t>значения высоты подъема тела, скорости тела.</a:t>
            </a:r>
          </a:p>
          <a:p>
            <a:endParaRPr lang="ru-RU" sz="1200" dirty="0">
              <a:latin typeface="ProximaNova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9245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370" y="585832"/>
            <a:ext cx="3954016" cy="83820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Покупка телескопа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8126" y="1271423"/>
            <a:ext cx="6624736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204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Прочитайте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статью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или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посмотрите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видеоролик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теме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«Как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выбрать</a:t>
            </a:r>
            <a:r>
              <a:rPr lang="ru-RU" sz="1400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телескоп?»</a:t>
            </a:r>
            <a:r>
              <a:rPr lang="ru-RU" sz="1400" spc="-70" dirty="0">
                <a:solidFill>
                  <a:prstClr val="black"/>
                </a:solidFill>
                <a:cs typeface="Calibri"/>
              </a:rPr>
              <a:t> (список далее)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и выполните 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одно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любое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задание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7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2496901"/>
            <a:ext cx="3024336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03200" marR="194310" indent="-3175" algn="ctr">
              <a:spcBef>
                <a:spcPts val="240"/>
              </a:spcBef>
            </a:pPr>
            <a:r>
              <a:rPr lang="ru-RU" sz="1400" dirty="0">
                <a:solidFill>
                  <a:prstClr val="black"/>
                </a:solidFill>
                <a:cs typeface="Calibri"/>
              </a:rPr>
              <a:t>Перечислите основные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параметры</a:t>
            </a:r>
            <a:r>
              <a:rPr lang="ru-RU" sz="1400" spc="-6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телескопов,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охарактеризуйте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511175" marR="275590" indent="-227329"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каждый.</a:t>
            </a:r>
            <a:r>
              <a:rPr lang="ru-RU" sz="1400" spc="-9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Перечислите </a:t>
            </a:r>
            <a:r>
              <a:rPr lang="ru-RU" sz="1400" spc="-434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виды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телескопов,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назовите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плюсы</a:t>
            </a:r>
            <a:r>
              <a:rPr lang="ru-RU" sz="1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</a:t>
            </a:r>
          </a:p>
          <a:p>
            <a:pPr marL="95250" marR="89535" indent="-635" algn="ctr">
              <a:spcBef>
                <a:spcPts val="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минусы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каждого. Какой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вы бы выбрали 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для 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наблюдения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далёких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объектов</a:t>
            </a:r>
            <a:r>
              <a:rPr lang="ru-RU" sz="14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(звёзд,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туманностей)?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1131" y="2480234"/>
            <a:ext cx="4572000" cy="24622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0480" marR="24130" algn="ctr">
              <a:spcBef>
                <a:spcPts val="10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Используя</a:t>
            </a:r>
            <a:r>
              <a:rPr lang="ru-RU" sz="14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сервис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Яндекс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5" dirty="0" err="1">
                <a:solidFill>
                  <a:prstClr val="black"/>
                </a:solidFill>
                <a:cs typeface="Calibri"/>
              </a:rPr>
              <a:t>Маркет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lang="ru-RU" sz="1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подберите </a:t>
            </a:r>
            <a:r>
              <a:rPr lang="ru-RU" sz="1400" spc="-434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телескоп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заданным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параметрам: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30" dirty="0">
                <a:solidFill>
                  <a:prstClr val="black"/>
                </a:solidFill>
                <a:cs typeface="Calibri"/>
              </a:rPr>
              <a:t>Телескоп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нужен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для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наблюдения</a:t>
            </a:r>
            <a:r>
              <a:rPr lang="ru-RU" sz="14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планет</a:t>
            </a:r>
            <a:r>
              <a:rPr lang="ru-RU"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Луны в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местности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 небом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средней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 err="1">
                <a:solidFill>
                  <a:prstClr val="black"/>
                </a:solidFill>
                <a:cs typeface="Calibri"/>
              </a:rPr>
              <a:t>засвеченности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(не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мегаполис,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но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не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идеально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тёмное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небо),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наблюдение</a:t>
            </a:r>
            <a:r>
              <a:rPr lang="ru-RU" sz="1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</a:t>
            </a:r>
          </a:p>
          <a:p>
            <a:pPr marL="1270" algn="ctr">
              <a:spcBef>
                <a:spcPts val="5"/>
              </a:spcBef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балкона/из</a:t>
            </a:r>
            <a:r>
              <a:rPr lang="ru-RU" sz="14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окна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(поворот</a:t>
            </a:r>
            <a:r>
              <a:rPr lang="ru-RU" sz="14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трубы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</a:t>
            </a:r>
          </a:p>
          <a:p>
            <a:pPr marL="12700" marR="5080" algn="ctr"/>
            <a:r>
              <a:rPr lang="ru-RU" sz="1400" spc="-5" dirty="0">
                <a:solidFill>
                  <a:prstClr val="black"/>
                </a:solidFill>
                <a:cs typeface="Calibri"/>
              </a:rPr>
              <a:t>горизонтальной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вертикальной плоскостях), </a:t>
            </a:r>
            <a:r>
              <a:rPr lang="ru-RU" sz="1400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без хроматической </a:t>
            </a:r>
            <a:r>
              <a:rPr lang="ru-RU" sz="1400" dirty="0" err="1">
                <a:solidFill>
                  <a:prstClr val="black"/>
                </a:solidFill>
                <a:cs typeface="Calibri"/>
              </a:rPr>
              <a:t>абберации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,</a:t>
            </a:r>
            <a:r>
              <a:rPr lang="ru-RU"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массой не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более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7-8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кг,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цена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не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более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10</a:t>
            </a:r>
            <a:r>
              <a:rPr lang="ru-RU"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000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рублей,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хорошими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отзывами</a:t>
            </a:r>
            <a:r>
              <a:rPr lang="ru-RU" sz="14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покупателей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8091" y="401166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Ситуационные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170268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sharada.ru/_mod_files/ce_images/eshop/7bx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4" y="358097"/>
            <a:ext cx="8572500" cy="6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4214" y="4822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Ситуационные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779" y="483013"/>
            <a:ext cx="839961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Построение маршрута движения</a:t>
            </a:r>
            <a:endParaRPr lang="ru-RU" sz="1600" dirty="0">
              <a:solidFill>
                <a:srgbClr val="8B8BB1"/>
              </a:solidFill>
              <a:latin typeface="15"/>
            </a:endParaRPr>
          </a:p>
          <a:p>
            <a:pPr algn="r"/>
            <a:r>
              <a:rPr lang="ru-RU" dirty="0">
                <a:solidFill>
                  <a:srgbClr val="323232"/>
                </a:solidFill>
                <a:latin typeface="+mj-lt"/>
              </a:rPr>
              <a:t>                       1. Открыть в поисковике Яндекс вкладку «Карты» и кликнуть                «Маршруты».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2. Ввести в графы «А» и «В» нужные адреса или выбрать случайным образом на карте. Добиться, чтобы пунктами были реальные объекты (для этого увеличить масштаб и переставить маркер в нужное место), записать названия пунктов; желательно сделать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скрин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, распечатать и вклеить в тетрадь фрагмент карты.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3. В колонке «Маршруты» выбрать по очереди все виды движения (личным транспортом, общественным транспортом, пешком); для каждого случая выбрать самый быстрый вариант (если вариантов несколько), раскрыть для детального изучения и рассчитать для каждого случая среднюю скорость движения. 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4. Предложите альтернативный вариант маршрута (если есть).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5. Какой вариант движения вы бы выбрали? Почему? Сделайте общий вывод по работе.</a:t>
            </a:r>
          </a:p>
          <a:p>
            <a:r>
              <a:rPr lang="ru-RU" dirty="0">
                <a:solidFill>
                  <a:srgbClr val="323232"/>
                </a:solidFill>
                <a:latin typeface="+mj-lt"/>
              </a:rPr>
              <a:t>6.*  За какое время расстояние между пунктами преодолеет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квадрокоптер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, если его средняя скорость равна 20 м/с? Хватит ли заряда батареи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коптера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 для полета? (Инструмент для измерения расстояния по прямой в сервисе «Яндекс Карты» и максимально возможное время полета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коптера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 на одном заряде батареи найти самостоятельно). Каким образом (с какой целью) вы бы использовали </a:t>
            </a:r>
            <a:r>
              <a:rPr lang="ru-RU" dirty="0" err="1">
                <a:solidFill>
                  <a:srgbClr val="323232"/>
                </a:solidFill>
                <a:latin typeface="+mj-lt"/>
              </a:rPr>
              <a:t>квадрокоптер</a:t>
            </a:r>
            <a:r>
              <a:rPr lang="ru-RU" dirty="0">
                <a:solidFill>
                  <a:srgbClr val="323232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481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Качественные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01288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1. Можно ли измерить давление воздуха в кабине космического корабля барометром- анероидом? жидкостным барометром? металлическим манометром? Почему?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38" y="1920876"/>
            <a:ext cx="826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Зеркало и белый лист бумаги отражают до 90% падающего на них света. Почему  в зеркале мы видим свое изображение , а в белом листе –нет?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369" y="280723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Почему обычно хозяйки стирают белое белье отдельно от черного?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521" y="31285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Зачем  барометру- анероиду  две стрелки?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521" y="3446125"/>
            <a:ext cx="63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Почему боксеры ведут бой в перчатках?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521" y="377433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Почему необходима побелка плодовых деревьев?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423" y="4102005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Зачем на крышках фарфоровых чайников делают отверстие?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282" y="4457784"/>
            <a:ext cx="719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 Почему при очень быстрой езде на гоночных автомобилях у спортсменов закладывает уши?</a:t>
            </a:r>
          </a:p>
        </p:txBody>
      </p:sp>
      <p:pic>
        <p:nvPicPr>
          <p:cNvPr id="1026" name="Picture 2" descr="https://a.allegroimg.com/original/112c9b/cb68675f4cd0bbc28a83858c9d19/BESTSELLER-TEC-2000-Engine-Flush-375ml-Pojemnosc-w-ofercie-375-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4" y="4941168"/>
            <a:ext cx="3800683" cy="1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67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3671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Домашний эксперимент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838" y="149790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Бросить в кипящую воду несколько пельменей, наблюдать несколько минут до подъема пельменей. При варке пельмени впитывают воду и становятся тяжелее. Почему они всплывают?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056325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Встаньте на напольные весы. Измерьте свой вес. Резко поднимите руки вверх. Изменились ли показания весов? Резко опустите руки. Меняются ли показания? Результаты поясните. Стоит ли весы вернут продавцу?</a:t>
            </a:r>
          </a:p>
        </p:txBody>
      </p:sp>
      <p:pic>
        <p:nvPicPr>
          <p:cNvPr id="2050" name="Picture 2" descr="https://avatars.mds.yandex.net/i?id=5644b8280f05d89eb97c9bdc80c599e3267be9ec-1252284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56325"/>
            <a:ext cx="3385567" cy="29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71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565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Домашний эксперимент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75" y="430534"/>
            <a:ext cx="3504477" cy="2636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685" y="3228878"/>
            <a:ext cx="3517771" cy="2890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70" y="74934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Ареометр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1979" y="1010245"/>
            <a:ext cx="45471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Изучите статью «Ареометр»</a:t>
            </a:r>
          </a:p>
          <a:p>
            <a:pPr algn="ctr"/>
            <a:r>
              <a:rPr lang="ru-RU" sz="1400" dirty="0"/>
              <a:t>(</a:t>
            </a:r>
            <a:r>
              <a:rPr lang="en-US" sz="1400" dirty="0">
                <a:hlinkClick r:id="rId5"/>
              </a:rPr>
              <a:t>https://ru.wikipedia.org/wiki/</a:t>
            </a:r>
            <a:r>
              <a:rPr lang="ru-RU" sz="1400" dirty="0">
                <a:hlinkClick r:id="rId5"/>
              </a:rPr>
              <a:t>Ареометр</a:t>
            </a:r>
            <a:r>
              <a:rPr lang="ru-RU" sz="1400" dirty="0"/>
              <a:t> ), </a:t>
            </a:r>
            <a:r>
              <a:rPr lang="ru-RU" dirty="0"/>
              <a:t>рассмотрите рисунки и ответьте на вопросы:</a:t>
            </a:r>
          </a:p>
          <a:p>
            <a:pPr marL="342900" indent="-342900">
              <a:buAutoNum type="arabicPeriod"/>
            </a:pPr>
            <a:r>
              <a:rPr lang="ru-RU" dirty="0"/>
              <a:t>Каково назначение ареометра?</a:t>
            </a:r>
          </a:p>
          <a:p>
            <a:pPr marL="342900" indent="-342900">
              <a:buAutoNum type="arabicPeriod"/>
            </a:pPr>
            <a:r>
              <a:rPr lang="ru-RU" dirty="0"/>
              <a:t>Каков принцип действия?</a:t>
            </a:r>
          </a:p>
          <a:p>
            <a:pPr marL="342900" indent="-342900">
              <a:buAutoNum type="arabicPeriod"/>
            </a:pPr>
            <a:r>
              <a:rPr lang="ru-RU" dirty="0"/>
              <a:t>Перечислите виды ареометров, для чего используют каждый?</a:t>
            </a:r>
          </a:p>
          <a:p>
            <a:pPr marL="342900" indent="-342900">
              <a:buAutoNum type="arabicPeriod"/>
            </a:pPr>
            <a:r>
              <a:rPr lang="ru-RU" dirty="0"/>
              <a:t>Почему правый ареометр на рисунке 1 погружен на большую глубину?</a:t>
            </a:r>
          </a:p>
          <a:p>
            <a:pPr marL="342900" indent="-342900">
              <a:buAutoNum type="arabicPeriod"/>
            </a:pPr>
            <a:r>
              <a:rPr lang="ru-RU" dirty="0"/>
              <a:t>Ответьте на вопросы по рисунку 2:</a:t>
            </a:r>
          </a:p>
          <a:p>
            <a:r>
              <a:rPr lang="ru-RU" dirty="0"/>
              <a:t>а) Как изменится положение лактометра, если молоко разбавить водой?</a:t>
            </a:r>
          </a:p>
          <a:p>
            <a:r>
              <a:rPr lang="ru-RU" dirty="0"/>
              <a:t>б)Как изменится положение спиртометра, если в спирт добавить воды?</a:t>
            </a:r>
          </a:p>
          <a:p>
            <a:r>
              <a:rPr lang="ru-RU" dirty="0"/>
              <a:t>в)Как изменится положение сахариметра, если мед разбавить сахарным сиропом?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21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556792"/>
            <a:ext cx="3744416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ФИЗИКУ В ШКОЛЕ НАДО БЫЛО УЧИТЬ, САЛАГИ!</a:t>
            </a:r>
            <a:endParaRPr lang="ru-RU" sz="1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Дело было в 60-х годах.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Группа физиков-ядерщиков из закрытого НИИ поехала на Чёрное море. Все как один – доктора наук. Пришли на бережок, по пути купив несколько бутылок винца с такой пластмассовой крышкой, которую надо срезать ножом. Приходят, приготовились уже - </a:t>
            </a:r>
            <a:r>
              <a:rPr lang="ru-RU" sz="1400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! - а бутылки открывать нечем! Видят невдалеке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мужичка бомжеватого вида.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Уважаемый, а у вас не найдётся чего-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чтоб бутылочку открыть ?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Откроем, как не открыть! Спички есть?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Мужик берёт спички, нагревает пробку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срывает её, размякшую, со словами: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Физику в школе надо было учить,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A1A1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салаги!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s://avatars.mds.yandex.net/i?id=f8377290405ce397b2e2ed7d29e9af7341be382b-52347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90" y="904820"/>
            <a:ext cx="331196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3190" y="4365104"/>
            <a:ext cx="3311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33333"/>
                </a:solidFill>
              </a:rPr>
              <a:t>Советский и российский учёный-физик, просветитель и телеведущий, а также демограф.</a:t>
            </a:r>
          </a:p>
          <a:p>
            <a:pPr algn="ctr"/>
            <a:r>
              <a:rPr lang="ru-RU" sz="1200" dirty="0">
                <a:solidFill>
                  <a:srgbClr val="333333"/>
                </a:solidFill>
              </a:rPr>
              <a:t>С 1973 года бессменно вёл научно-популярную телепрограмму «Очевидное — невероятное». Основатель и главный редактор журнала «В мире науки»…</a:t>
            </a:r>
            <a:endParaRPr lang="ru-RU" sz="12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020463"/>
            <a:ext cx="196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Сергей Петрович </a:t>
            </a:r>
            <a:r>
              <a:rPr lang="ru-RU" sz="1200" dirty="0" err="1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Капица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63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134" y="598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Рефлексия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" y="1391395"/>
            <a:ext cx="5041298" cy="3117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51015"/>
            <a:ext cx="4536504" cy="27623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6313" y="50130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/>
              <a:t>Век наш таков, что он гордится машинами, умеющими думать, и побаивается людей, проявляющих ту же способность Г. Мамфорд Джонс</a:t>
            </a:r>
          </a:p>
        </p:txBody>
      </p:sp>
      <p:pic>
        <p:nvPicPr>
          <p:cNvPr id="14" name="Рисунок 13" descr="Картинки по запросу лесенка успех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168352" cy="2520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381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Picture 2" descr="https://i0.wp.com/xn---693-43d3dhx2g.xn--p1ai/wp-content/uploads/2022/03/%D1%84%D1%83%D0%BD%D0%BA%D1%86-%D0%B3%D0%B0%D1%80%D0%BC%D0%BE%D1%82%D0%BD%D0%BE%D1%81%D1%82%D1%8C.jpg?zoom=2&amp;resize=723%2C40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6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3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7100" y="45168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Проблемно- поисковые вопросы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5" y="1134036"/>
            <a:ext cx="2880320" cy="2874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779" y="1556792"/>
            <a:ext cx="442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Объясните смысл шутливой картинки на футболке с точки зрения физики.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463246"/>
            <a:ext cx="2299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latin typeface="MS Gothic" panose="020B0609070205080204" pitchFamily="49" charset="-128"/>
              </a:rPr>
              <a:t>赤外線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80779" y="2708920"/>
            <a:ext cx="4567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ОНИ были открыты в 1800 году. Японский термин для НИХ состоит их иероглифов, которые означают «снаружи», «красный», «линия». Назовите ИХ.</a:t>
            </a:r>
          </a:p>
          <a:p>
            <a:r>
              <a:rPr lang="en-US" dirty="0">
                <a:hlinkClick r:id="rId4"/>
              </a:rPr>
              <a:t>https://db.chgk.info/question/poles13.2/6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4482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3. Согласно некоторым исследованиям, ОН символизирует собой луну, которая, переходя из одного созвездия в другое, постепенно меняет </a:t>
            </a:r>
            <a:r>
              <a:rPr lang="ru-RU" b="1" dirty="0"/>
              <a:t>фазы</a:t>
            </a:r>
            <a:r>
              <a:rPr lang="ru-RU" dirty="0"/>
              <a:t>. Однако в наиболее известной версии из фаз присутствуют только полнолуние и новолуние. Назовите ЕГО.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784" y="5431300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https://db.chgk.info/search/questions/%D1%84%D0%B0%D0%B7%D1%8B%20%D0%9B%D1%83%D0%BD%D1%8B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099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793" y="358097"/>
            <a:ext cx="334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Экспериментальные </a:t>
            </a:r>
          </a:p>
          <a:p>
            <a:pPr algn="ctr"/>
            <a:r>
              <a:rPr lang="ru-RU" dirty="0"/>
              <a:t>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90683"/>
            <a:ext cx="3631307" cy="3072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249" y="3068960"/>
            <a:ext cx="2902122" cy="3232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357" y="5466673"/>
            <a:ext cx="52874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yandex.ru/video/preview/1479517047608171712</a:t>
            </a:r>
            <a:r>
              <a:rPr lang="ru-RU" sz="1400" dirty="0" smtClean="0"/>
              <a:t> </a:t>
            </a:r>
            <a:r>
              <a:rPr lang="ru-RU" dirty="0" smtClean="0"/>
              <a:t>-</a:t>
            </a:r>
            <a:r>
              <a:rPr lang="ru-RU" sz="1400" dirty="0" err="1" smtClean="0"/>
              <a:t>Фиксики</a:t>
            </a:r>
            <a:r>
              <a:rPr lang="ru-RU" sz="1400" dirty="0" smtClean="0"/>
              <a:t> </a:t>
            </a:r>
            <a:r>
              <a:rPr lang="ru-RU" sz="1400" dirty="0"/>
              <a:t>- Подводная лодка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164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Как плавает подводная лодка?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879" y="4943453"/>
            <a:ext cx="527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669A"/>
                </a:solidFill>
                <a:hlinkClick r:id="rId6"/>
              </a:rPr>
              <a:t>https://</a:t>
            </a:r>
            <a:r>
              <a:rPr lang="en-US" sz="1400" dirty="0" smtClean="0">
                <a:solidFill>
                  <a:srgbClr val="66669A"/>
                </a:solidFill>
                <a:hlinkClick r:id="rId6"/>
              </a:rPr>
              <a:t>yandex.ru/video/preview/15291954930676297885</a:t>
            </a:r>
            <a:r>
              <a:rPr lang="ru-RU" sz="1400" dirty="0" smtClean="0">
                <a:solidFill>
                  <a:srgbClr val="66669A"/>
                </a:solidFill>
              </a:rPr>
              <a:t> - видео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73" y="2467364"/>
            <a:ext cx="4140266" cy="2325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2273" y="1656170"/>
            <a:ext cx="363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Видеоэксперимент</a:t>
            </a:r>
            <a:r>
              <a:rPr lang="ru-RU" dirty="0"/>
              <a:t> «Яйца и соленая вода»</a:t>
            </a:r>
          </a:p>
        </p:txBody>
      </p:sp>
    </p:spTree>
    <p:extLst>
      <p:ext uri="{BB962C8B-B14F-4D97-AF65-F5344CB8AC3E}">
        <p14:creationId xmlns:p14="http://schemas.microsoft.com/office/powerpoint/2010/main" val="2292294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4834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Проектные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125" y="79228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Как вытащить застрявший автомобиль в одиночку?</a:t>
            </a:r>
          </a:p>
          <a:p>
            <a:pPr marL="342900" indent="-342900">
              <a:buAutoNum type="arabicPeriod"/>
            </a:pPr>
            <a:r>
              <a:rPr lang="ru-RU" dirty="0"/>
              <a:t>Как выкрутить винт без отвертки? (3-5 способов)</a:t>
            </a:r>
          </a:p>
          <a:p>
            <a:pPr marL="342900" indent="-342900">
              <a:buAutoNum type="arabicPeriod"/>
            </a:pPr>
            <a:r>
              <a:rPr lang="ru-RU" dirty="0" err="1"/>
              <a:t>Лайфхаки</a:t>
            </a:r>
            <a:r>
              <a:rPr lang="ru-RU" dirty="0"/>
              <a:t> с простыми механизмами.</a:t>
            </a:r>
          </a:p>
          <a:p>
            <a:pPr marL="342900" indent="-342900">
              <a:buAutoNum type="arabicPeriod"/>
            </a:pPr>
            <a:r>
              <a:rPr lang="ru-RU" dirty="0"/>
              <a:t>Как параллакс помогает в проверке зрения глухонемых людей?</a:t>
            </a:r>
          </a:p>
          <a:p>
            <a:pPr marL="342900" indent="-342900">
              <a:buAutoNum type="arabicPeriod"/>
            </a:pPr>
            <a:r>
              <a:rPr lang="ru-RU" dirty="0"/>
              <a:t>Что было бы, если бы исчезла сила трения? сила тяжести?</a:t>
            </a:r>
          </a:p>
          <a:p>
            <a:pPr marL="342900" indent="-342900">
              <a:buAutoNum type="arabicPeriod"/>
            </a:pPr>
            <a:r>
              <a:rPr lang="ru-RU" dirty="0"/>
              <a:t>Почему Дед Мороз не стареет?</a:t>
            </a:r>
          </a:p>
          <a:p>
            <a:pPr marL="342900" indent="-342900">
              <a:buAutoNum type="arabicPeriod"/>
            </a:pPr>
            <a:r>
              <a:rPr lang="ru-RU" dirty="0"/>
              <a:t>Собери коллекцию простых механизмов, полупроводников?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63981"/>
            <a:ext cx="2699746" cy="212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327379"/>
            <a:ext cx="3166972" cy="2106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896" y="2939244"/>
            <a:ext cx="3026431" cy="212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300" y="4182818"/>
            <a:ext cx="3157161" cy="22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1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206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информацией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311450"/>
            <a:ext cx="8319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Изучить материалы сети (соцопросы, блоги, форумы и др.,  указать основной источник) по теме «Ремень безопасности- за и против» или  «Подушка безопасности- за и против»: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Записать несколько вариантов «за»;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Записать несколько вариантов «против»;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Найти данные статистики за последний полный год в своем регионе, России;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Привести данные </a:t>
            </a:r>
            <a:r>
              <a:rPr lang="ru-RU" dirty="0" err="1"/>
              <a:t>краш</a:t>
            </a:r>
            <a:r>
              <a:rPr lang="ru-RU" dirty="0"/>
              <a:t>- тестов с манекенами;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Высказать собственное мнение, сделать общий вывод.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Picture 2" descr="https://moto-pride.ru/wp-content/uploads/a/a/0/aa097e3044e256300eed37fa2a55097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5" y="4059328"/>
            <a:ext cx="3706900" cy="20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21.userapi.com/impg/NrgBip03BS3vkpCyBJ_B1adiuz52jus-NhGZIg/7Ty7QdwYrv4.jpg?size=1200x900&amp;quality=95&amp;sign=648fd13ce0aa6304675622a46aceea1a&amp;c_uniq_tag=4tr05tslJt1LWN0L7BCYgruQXiFDlM-qR5ZmBxZVhO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77" y="4020770"/>
            <a:ext cx="2736304" cy="21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31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информацией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Баланс энергии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556792"/>
            <a:ext cx="8175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Изучить страницу «Анализатор расхода калорий»</a:t>
            </a:r>
          </a:p>
          <a:p>
            <a:r>
              <a:rPr lang="en-US" dirty="0">
                <a:hlinkClick r:id="rId3"/>
              </a:rPr>
              <a:t>http://www.calorizator.ru/analyzer/calories</a:t>
            </a:r>
            <a:r>
              <a:rPr lang="ru-RU" dirty="0"/>
              <a:t> </a:t>
            </a:r>
          </a:p>
          <a:p>
            <a:r>
              <a:rPr lang="ru-RU" dirty="0"/>
              <a:t>2. Указать свой вес в килограммах.</a:t>
            </a:r>
          </a:p>
          <a:p>
            <a:r>
              <a:rPr lang="ru-RU" dirty="0"/>
              <a:t>3. Внести в таблицу виды вашей деятельности в течение суток (отдых, учеба в школе, передвижение и т.д.), сделать </a:t>
            </a:r>
            <a:r>
              <a:rPr lang="ru-RU" dirty="0" err="1"/>
              <a:t>скрин</a:t>
            </a:r>
            <a:r>
              <a:rPr lang="ru-RU" dirty="0"/>
              <a:t> страницы, распечатать, вклеить в тетрадь.</a:t>
            </a:r>
          </a:p>
          <a:p>
            <a:r>
              <a:rPr lang="ru-RU" dirty="0"/>
              <a:t>4. Записать суточный расход энергии в МДж и ккал, сравнить его с табличным значением для своего возраста.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86511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Суточные нормы физиологических потребностей в энергии детей и подростков.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65873"/>
              </p:ext>
            </p:extLst>
          </p:nvPr>
        </p:nvGraphicFramePr>
        <p:xfrm>
          <a:off x="539554" y="4511447"/>
          <a:ext cx="7776864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Энергия, ккал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Возраст школьника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7-10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11-13 лет, мальчики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11-13 лет, девочки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14-17 лет, юноши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14-17 лет, девушки</a:t>
                      </a:r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23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428596" y="1714488"/>
            <a:ext cx="8496300" cy="2449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Даниил\Desktop\kisspng-astronomy-star-clip-art-astronomical-telescope-5b30bd5f929da9.7623222015299208636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8097"/>
            <a:ext cx="1191076" cy="10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62068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с информацией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66" y="1714488"/>
            <a:ext cx="5092772" cy="4410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Сопроводительный текст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Изучить график «Связь объективных характеристик звука и слуховых ощущений», составить сопроводительный текст к </a:t>
            </a:r>
            <a:r>
              <a:rPr lang="ru-RU" dirty="0" err="1"/>
              <a:t>инфографике</a:t>
            </a:r>
            <a:r>
              <a:rPr lang="ru-RU" dirty="0"/>
              <a:t> и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val="3020684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1557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MS Gothic</vt:lpstr>
      <vt:lpstr>15</vt:lpstr>
      <vt:lpstr>Arial</vt:lpstr>
      <vt:lpstr>Calibri</vt:lpstr>
      <vt:lpstr>Impact</vt:lpstr>
      <vt:lpstr>ProximaNova-Regular</vt:lpstr>
      <vt:lpstr>Tahoma</vt:lpstr>
      <vt:lpstr>Times New Roman</vt:lpstr>
      <vt:lpstr>Selling a Product or Service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Покупка телескопа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Даниил</dc:creator>
  <cp:lastModifiedBy>RePack by Diakov</cp:lastModifiedBy>
  <cp:revision>239</cp:revision>
  <dcterms:created xsi:type="dcterms:W3CDTF">2016-02-06T11:34:28Z</dcterms:created>
  <dcterms:modified xsi:type="dcterms:W3CDTF">2025-06-15T09:26:21Z</dcterms:modified>
</cp:coreProperties>
</file>