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70" r:id="rId11"/>
    <p:sldId id="264" r:id="rId12"/>
    <p:sldId id="268" r:id="rId13"/>
    <p:sldId id="267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2097" y="887748"/>
            <a:ext cx="8234560" cy="1089401"/>
          </a:xfrm>
        </p:spPr>
        <p:txBody>
          <a:bodyPr/>
          <a:lstStyle/>
          <a:p>
            <a:pPr algn="ctr"/>
            <a:r>
              <a:rPr lang="en-US" sz="4800" b="1" dirty="0"/>
              <a:t>Holidays in Great Britain</a:t>
            </a:r>
            <a:endParaRPr lang="ru-RU" sz="4800" b="1" dirty="0"/>
          </a:p>
        </p:txBody>
      </p:sp>
      <p:pic>
        <p:nvPicPr>
          <p:cNvPr id="1028" name="Picture 4" descr="Картинки по запросу пасха в британии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0" y="1977149"/>
            <a:ext cx="3982981" cy="30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день благодарения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00" y="3205837"/>
            <a:ext cx="3838130" cy="296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праздники в британии карти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870" y="2492681"/>
            <a:ext cx="4116450" cy="308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337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EEBAE7-ADB7-78A9-3ACE-434CA64371CD}"/>
              </a:ext>
            </a:extLst>
          </p:cNvPr>
          <p:cNvSpPr txBox="1"/>
          <p:nvPr/>
        </p:nvSpPr>
        <p:spPr>
          <a:xfrm>
            <a:off x="548639" y="574766"/>
            <a:ext cx="9622971" cy="5262979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Keys: 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from;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important;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celebrates;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called;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wear;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paint;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symbol;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watch;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to;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take part;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great;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 - gifts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02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789140"/>
            <a:ext cx="9404723" cy="1064108"/>
          </a:xfrm>
        </p:spPr>
        <p:txBody>
          <a:bodyPr/>
          <a:lstStyle/>
          <a:p>
            <a:pPr algn="ctr"/>
            <a:r>
              <a:rPr lang="en-US" b="1" dirty="0"/>
              <a:t>Grammar task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9226" y="1079770"/>
            <a:ext cx="9844391" cy="55058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sentences in Present Continuous.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We can’t go climbing! It’s __________________. (rain)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Why _______ you ________________ for your holiday photos? (look)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What _______ you ________________ at? (laugh)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____ Steve ___________________ an invitation card? (write)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OK, wait a minute, I ____ ____________ now (get up). 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“Where’s dad?” – “He ____ _____________ the last minute shopping.” (do)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9639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DAEEF-AB58-E70D-767F-3D24467F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keys: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538ABF-2C2B-4AAE-9F5A-67FAAFCA8455}"/>
              </a:ext>
            </a:extLst>
          </p:cNvPr>
          <p:cNvSpPr txBox="1"/>
          <p:nvPr/>
        </p:nvSpPr>
        <p:spPr>
          <a:xfrm>
            <a:off x="646110" y="1517515"/>
            <a:ext cx="1044342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We can’t go climbing! It’s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raining.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Why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looking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your holiday photos?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What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laughing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at?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Steve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writing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invitation card?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OK, wait a minute, I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getting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now.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“Where’s dad?” – “He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doing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last minute shopping.”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17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093735-8AA2-DD1F-0C16-08D7FFD6B3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602" t="46006" r="29713" b="8953"/>
          <a:stretch/>
        </p:blipFill>
        <p:spPr>
          <a:xfrm>
            <a:off x="2516776" y="94143"/>
            <a:ext cx="6635931" cy="65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38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313510"/>
            <a:ext cx="9404723" cy="1301840"/>
          </a:xfrm>
        </p:spPr>
        <p:txBody>
          <a:bodyPr/>
          <a:lstStyle/>
          <a:p>
            <a:pPr algn="ctr"/>
            <a:r>
              <a:rPr lang="en-US" sz="3600" b="1" dirty="0"/>
              <a:t>Make a speech about special days or holidays in Russia</a:t>
            </a:r>
            <a:endParaRPr lang="ru-RU" sz="3600" b="1" dirty="0"/>
          </a:p>
        </p:txBody>
      </p:sp>
      <p:pic>
        <p:nvPicPr>
          <p:cNvPr id="1028" name="Picture 4" descr="Картинки по запросу дарят цветы на 8 марта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713" y="1637642"/>
            <a:ext cx="460057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9 мая день праздник победы картинки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28" y="1615350"/>
            <a:ext cx="5523613" cy="311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485D50-0BF7-2A40-DB39-BE49B9B67C7C}"/>
              </a:ext>
            </a:extLst>
          </p:cNvPr>
          <p:cNvSpPr txBox="1"/>
          <p:nvPr/>
        </p:nvSpPr>
        <p:spPr>
          <a:xfrm>
            <a:off x="646111" y="4726984"/>
            <a:ext cx="61482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 to say: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what holiday it is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why people like celebrating this holiday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what you usually do on this day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what presents people get on this holiday</a:t>
            </a:r>
          </a:p>
        </p:txBody>
      </p:sp>
    </p:spTree>
    <p:extLst>
      <p:ext uri="{BB962C8B-B14F-4D97-AF65-F5344CB8AC3E}">
        <p14:creationId xmlns:p14="http://schemas.microsoft.com/office/powerpoint/2010/main" val="1361536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2082" y="452718"/>
            <a:ext cx="9048752" cy="1400530"/>
          </a:xfrm>
        </p:spPr>
        <p:txBody>
          <a:bodyPr/>
          <a:lstStyle/>
          <a:p>
            <a:pPr algn="ctr"/>
            <a:r>
              <a:rPr lang="en-US" sz="4400" b="1" dirty="0"/>
              <a:t>How are you? </a:t>
            </a:r>
            <a:br>
              <a:rPr lang="en-US" sz="4400" b="1" dirty="0"/>
            </a:br>
            <a:r>
              <a:rPr lang="en-US" sz="4400" b="1" dirty="0"/>
              <a:t>Did you like the lesson?</a:t>
            </a:r>
            <a:endParaRPr lang="ru-RU" sz="4400" b="1" dirty="0"/>
          </a:p>
        </p:txBody>
      </p:sp>
      <p:pic>
        <p:nvPicPr>
          <p:cNvPr id="4" name="Picture 6" descr="ÐÐ°ÑÑÐ¸Ð½ÐºÐ¸ Ð¿Ð¾ Ð·Ð°Ð¿ÑÐ¾ÑÑ ÑÐ¼Ð°Ð¹Ð»Ð¸Ðº Ñ Ð¿ÑÑÐ¼ÑÐ¼ ÑÑÐ¾Ð¼ ÐºÐ°ÑÑÐ¸Ð½ÐºÐ¸ ÑÐ¸ÑÑÐ½ÐºÐ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36" y="2081813"/>
            <a:ext cx="8141917" cy="284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784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5353"/>
          </a:xfrm>
        </p:spPr>
        <p:txBody>
          <a:bodyPr/>
          <a:lstStyle/>
          <a:p>
            <a:pPr algn="ctr"/>
            <a:r>
              <a:rPr lang="en-US" sz="5400" b="1" dirty="0"/>
              <a:t>Tongue twisters</a:t>
            </a:r>
            <a:br>
              <a:rPr lang="en-US" sz="5400" b="1" dirty="0"/>
            </a:b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as quickly as you can and translate. </a:t>
            </a:r>
            <a:b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103312" y="2981195"/>
            <a:ext cx="9431077" cy="26429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black cat sat on a mat and ate a fat rat.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big black bug bit a big black dog on his big black nose!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960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Jumbled words</a:t>
            </a:r>
            <a:br>
              <a:rPr lang="en-US" b="1" dirty="0"/>
            </a:b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them correctly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tyrap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hron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ftig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sumic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stocume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setug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forkwire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knippum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vestalif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3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27" y="389218"/>
            <a:ext cx="9404723" cy="140053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keys: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665962"/>
            <a:ext cx="9117926" cy="4722312"/>
          </a:xfrm>
        </p:spPr>
        <p:txBody>
          <a:bodyPr numCol="2">
            <a:normAutofit/>
          </a:bodyPr>
          <a:lstStyle/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tyrap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party</a:t>
            </a:r>
          </a:p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hron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horn</a:t>
            </a:r>
          </a:p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ftig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gift</a:t>
            </a:r>
          </a:p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dofo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food</a:t>
            </a:r>
          </a:p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sumic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music</a:t>
            </a:r>
          </a:p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stocume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costume</a:t>
            </a:r>
          </a:p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setug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guest</a:t>
            </a:r>
          </a:p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forkwire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firework</a:t>
            </a:r>
          </a:p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9)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knippum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pumpkin</a:t>
            </a:r>
          </a:p>
          <a:p>
            <a:pPr marL="0" lv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10)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vestalif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festival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389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Match the phrases with the pictures</a:t>
            </a:r>
            <a:endParaRPr lang="ru-RU" sz="4000" b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95EDD61-3C99-6A1B-11C1-7A82B1711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170" y="1270472"/>
            <a:ext cx="1708349" cy="23905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C41BBA-6D37-63A3-27B8-0481223EA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470" y="1823922"/>
            <a:ext cx="1949609" cy="18047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E9E6DF-BF46-1C9C-85AA-E43D995C1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616" y="2028470"/>
            <a:ext cx="2512625" cy="16325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8EA48F-96B4-6BB5-FFF9-86924210E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0308" y="1417225"/>
            <a:ext cx="2487384" cy="22496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49F073-ACFC-0405-05CF-056F64BF9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54" y="3843921"/>
            <a:ext cx="2621507" cy="17436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F0448B-A550-CF9B-0F91-EC60C4F41F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9798" y="3813371"/>
            <a:ext cx="2936273" cy="18047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8488C3-871C-C7EC-1C3E-3A00A0BCB3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3904" y="3810388"/>
            <a:ext cx="2536156" cy="18106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4341C5-1A83-D7DD-71E4-DF9365D19191}"/>
              </a:ext>
            </a:extLst>
          </p:cNvPr>
          <p:cNvSpPr txBox="1"/>
          <p:nvPr/>
        </p:nvSpPr>
        <p:spPr>
          <a:xfrm>
            <a:off x="516427" y="5823848"/>
            <a:ext cx="29921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	Dress up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	Decorate the house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5B37F9-58F1-5D34-207B-6A760AE6C33E}"/>
              </a:ext>
            </a:extLst>
          </p:cNvPr>
          <p:cNvSpPr txBox="1"/>
          <p:nvPr/>
        </p:nvSpPr>
        <p:spPr>
          <a:xfrm>
            <a:off x="3508550" y="5823848"/>
            <a:ext cx="27790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	Exchange gifts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	Cook special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7BAA2B-69E6-14A7-DB67-45939EB2BB22}"/>
              </a:ext>
            </a:extLst>
          </p:cNvPr>
          <p:cNvSpPr txBox="1"/>
          <p:nvPr/>
        </p:nvSpPr>
        <p:spPr>
          <a:xfrm>
            <a:off x="6444823" y="5823848"/>
            <a:ext cx="29574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	Set off fireworks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	Have street parades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2BE480-7E3A-8AFA-ABD0-88FE21234FE7}"/>
              </a:ext>
            </a:extLst>
          </p:cNvPr>
          <p:cNvSpPr txBox="1"/>
          <p:nvPr/>
        </p:nvSpPr>
        <p:spPr>
          <a:xfrm>
            <a:off x="9144000" y="5795703"/>
            <a:ext cx="29574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	Have family dinner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784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Watch the video and answer the questions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AutoNum type="arabicParenR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holidays are spoken about in this video?</a:t>
            </a:r>
          </a:p>
          <a:p>
            <a:pPr marL="457200" indent="-457200">
              <a:buAutoNum type="arabicParenR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are these holidays celebrated?</a:t>
            </a:r>
          </a:p>
          <a:p>
            <a:pPr marL="457200" indent="-457200">
              <a:buAutoNum type="arabicParenR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holidays are the most important in Britain?</a:t>
            </a:r>
          </a:p>
          <a:p>
            <a:pPr marL="457200" indent="-457200">
              <a:buAutoNum type="arabicParenR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people in Scotland call New Year’s Eve (the last day of the year)?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372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ndow_on_Britain_06_Festivals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0597" y="212942"/>
            <a:ext cx="8054236" cy="6251987"/>
          </a:xfrm>
        </p:spPr>
      </p:pic>
    </p:spTree>
    <p:extLst>
      <p:ext uri="{BB962C8B-B14F-4D97-AF65-F5344CB8AC3E}">
        <p14:creationId xmlns:p14="http://schemas.microsoft.com/office/powerpoint/2010/main" val="35016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424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keys: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39660" y="1590806"/>
            <a:ext cx="9010193" cy="4657594"/>
          </a:xfrm>
        </p:spPr>
        <p:txBody>
          <a:bodyPr>
            <a:normAutofit lnSpcReduction="10000"/>
          </a:bodyPr>
          <a:lstStyle/>
          <a:p>
            <a:pPr marL="457200" lvl="0" indent="-457200">
              <a:buClr>
                <a:srgbClr val="1E5155">
                  <a:lumMod val="40000"/>
                  <a:lumOff val="60000"/>
                </a:srgbClr>
              </a:buClr>
              <a:buFont typeface="Wingdings 3" charset="2"/>
              <a:buAutoNum type="arabicParenR"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 Fawkes Day, Pancake Day, St. Valentine’s Day, Halloween, Christmas, Easter, New Year</a:t>
            </a:r>
          </a:p>
          <a:p>
            <a:pPr marL="457200" lvl="0" indent="-457200">
              <a:buClr>
                <a:srgbClr val="1E5155">
                  <a:lumMod val="40000"/>
                  <a:lumOff val="60000"/>
                </a:srgbClr>
              </a:buClr>
              <a:buFont typeface="Wingdings 3" charset="2"/>
              <a:buAutoNum type="arabicParenR"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aseline="3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November, February, 31</a:t>
            </a:r>
            <a:r>
              <a:rPr lang="en-US" sz="3600" baseline="3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October, 14</a:t>
            </a:r>
            <a:r>
              <a:rPr lang="en-US" sz="3600" baseline="3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February, 25</a:t>
            </a:r>
            <a:r>
              <a:rPr lang="en-US" sz="3600" baseline="3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December, Spring, 31</a:t>
            </a:r>
            <a:r>
              <a:rPr lang="en-US" sz="3600" baseline="3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December</a:t>
            </a:r>
          </a:p>
          <a:p>
            <a:pPr marL="457200" lvl="0" indent="-457200">
              <a:buClr>
                <a:srgbClr val="1E5155">
                  <a:lumMod val="40000"/>
                  <a:lumOff val="60000"/>
                </a:srgbClr>
              </a:buClr>
              <a:buFont typeface="Wingdings 3" charset="2"/>
              <a:buAutoNum type="arabicParenR"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Christmas and Easter</a:t>
            </a:r>
          </a:p>
          <a:p>
            <a:pPr marL="457200" lvl="0" indent="-457200">
              <a:buClr>
                <a:srgbClr val="1E5155">
                  <a:lumMod val="40000"/>
                  <a:lumOff val="60000"/>
                </a:srgbClr>
              </a:buClr>
              <a:buFont typeface="Wingdings 3" charset="2"/>
              <a:buAutoNum type="arabicParenR"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Hogmanay</a:t>
            </a:r>
            <a:endParaRPr lang="ru-RU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0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DAC09C5-4CF0-16D8-1976-8B067F46C95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26617" t="26225" r="22394" b="20467"/>
          <a:stretch/>
        </p:blipFill>
        <p:spPr bwMode="auto">
          <a:xfrm>
            <a:off x="879565" y="554763"/>
            <a:ext cx="9599682" cy="5645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51254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544</Words>
  <Application>Microsoft Office PowerPoint</Application>
  <PresentationFormat>Широкоэкранный</PresentationFormat>
  <Paragraphs>83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Century Gothic</vt:lpstr>
      <vt:lpstr>Times New Roman</vt:lpstr>
      <vt:lpstr>Wingdings 3</vt:lpstr>
      <vt:lpstr>Ион</vt:lpstr>
      <vt:lpstr>Holidays in Great Britain</vt:lpstr>
      <vt:lpstr>Tongue twisters Say them as quickly as you can and translate.  </vt:lpstr>
      <vt:lpstr>Jumbled words Write them correctly</vt:lpstr>
      <vt:lpstr>keys:</vt:lpstr>
      <vt:lpstr>Match the phrases with the pictures</vt:lpstr>
      <vt:lpstr>Watch the video and answer the questions</vt:lpstr>
      <vt:lpstr>Презентация PowerPoint</vt:lpstr>
      <vt:lpstr>keys:</vt:lpstr>
      <vt:lpstr>Презентация PowerPoint</vt:lpstr>
      <vt:lpstr>Презентация PowerPoint</vt:lpstr>
      <vt:lpstr>Grammar task</vt:lpstr>
      <vt:lpstr>keys:</vt:lpstr>
      <vt:lpstr>Презентация PowerPoint</vt:lpstr>
      <vt:lpstr>Make a speech about special days or holidays in Russia</vt:lpstr>
      <vt:lpstr>How are you?  Did you like the lesson?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Holidays in Great Britain</dc:title>
  <dc:creator>Home</dc:creator>
  <cp:lastModifiedBy>Дешливенко Наталья Александровна</cp:lastModifiedBy>
  <cp:revision>26</cp:revision>
  <dcterms:created xsi:type="dcterms:W3CDTF">2020-01-27T15:45:46Z</dcterms:created>
  <dcterms:modified xsi:type="dcterms:W3CDTF">2025-06-13T18:30:24Z</dcterms:modified>
</cp:coreProperties>
</file>