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0" r:id="rId4"/>
    <p:sldId id="271" r:id="rId5"/>
    <p:sldId id="275" r:id="rId6"/>
    <p:sldId id="273" r:id="rId7"/>
    <p:sldId id="276" r:id="rId8"/>
    <p:sldId id="274" r:id="rId9"/>
    <p:sldId id="268" r:id="rId10"/>
    <p:sldId id="277" r:id="rId11"/>
    <p:sldId id="278" r:id="rId12"/>
    <p:sldId id="279" r:id="rId13"/>
    <p:sldId id="257" r:id="rId14"/>
    <p:sldId id="258" r:id="rId15"/>
    <p:sldId id="260" r:id="rId16"/>
    <p:sldId id="261" r:id="rId17"/>
    <p:sldId id="259" r:id="rId18"/>
    <p:sldId id="264" r:id="rId19"/>
    <p:sldId id="281" r:id="rId20"/>
    <p:sldId id="282" r:id="rId21"/>
    <p:sldId id="280" r:id="rId22"/>
    <p:sldId id="266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пт 13.06.25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B%D0%BE%D0%BA_(%D0%BC%D0%B5%D1%85%D0%B0%D0%BD%D0%B8%D0%BA%D0%B0)" TargetMode="External"/><Relationship Id="rId2" Type="http://schemas.openxmlformats.org/officeDocument/2006/relationships/hyperlink" Target="https://foxford.ru/wiki/fizika/rychag-usloviya-ravnovesiya-rychag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artaslov.ru/%D0%BA%D0%B0%D1%80%D1%82%D0%B0-%D0%B7%D0%BD%D0%B0%D0%BD%D0%B8%D0%B9/%D0%92%D0%BE%D1%80%D0%BE%D1%8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Простые механизмы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7080" y="5508172"/>
            <a:ext cx="2808312" cy="841648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Подготовил: учитель физики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Зуева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Н.А.МБОУ СОШ №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   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 Данилов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Ярославская обл.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r="70415" b="59078"/>
          <a:stretch/>
        </p:blipFill>
        <p:spPr bwMode="auto">
          <a:xfrm>
            <a:off x="3491880" y="332656"/>
            <a:ext cx="1973943" cy="236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7" t="11862" r="11333" b="56418"/>
          <a:stretch/>
        </p:blipFill>
        <p:spPr bwMode="auto">
          <a:xfrm>
            <a:off x="6518763" y="3955143"/>
            <a:ext cx="1538514" cy="14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" t="53958" r="65499" b="8013"/>
          <a:stretch/>
        </p:blipFill>
        <p:spPr bwMode="auto">
          <a:xfrm>
            <a:off x="174171" y="3730171"/>
            <a:ext cx="2641600" cy="209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4" t="50000" r="40044" b="7715"/>
          <a:stretch/>
        </p:blipFill>
        <p:spPr bwMode="auto">
          <a:xfrm>
            <a:off x="732971" y="515704"/>
            <a:ext cx="1524000" cy="200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r="34286" b="57672"/>
          <a:stretch/>
        </p:blipFill>
        <p:spPr bwMode="auto">
          <a:xfrm>
            <a:off x="6516216" y="602739"/>
            <a:ext cx="2197072" cy="150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7" t="53056" r="3811" b="8270"/>
          <a:stretch/>
        </p:blipFill>
        <p:spPr bwMode="auto">
          <a:xfrm>
            <a:off x="3230622" y="3897086"/>
            <a:ext cx="2496458" cy="161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9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клин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29540" r="58035" b="15972"/>
          <a:stretch/>
        </p:blipFill>
        <p:spPr bwMode="auto">
          <a:xfrm>
            <a:off x="323528" y="4149080"/>
            <a:ext cx="2022764" cy="24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697" r="1454" b="20788"/>
          <a:stretch/>
        </p:blipFill>
        <p:spPr bwMode="auto">
          <a:xfrm>
            <a:off x="2915816" y="4119169"/>
            <a:ext cx="3699164" cy="271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0" b="14175"/>
          <a:stretch/>
        </p:blipFill>
        <p:spPr bwMode="auto">
          <a:xfrm>
            <a:off x="6857999" y="4119170"/>
            <a:ext cx="1510145" cy="22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412776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/>
              <a:t>Клин </a:t>
            </a:r>
            <a:r>
              <a:rPr lang="ru-RU" sz="3200" dirty="0" smtClean="0"/>
              <a:t>- устройство </a:t>
            </a:r>
            <a:r>
              <a:rPr lang="ru-RU" sz="3200" dirty="0"/>
              <a:t>в виде призмы, боковые поверхности которой находятся под острым углом.</a:t>
            </a:r>
          </a:p>
        </p:txBody>
      </p:sp>
    </p:spTree>
    <p:extLst>
      <p:ext uri="{BB962C8B-B14F-4D97-AF65-F5344CB8AC3E}">
        <p14:creationId xmlns:p14="http://schemas.microsoft.com/office/powerpoint/2010/main" val="134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в</a:t>
            </a:r>
            <a:r>
              <a:rPr lang="ru-RU" b="1" i="1" dirty="0" smtClean="0">
                <a:solidFill>
                  <a:srgbClr val="002060"/>
                </a:solidFill>
              </a:rPr>
              <a:t>инт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186808" cy="23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8478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/>
              <a:t>Винт</a:t>
            </a:r>
            <a:r>
              <a:rPr lang="ru-RU" sz="3200" dirty="0" smtClean="0"/>
              <a:t> - деталь </a:t>
            </a:r>
            <a:r>
              <a:rPr lang="ru-RU" sz="3200" dirty="0"/>
              <a:t>цилиндрической или конической формы с резьбой (наклонной плоскостью).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6210" r="10923" b="8233"/>
          <a:stretch/>
        </p:blipFill>
        <p:spPr bwMode="auto">
          <a:xfrm>
            <a:off x="4860032" y="3356992"/>
            <a:ext cx="3600400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4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Простые механизмы в машине </a:t>
            </a:r>
            <a:r>
              <a:rPr lang="ru-RU" b="1" i="1" dirty="0" err="1" smtClean="0">
                <a:solidFill>
                  <a:srgbClr val="002060"/>
                </a:solidFill>
              </a:rPr>
              <a:t>Голдберга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Что такое машина </a:t>
            </a:r>
            <a:r>
              <a:rPr lang="ru-RU" b="1" i="1" dirty="0" err="1" smtClean="0">
                <a:solidFill>
                  <a:srgbClr val="002060"/>
                </a:solidFill>
              </a:rPr>
              <a:t>Голдберга</a:t>
            </a:r>
            <a:r>
              <a:rPr lang="ru-RU" b="1" i="1" dirty="0" smtClean="0">
                <a:solidFill>
                  <a:srgbClr val="002060"/>
                </a:solidFill>
              </a:rPr>
              <a:t>?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Концепция машины </a:t>
            </a:r>
            <a:r>
              <a:rPr lang="ru-RU" sz="2800" dirty="0" err="1"/>
              <a:t>Голдберга</a:t>
            </a:r>
            <a:r>
              <a:rPr lang="ru-RU" sz="2800" dirty="0"/>
              <a:t> появилась в начале XX века. Её представили художники-карикатуристы. Одним из первых, кто рисовал подобные механизмы, был </a:t>
            </a:r>
            <a:r>
              <a:rPr lang="ru-RU" sz="2800" dirty="0" err="1"/>
              <a:t>Руб</a:t>
            </a:r>
            <a:r>
              <a:rPr lang="ru-RU" sz="2800" dirty="0"/>
              <a:t> </a:t>
            </a:r>
            <a:r>
              <a:rPr lang="ru-RU" sz="2800" dirty="0" err="1"/>
              <a:t>Голдберг</a:t>
            </a:r>
            <a:r>
              <a:rPr lang="ru-RU" sz="2800" dirty="0"/>
              <a:t> (1883–1970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462337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19" y="3573016"/>
            <a:ext cx="4677681" cy="326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" y="116633"/>
            <a:ext cx="504882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749457"/>
            <a:ext cx="48245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— американский художник-карикатурист, получивший образование инженера. Он создавал карикатуры с изображениями таких машин и снабжал их подробной инструкцией.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556792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rgbClr val="002060"/>
                </a:solidFill>
              </a:rPr>
              <a:t>Руб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Голдберг</a:t>
            </a:r>
            <a:r>
              <a:rPr lang="ru-RU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7560840" cy="26581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 «машина Руба </a:t>
            </a:r>
            <a:r>
              <a:rPr lang="ru-RU" dirty="0" err="1"/>
              <a:t>Голдберга</a:t>
            </a:r>
            <a:r>
              <a:rPr lang="ru-RU" dirty="0"/>
              <a:t>» — чрезвычайно сложное, громоздкое и запутанное </a:t>
            </a:r>
            <a:r>
              <a:rPr lang="ru-RU" sz="3300" dirty="0"/>
              <a:t>устройство</a:t>
            </a:r>
            <a:r>
              <a:rPr lang="ru-RU" dirty="0"/>
              <a:t>, выполняющее очень простые функции (например, огромная машина, занимающая целую комнату, цель которой — передвижение ложки с пищей от тарелки до рта человека).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74745"/>
            <a:ext cx="5715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7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Из чего состоит машина </a:t>
            </a:r>
            <a:r>
              <a:rPr lang="ru-RU" b="1" i="1" dirty="0" err="1" smtClean="0">
                <a:solidFill>
                  <a:srgbClr val="002060"/>
                </a:solidFill>
              </a:rPr>
              <a:t>Голдберга</a:t>
            </a:r>
            <a:r>
              <a:rPr lang="ru-RU" b="1" i="1" dirty="0" smtClean="0">
                <a:solidFill>
                  <a:srgbClr val="002060"/>
                </a:solidFill>
              </a:rPr>
              <a:t>?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Шар, наклонная плоскость, блок, рычаг, весы и груз — элементы, которые могут служить основой для «машины </a:t>
            </a:r>
            <a:r>
              <a:rPr lang="ru-RU" dirty="0" err="1"/>
              <a:t>Голдберга</a:t>
            </a:r>
            <a:r>
              <a:rPr lang="ru-RU" dirty="0" smtClean="0"/>
              <a:t>», т.е. в её основу входят простые механизмы.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57118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1429389"/>
            <a:ext cx="4241692" cy="357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48478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«Машина </a:t>
            </a:r>
            <a:r>
              <a:rPr lang="ru-RU" sz="2800" dirty="0" err="1"/>
              <a:t>Голдберга</a:t>
            </a:r>
            <a:r>
              <a:rPr lang="ru-RU" sz="2800" dirty="0"/>
              <a:t>» — это механизм, который выполняет простейшее действие необоснованно сложным образом, обычно с помощью длинной последовательности взаимодействий по «принципу домино». </a:t>
            </a:r>
          </a:p>
        </p:txBody>
      </p:sp>
    </p:spTree>
    <p:extLst>
      <p:ext uri="{BB962C8B-B14F-4D97-AF65-F5344CB8AC3E}">
        <p14:creationId xmlns:p14="http://schemas.microsoft.com/office/powerpoint/2010/main" val="15018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Основные понятия и законы физики действующие в машине </a:t>
            </a:r>
            <a:r>
              <a:rPr lang="ru-RU" sz="36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Голдберга</a:t>
            </a:r>
            <a:r>
              <a:rPr lang="ru-RU" sz="3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1340768"/>
            <a:ext cx="8229600" cy="30963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5100" dirty="0" smtClean="0"/>
              <a:t>Принцип </a:t>
            </a:r>
            <a:r>
              <a:rPr lang="ru-RU" sz="5100" dirty="0"/>
              <a:t>Домино основывается на распространении по цепи действия, на которое влияет небольшие изменения первого элемента цепи и вызывает аналогичные изменения соседних элементов. Воздействие на каждый следующей элемент происходит в линейной последовательности, пока цепочка не закончится</a:t>
            </a:r>
            <a:r>
              <a:rPr lang="ru-RU" sz="5100" dirty="0" smtClean="0"/>
              <a:t>.</a:t>
            </a:r>
            <a:endParaRPr lang="ru-RU" sz="5100" dirty="0"/>
          </a:p>
          <a:p>
            <a:r>
              <a:rPr lang="ru-RU" sz="5100" dirty="0"/>
              <a:t>Термин «Принцип домино» обычно используется в качестве описания механического воздействия по аналогии с падающими костяшками домино.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594360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8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Основные понятия и законы физики действующие в машине </a:t>
            </a:r>
            <a:r>
              <a:rPr lang="ru-RU" sz="3600" b="1" i="1" dirty="0" err="1">
                <a:solidFill>
                  <a:srgbClr val="002060"/>
                </a:solidFill>
              </a:rPr>
              <a:t>Голдберга</a:t>
            </a:r>
            <a:r>
              <a:rPr lang="ru-RU" sz="3600" b="1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Цепная </a:t>
            </a:r>
            <a:r>
              <a:rPr lang="ru-RU" sz="2800" dirty="0"/>
              <a:t>реакция – последовательность действий, в которых реакционноспособный или побочный объект вызывают ряд дополнительных реакций. Воздействие одного объекта на другой приводит к </a:t>
            </a:r>
            <a:r>
              <a:rPr lang="ru-RU" sz="2800" dirty="0" err="1"/>
              <a:t>самоусиляющейся</a:t>
            </a:r>
            <a:r>
              <a:rPr lang="ru-RU" sz="2800" dirty="0"/>
              <a:t> цепи событий.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05709"/>
            <a:ext cx="6004793" cy="28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68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6" y="5486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Простые механизмы в физике </a:t>
            </a:r>
            <a:r>
              <a:rPr lang="ru-RU" dirty="0"/>
              <a:t>— это механические устройства, которые изменяют направление или величину силы.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3082" r="2165" b="3105"/>
          <a:stretch/>
        </p:blipFill>
        <p:spPr bwMode="auto">
          <a:xfrm>
            <a:off x="665018" y="2410691"/>
            <a:ext cx="7481456" cy="40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3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105" y="188640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Механическая </a:t>
            </a:r>
            <a:r>
              <a:rPr lang="ru-RU" sz="2800" dirty="0"/>
              <a:t>энергия – это способность тела или системы взаимодействующих тел совершать работу (движение), переходящее из одной формы в другие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 smtClean="0"/>
              <a:t>Кинетическая </a:t>
            </a:r>
            <a:r>
              <a:rPr lang="ru-RU" sz="2800" dirty="0"/>
              <a:t>энергия – это энергия, которой обладает движущееся тело. Она зависит от его массы и скорости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Потенциальная энергия – это энергия взаимодействующих тел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42497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6898"/>
            <a:ext cx="3672408" cy="275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061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Законы физики действующие в простейшей машине </a:t>
            </a:r>
            <a:r>
              <a:rPr lang="ru-RU" sz="3600" i="1" dirty="0" err="1">
                <a:solidFill>
                  <a:srgbClr val="002060"/>
                </a:solidFill>
              </a:rPr>
              <a:t>Голдберга</a:t>
            </a:r>
            <a:r>
              <a:rPr lang="ru-RU" sz="3600" i="1" dirty="0">
                <a:solidFill>
                  <a:srgbClr val="002060"/>
                </a:solidFill>
              </a:rPr>
              <a:t>:</a:t>
            </a:r>
            <a:br>
              <a:rPr lang="ru-RU" sz="3600" i="1" dirty="0">
                <a:solidFill>
                  <a:srgbClr val="002060"/>
                </a:solidFill>
              </a:rPr>
            </a:b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568" y="4460598"/>
            <a:ext cx="4211960" cy="2376264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sz="3100" dirty="0" smtClean="0"/>
              <a:t>Равноускоренное </a:t>
            </a:r>
            <a:r>
              <a:rPr lang="ru-RU" sz="3100" dirty="0"/>
              <a:t>движение –это движение, при котором вектор ускорения не меняется по модулю и направлению. </a:t>
            </a:r>
            <a:endParaRPr lang="ru-RU" sz="2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Закон сохранения и превращения энергии</a:t>
            </a:r>
          </a:p>
          <a:p>
            <a:r>
              <a:rPr lang="ru-RU" sz="2400" dirty="0" smtClean="0"/>
              <a:t>    Данный закон основывается на теории, что энергия           ниоткуда не возникает и никуда не исчезает. Она лишь    переходит их одного состояния в другое или от одного тела к другому;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973304"/>
            <a:ext cx="4536504" cy="388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9733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Закон всемирного тяготения гласит, что каждая частица притягивает каждую другую частицу во Вселенной;</a:t>
            </a:r>
          </a:p>
        </p:txBody>
      </p:sp>
    </p:spTree>
    <p:extLst>
      <p:ext uri="{BB962C8B-B14F-4D97-AF65-F5344CB8AC3E}">
        <p14:creationId xmlns:p14="http://schemas.microsoft.com/office/powerpoint/2010/main" val="30221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40237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09" y="3545632"/>
            <a:ext cx="4416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2"/>
          <a:stretch/>
        </p:blipFill>
        <p:spPr bwMode="auto">
          <a:xfrm>
            <a:off x="0" y="3042722"/>
            <a:ext cx="3394472" cy="37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6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foxford.ru/wiki/fizika/rychag-usloviya-ravnovesiya-rychaga</a:t>
            </a:r>
            <a:endParaRPr lang="ru-RU" dirty="0" smtClean="0"/>
          </a:p>
          <a:p>
            <a:r>
              <a:rPr lang="en-US" dirty="0" smtClean="0">
                <a:latin typeface="-apple-system"/>
                <a:hlinkClick r:id="rId3"/>
              </a:rPr>
              <a:t>ru.wikipedia.org</a:t>
            </a:r>
            <a:endParaRPr lang="ru-RU" dirty="0" smtClean="0">
              <a:latin typeface="-apple-system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1" y="3284984"/>
            <a:ext cx="2118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4"/>
              </a:rPr>
              <a:t>kartaslov.ru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653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686800" cy="56494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простые механизмы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рычаг                        наклонная плоскость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б</a:t>
            </a:r>
            <a:r>
              <a:rPr lang="ru-RU" dirty="0" smtClean="0"/>
              <a:t>лок            ворот            клин                      винт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051720" y="1139251"/>
            <a:ext cx="1008112" cy="590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92080" y="1139251"/>
            <a:ext cx="1008112" cy="691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89778" y="3699520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123832" y="3757852"/>
            <a:ext cx="72008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716016" y="3757852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99974" y="3699520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24441" r="22205" b="16267"/>
          <a:stretch/>
        </p:blipFill>
        <p:spPr bwMode="auto">
          <a:xfrm>
            <a:off x="959349" y="2283726"/>
            <a:ext cx="1884563" cy="157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/>
          <a:stretch/>
        </p:blipFill>
        <p:spPr bwMode="auto">
          <a:xfrm>
            <a:off x="5241420" y="2293923"/>
            <a:ext cx="1843898" cy="122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1" t="21411" r="13887"/>
          <a:stretch/>
        </p:blipFill>
        <p:spPr bwMode="auto">
          <a:xfrm>
            <a:off x="7609" y="4543044"/>
            <a:ext cx="1447405" cy="209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52" y="4725144"/>
            <a:ext cx="1662392" cy="135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6"/>
          <a:stretch/>
        </p:blipFill>
        <p:spPr bwMode="auto">
          <a:xfrm>
            <a:off x="4362411" y="4710188"/>
            <a:ext cx="1139257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732240" y="4725144"/>
            <a:ext cx="1430828" cy="136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рычаг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/>
              <a:t>Рычаг</a:t>
            </a:r>
            <a:r>
              <a:rPr lang="ru-RU" dirty="0" smtClean="0"/>
              <a:t>— </a:t>
            </a:r>
            <a:r>
              <a:rPr lang="ru-RU" dirty="0"/>
              <a:t>это твёрдое тело, которое может вращаться вокруг неподвижной </a:t>
            </a:r>
            <a:r>
              <a:rPr lang="ru-RU" dirty="0" smtClean="0"/>
              <a:t>опоры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рычаг первого рода         рычаг второго рода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5"/>
          <a:stretch/>
        </p:blipFill>
        <p:spPr bwMode="auto">
          <a:xfrm>
            <a:off x="1042810" y="2154415"/>
            <a:ext cx="2377063" cy="23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5"/>
          <a:stretch/>
        </p:blipFill>
        <p:spPr bwMode="auto">
          <a:xfrm>
            <a:off x="5364088" y="2185566"/>
            <a:ext cx="2197808" cy="228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56875" y="5098652"/>
            <a:ext cx="2162998" cy="13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Силы приложены по обе стороны от точки опоры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0728" y="5098651"/>
            <a:ext cx="2210544" cy="13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Силы приложены по одну сторону от точки опоры </a:t>
            </a:r>
          </a:p>
        </p:txBody>
      </p:sp>
    </p:spTree>
    <p:extLst>
      <p:ext uri="{BB962C8B-B14F-4D97-AF65-F5344CB8AC3E}">
        <p14:creationId xmlns:p14="http://schemas.microsoft.com/office/powerpoint/2010/main" val="6723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6" t="20969" r="2309" b="23931"/>
          <a:stretch/>
        </p:blipFill>
        <p:spPr bwMode="auto">
          <a:xfrm>
            <a:off x="7164288" y="4077072"/>
            <a:ext cx="1842654" cy="24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4" t="50000" r="34676" b="8234"/>
          <a:stretch/>
        </p:blipFill>
        <p:spPr bwMode="auto">
          <a:xfrm>
            <a:off x="251520" y="4509120"/>
            <a:ext cx="1842656" cy="193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14772" r="3748" b="5000"/>
          <a:stretch/>
        </p:blipFill>
        <p:spPr bwMode="auto">
          <a:xfrm>
            <a:off x="3347864" y="4509120"/>
            <a:ext cx="2690401" cy="20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6" t="14743" r="8606" b="46422"/>
          <a:stretch/>
        </p:blipFill>
        <p:spPr bwMode="auto">
          <a:xfrm>
            <a:off x="5554677" y="177102"/>
            <a:ext cx="358932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4975" r="51610" b="46064"/>
          <a:stretch/>
        </p:blipFill>
        <p:spPr bwMode="auto">
          <a:xfrm>
            <a:off x="611560" y="205020"/>
            <a:ext cx="3505200" cy="23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60146" r="23153" b="8782"/>
          <a:stretch/>
        </p:blipFill>
        <p:spPr bwMode="auto">
          <a:xfrm>
            <a:off x="662011" y="2811234"/>
            <a:ext cx="4994773" cy="169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блок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58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u="sng" dirty="0"/>
              <a:t>Блок</a:t>
            </a:r>
            <a:r>
              <a:rPr lang="ru-RU" dirty="0"/>
              <a:t>, в механике, представляет собой колесо с жёлобом по окружности, вращающееся вокруг своей оси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5000" r="22500" b="5909"/>
          <a:stretch/>
        </p:blipFill>
        <p:spPr bwMode="auto">
          <a:xfrm>
            <a:off x="3059832" y="2708920"/>
            <a:ext cx="2777120" cy="323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53915" r="57619" b="3326"/>
          <a:stretch/>
        </p:blipFill>
        <p:spPr bwMode="auto">
          <a:xfrm>
            <a:off x="899592" y="3284984"/>
            <a:ext cx="1579418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5" t="54476" r="26494" b="2721"/>
          <a:stretch/>
        </p:blipFill>
        <p:spPr bwMode="auto">
          <a:xfrm>
            <a:off x="6998782" y="2351673"/>
            <a:ext cx="1224136" cy="332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5780112"/>
            <a:ext cx="174965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Ось закреплена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32894" y="5780112"/>
            <a:ext cx="175591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Ось не закреплена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0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2" t="16683" r="6357" b="31277"/>
          <a:stretch/>
        </p:blipFill>
        <p:spPr bwMode="auto">
          <a:xfrm>
            <a:off x="380193" y="1415892"/>
            <a:ext cx="2743200" cy="235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t="17913" r="8145" b="24728"/>
          <a:stretch/>
        </p:blipFill>
        <p:spPr bwMode="auto">
          <a:xfrm>
            <a:off x="5520684" y="1258448"/>
            <a:ext cx="2505649" cy="267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8991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неподвижный </a:t>
            </a:r>
            <a:r>
              <a:rPr lang="ru-RU" sz="2800" dirty="0"/>
              <a:t>блок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73" y="476672"/>
            <a:ext cx="3451919" cy="7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8680" y="4653136"/>
            <a:ext cx="2718048" cy="12669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  <a:r>
              <a:rPr lang="ru-RU" sz="2400" dirty="0" smtClean="0"/>
              <a:t>е дает выигрыша в силе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88573" y="4725144"/>
            <a:ext cx="2683827" cy="1130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</a:t>
            </a:r>
            <a:r>
              <a:rPr lang="ru-RU" sz="2400" dirty="0" smtClean="0"/>
              <a:t>ыигрыш в силе в 2 раза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7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ворот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u="sng" dirty="0"/>
              <a:t>Ворот</a:t>
            </a:r>
            <a:r>
              <a:rPr lang="ru-RU" dirty="0"/>
              <a:t> (от — воротить, крутить, вращать) -</a:t>
            </a:r>
            <a:r>
              <a:rPr lang="ru-RU" dirty="0" smtClean="0"/>
              <a:t> горизонтальный </a:t>
            </a:r>
            <a:r>
              <a:rPr lang="ru-RU" dirty="0"/>
              <a:t>цилиндр с рукояткой на конце</a:t>
            </a:r>
            <a:r>
              <a:rPr lang="ru-RU" dirty="0" smtClean="0"/>
              <a:t>. Это простейший </a:t>
            </a:r>
            <a:r>
              <a:rPr lang="ru-RU" dirty="0"/>
              <a:t>механизм, предназначенный для создания тягового усилия на канате (тросе, </a:t>
            </a:r>
            <a:r>
              <a:rPr lang="ru-RU" dirty="0" smtClean="0"/>
              <a:t>верёвке).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366140" cy="318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3" t="30000" r="9090" b="12302"/>
          <a:stretch/>
        </p:blipFill>
        <p:spPr bwMode="auto">
          <a:xfrm>
            <a:off x="4932040" y="3429000"/>
            <a:ext cx="3255819" cy="329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</a:rPr>
              <a:t>н</a:t>
            </a:r>
            <a:r>
              <a:rPr lang="ru-RU" b="1" i="1" dirty="0" smtClean="0">
                <a:solidFill>
                  <a:srgbClr val="002060"/>
                </a:solidFill>
              </a:rPr>
              <a:t>аклонная </a:t>
            </a:r>
            <a:r>
              <a:rPr lang="ru-RU" b="1" i="1" dirty="0">
                <a:solidFill>
                  <a:srgbClr val="002060"/>
                </a:solidFill>
              </a:rPr>
              <a:t>плоскость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/>
              <a:t>Наклонная плоскость </a:t>
            </a:r>
            <a:r>
              <a:rPr lang="ru-RU" dirty="0" smtClean="0"/>
              <a:t>—плоская </a:t>
            </a:r>
            <a:r>
              <a:rPr lang="ru-RU" dirty="0"/>
              <a:t>поверхность, </a:t>
            </a:r>
            <a:r>
              <a:rPr lang="ru-RU" dirty="0" smtClean="0"/>
              <a:t>установленная </a:t>
            </a:r>
            <a:r>
              <a:rPr lang="ru-RU" dirty="0"/>
              <a:t>под углом к горизонтали.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/>
          <a:stretch/>
        </p:blipFill>
        <p:spPr bwMode="auto">
          <a:xfrm>
            <a:off x="539552" y="2780928"/>
            <a:ext cx="3168352" cy="220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50000" r="52214" b="18365"/>
          <a:stretch/>
        </p:blipFill>
        <p:spPr bwMode="auto">
          <a:xfrm>
            <a:off x="4178246" y="2649158"/>
            <a:ext cx="4480668" cy="231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31" y="5205413"/>
            <a:ext cx="28289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45224"/>
            <a:ext cx="163353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600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Простые механизмы</vt:lpstr>
      <vt:lpstr>Презентация PowerPoint</vt:lpstr>
      <vt:lpstr>Презентация PowerPoint</vt:lpstr>
      <vt:lpstr>рычаг</vt:lpstr>
      <vt:lpstr>Презентация PowerPoint</vt:lpstr>
      <vt:lpstr>блок</vt:lpstr>
      <vt:lpstr>Презентация PowerPoint</vt:lpstr>
      <vt:lpstr>ворот</vt:lpstr>
      <vt:lpstr>наклонная плоскость </vt:lpstr>
      <vt:lpstr>клин</vt:lpstr>
      <vt:lpstr>винт</vt:lpstr>
      <vt:lpstr>Простые механизмы в машине Голдберга</vt:lpstr>
      <vt:lpstr>Что такое машина Голдберга?</vt:lpstr>
      <vt:lpstr>Презентация PowerPoint</vt:lpstr>
      <vt:lpstr>Презентация PowerPoint</vt:lpstr>
      <vt:lpstr>Из чего состоит машина Голдберга?</vt:lpstr>
      <vt:lpstr>Презентация PowerPoint</vt:lpstr>
      <vt:lpstr>Основные понятия и законы физики действующие в машине Голдберга?</vt:lpstr>
      <vt:lpstr>Основные понятия и законы физики действующие в машине Голдберга?</vt:lpstr>
      <vt:lpstr>Презентация PowerPoint</vt:lpstr>
      <vt:lpstr>Законы физики действующие в простейшей машине Голдберга: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Машина Голдберга</dc:title>
  <dc:creator>Наташа</dc:creator>
  <cp:lastModifiedBy>Наташа</cp:lastModifiedBy>
  <cp:revision>28</cp:revision>
  <dcterms:created xsi:type="dcterms:W3CDTF">2025-06-09T19:59:46Z</dcterms:created>
  <dcterms:modified xsi:type="dcterms:W3CDTF">2025-06-13T15:31:52Z</dcterms:modified>
</cp:coreProperties>
</file>