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7" r:id="rId2"/>
    <p:sldId id="293" r:id="rId3"/>
    <p:sldId id="279" r:id="rId4"/>
    <p:sldId id="256" r:id="rId5"/>
    <p:sldId id="271" r:id="rId6"/>
    <p:sldId id="277" r:id="rId7"/>
    <p:sldId id="278" r:id="rId8"/>
    <p:sldId id="287" r:id="rId9"/>
    <p:sldId id="288" r:id="rId10"/>
    <p:sldId id="282" r:id="rId11"/>
    <p:sldId id="269" r:id="rId12"/>
    <p:sldId id="263" r:id="rId13"/>
    <p:sldId id="290" r:id="rId14"/>
    <p:sldId id="283" r:id="rId15"/>
    <p:sldId id="291" r:id="rId16"/>
    <p:sldId id="289" r:id="rId17"/>
    <p:sldId id="292" r:id="rId18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7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AD25D-9136-4A36-8DEC-E47BF332134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82F30-6D84-4B9F-967D-9722D711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3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82F30-6D84-4B9F-967D-9722D71126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3" y="3869635"/>
            <a:ext cx="7123886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9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8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762000"/>
            <a:ext cx="1888331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7" y="762000"/>
            <a:ext cx="6036469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5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5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7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8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3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097280"/>
            <a:ext cx="4234815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9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8264" y="1069847"/>
            <a:ext cx="4955477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2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57400"/>
            <a:ext cx="80217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29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33449A-F751-495A-B508-4BD7E50688FF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29"/>
            <a:ext cx="383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29"/>
            <a:ext cx="1386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DA2D58-5CAE-4624-B6BD-8771CADE8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3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380" y="5657851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г. Гуково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2024-2025 учебный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301" y="414339"/>
            <a:ext cx="896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«Лицей № 24»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7602" y="4336299"/>
            <a:ext cx="680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Автор: Байдак Т.А.,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учитель математики </a:t>
            </a:r>
          </a:p>
        </p:txBody>
      </p:sp>
    </p:spTree>
    <p:extLst>
      <p:ext uri="{BB962C8B-B14F-4D97-AF65-F5344CB8AC3E}">
        <p14:creationId xmlns:p14="http://schemas.microsoft.com/office/powerpoint/2010/main" val="411111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951" y="450375"/>
            <a:ext cx="2292824" cy="199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6608" y="450374"/>
            <a:ext cx="2511184" cy="221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7792" y="531794"/>
            <a:ext cx="2456596" cy="21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929" y="450374"/>
            <a:ext cx="2321799" cy="23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950" y="3208695"/>
            <a:ext cx="2710721" cy="30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901" y="3384649"/>
            <a:ext cx="2606726" cy="29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1227" y="3620304"/>
            <a:ext cx="2483892" cy="251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928" y="3620304"/>
            <a:ext cx="2362743" cy="207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3893" y="2588526"/>
            <a:ext cx="9307778" cy="95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Найдите площадь фигуры, изображённой на рисунке</a:t>
            </a:r>
          </a:p>
          <a:p>
            <a:pPr lvl="0"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(задания 17 в КИМ ОГЭ-2025)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6294" y="6051810"/>
            <a:ext cx="930777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задаче 6 изображен ромб; в задачах 7, 8 – квадрат.</a:t>
            </a:r>
          </a:p>
        </p:txBody>
      </p:sp>
    </p:spTree>
    <p:extLst>
      <p:ext uri="{BB962C8B-B14F-4D97-AF65-F5344CB8AC3E}">
        <p14:creationId xmlns:p14="http://schemas.microsoft.com/office/powerpoint/2010/main" val="410876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80" y="2583427"/>
            <a:ext cx="3037455" cy="3356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3760" y="4805491"/>
            <a:ext cx="51042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000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- 10</a:t>
            </a:r>
          </a:p>
          <a:p>
            <a:pPr marL="628650" indent="-628650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5</a:t>
            </a:r>
          </a:p>
          <a:p>
            <a:pPr marL="628650" indent="-628650"/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indent="-628650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5+0,5×10-1=9</a:t>
            </a:r>
          </a:p>
          <a:p>
            <a:pPr marL="628650" indent="-628650"/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7868" y="516362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7867" y="348626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13250" y="405332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04689" y="462082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07522" y="514457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00363" y="516362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1286" y="515409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97651" y="514457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98682" y="349305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11241" y="349686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0934" y="461178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10011" y="461178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06238" y="459998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91728" y="406519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05536" y="405332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221280" y="1206638"/>
            <a:ext cx="8514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S=</a:t>
            </a:r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+0,5</a:t>
            </a:r>
            <a:r>
              <a:rPr lang="ru-RU" sz="3600" dirty="0">
                <a:solidFill>
                  <a:srgbClr val="33CC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-1 -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формула Пика,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 многоугольника с целочисленными вершинами,</a:t>
            </a:r>
          </a:p>
          <a:p>
            <a:pPr marL="628650" indent="-628650" algn="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количество узлов сетки, </a:t>
            </a:r>
          </a:p>
          <a:p>
            <a:pPr marL="628650" indent="-628650" algn="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лежащих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 сторонах </a:t>
            </a:r>
          </a:p>
          <a:p>
            <a:pPr marL="628650" indent="-628650" algn="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многоугольника (</a:t>
            </a:r>
            <a:r>
              <a:rPr lang="ru-RU" sz="2000" dirty="0">
                <a:solidFill>
                  <a:srgbClr val="66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</a:p>
          <a:p>
            <a:pPr marL="628650" indent="-628650" algn="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количество узлов сетки, </a:t>
            </a:r>
          </a:p>
          <a:p>
            <a:pPr marL="628650" indent="-628650" algn="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лежащих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внутри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28650" indent="-628650" algn="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многоугольника (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08341" y="578709"/>
            <a:ext cx="393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ЗАДАЧА </a:t>
            </a:r>
          </a:p>
        </p:txBody>
      </p:sp>
    </p:spTree>
    <p:extLst>
      <p:ext uri="{BB962C8B-B14F-4D97-AF65-F5344CB8AC3E}">
        <p14:creationId xmlns:p14="http://schemas.microsoft.com/office/powerpoint/2010/main" val="20864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98" y="2784143"/>
            <a:ext cx="3173396" cy="29870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95508" y="4857751"/>
            <a:ext cx="271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S=</a:t>
            </a:r>
            <a:endParaRPr lang="ru-RU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1387" y="4848921"/>
            <a:ext cx="38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0719" y="4857751"/>
            <a:ext cx="35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53" y="1260929"/>
            <a:ext cx="9025065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D4B4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 одной клетки равна 1. </a:t>
            </a:r>
            <a:endParaRPr lang="en-US" sz="2400" dirty="0">
              <a:solidFill>
                <a:srgbClr val="4D4B4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D4B4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Найдите площадь фигуры, изображённой на рисунке.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8341" y="578709"/>
            <a:ext cx="393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ЗАДАЧА </a:t>
            </a:r>
          </a:p>
        </p:txBody>
      </p:sp>
    </p:spTree>
    <p:extLst>
      <p:ext uri="{BB962C8B-B14F-4D97-AF65-F5344CB8AC3E}">
        <p14:creationId xmlns:p14="http://schemas.microsoft.com/office/powerpoint/2010/main" val="42491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900igr.net/up/datai/61816/0005-00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6" y="2551483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8341" y="578709"/>
            <a:ext cx="393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ЗАДАЧА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53" y="1221615"/>
            <a:ext cx="9025065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 одной клетки равна 1. 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Найдите площадь фигуры, изображённой на рисунке.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5508" y="4857751"/>
            <a:ext cx="271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S=</a:t>
            </a:r>
            <a:endParaRPr lang="ru-RU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8799" y="4872046"/>
            <a:ext cx="35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954" y="4857749"/>
            <a:ext cx="85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076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eshuege.ru/get_file?id=1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35" y="696036"/>
            <a:ext cx="2696569" cy="18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shuege.ru/get_file?id=548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17" y="696037"/>
            <a:ext cx="2546444" cy="18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eshuege.ru/get_file?id=547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6" y="696036"/>
            <a:ext cx="2696569" cy="18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eshuege.ru/pic?id=p7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42" y="3961368"/>
            <a:ext cx="2394130" cy="21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shuege.ru/get_file?id=548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21" y="3961368"/>
            <a:ext cx="2128436" cy="21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shuege.ru/get_file?id=545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1" y="3961367"/>
            <a:ext cx="2488314" cy="21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3893" y="2834190"/>
            <a:ext cx="9307778" cy="95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Найдите площадь фигуры, изображённой на рисунке</a:t>
            </a:r>
          </a:p>
          <a:p>
            <a:pPr lvl="0"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18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 ОГЭ-2025)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01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0_93d98_f8725107_XX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7590" r="1022" b="6452"/>
          <a:stretch/>
        </p:blipFill>
        <p:spPr bwMode="auto">
          <a:xfrm>
            <a:off x="404812" y="739457"/>
            <a:ext cx="9096375" cy="5379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47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758" y="745508"/>
            <a:ext cx="600501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«Вы талантливые дети!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Когда-нибудь вы сами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приятно поразитесь,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вы умные,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много хорошего умеете,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будете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постоянно работать над собой, ставить новые цели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стремиться к их достижению»</a:t>
            </a:r>
          </a:p>
          <a:p>
            <a:pPr algn="r"/>
            <a:endParaRPr lang="ru-RU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ru-RU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0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Жан Жак Руссо (1712-1778) </a:t>
            </a:r>
          </a:p>
          <a:p>
            <a:pPr algn="r"/>
            <a:r>
              <a:rPr lang="ru-RU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французский философ, писатель, мыслитель эпохи Просвещения</a:t>
            </a:r>
          </a:p>
        </p:txBody>
      </p:sp>
      <p:pic>
        <p:nvPicPr>
          <p:cNvPr id="1026" name="Picture 2" descr="C:\Users\Пользователь\Desktop\русс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6" y="908258"/>
            <a:ext cx="2342574" cy="2816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7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901859" y="2486556"/>
            <a:ext cx="8098155" cy="13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­Ð»Ð±ÐµÑÑ ÐÑÐ¸Ð½ Ð¥Ð°Ð±Ð±Ð°ÑÐ´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4" y="853505"/>
            <a:ext cx="2589498" cy="3199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9737" y="836773"/>
            <a:ext cx="53772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latin typeface="Century Gothic" panose="020B0502020202020204" pitchFamily="34" charset="0"/>
              </a:rPr>
              <a:t>«Есть три необходимые привычки, которые при любых условиях сделают доступными любую вещь, какую только может вообразить человек: </a:t>
            </a:r>
            <a:r>
              <a:rPr lang="ru-RU" sz="2800" b="1" i="1" dirty="0">
                <a:solidFill>
                  <a:srgbClr val="0033CC"/>
                </a:solidFill>
                <a:latin typeface="Century Gothic" panose="020B0502020202020204" pitchFamily="34" charset="0"/>
              </a:rPr>
              <a:t>привычка к труду, </a:t>
            </a:r>
          </a:p>
          <a:p>
            <a:pPr algn="r"/>
            <a:r>
              <a:rPr lang="ru-RU" sz="2800" b="1" i="1" dirty="0">
                <a:solidFill>
                  <a:srgbClr val="0033CC"/>
                </a:solidFill>
                <a:latin typeface="Century Gothic" panose="020B0502020202020204" pitchFamily="34" charset="0"/>
              </a:rPr>
              <a:t>привычка к здоровью, привычка к учению</a:t>
            </a:r>
            <a:r>
              <a:rPr lang="ru-RU" sz="2800" i="1" dirty="0">
                <a:latin typeface="Century Gothic" panose="020B0502020202020204" pitchFamily="34" charset="0"/>
              </a:rPr>
              <a:t>»</a:t>
            </a:r>
          </a:p>
          <a:p>
            <a:pPr algn="r"/>
            <a:endParaRPr lang="ru-RU" sz="2800" i="1" dirty="0">
              <a:latin typeface="Century Gothic" panose="020B0502020202020204" pitchFamily="34" charset="0"/>
            </a:endParaRPr>
          </a:p>
          <a:p>
            <a:pPr algn="r"/>
            <a:endParaRPr lang="ru-RU" sz="2800" i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91" y="4053385"/>
            <a:ext cx="33573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Элберт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 Грин </a:t>
            </a:r>
            <a:r>
              <a:rPr lang="ru-RU" sz="2000" b="1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Хаббард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(1856 – 1915</a:t>
            </a:r>
            <a:r>
              <a:rPr lang="ru-RU" i="1" dirty="0">
                <a:solidFill>
                  <a:prstClr val="black"/>
                </a:solidFill>
                <a:latin typeface="Century Gothic" panose="020B0502020202020204" pitchFamily="34" charset="0"/>
              </a:rPr>
              <a:t>) американский писатель, философ, художник </a:t>
            </a:r>
          </a:p>
        </p:txBody>
      </p:sp>
    </p:spTree>
    <p:extLst>
      <p:ext uri="{BB962C8B-B14F-4D97-AF65-F5344CB8AC3E}">
        <p14:creationId xmlns:p14="http://schemas.microsoft.com/office/powerpoint/2010/main" val="90045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netdo.ru/uploads/posts/39/a3/39a358932123e9b333597f1932de3f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82" y="262248"/>
            <a:ext cx="4170238" cy="189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Красная площад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3993596"/>
            <a:ext cx="3497851" cy="230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лощадь России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0" y="2055494"/>
            <a:ext cx="4237735" cy="2187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Полезная площад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3750592"/>
            <a:ext cx="3138986" cy="272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Площадь фигур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6" y="523047"/>
            <a:ext cx="3293188" cy="137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6" y="1813339"/>
            <a:ext cx="2304525" cy="225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64" y="4131196"/>
            <a:ext cx="2412037" cy="238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reshuege.ru/pic?id=p72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90" y="1986868"/>
            <a:ext cx="1919309" cy="185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8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050" y="800100"/>
            <a:ext cx="59377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«Элементарные знания по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геометрии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умение пользоваться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буквенными формулами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необходимы почти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каждому мастеру 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квалифицированному</a:t>
            </a:r>
          </a:p>
          <a:p>
            <a:pPr algn="r"/>
            <a:r>
              <a:rPr lang="ru-RU" sz="28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рабочему»</a:t>
            </a:r>
          </a:p>
          <a:p>
            <a:pPr algn="r"/>
            <a:endParaRPr lang="ru-RU" sz="28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ru-RU" sz="28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400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Колмогоров А.Н. (1903-1987)</a:t>
            </a:r>
          </a:p>
          <a:p>
            <a:pPr algn="r"/>
            <a:r>
              <a:rPr lang="ru-RU" i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советский математик, один из крупнейших математиков XX века</a:t>
            </a:r>
          </a:p>
        </p:txBody>
      </p:sp>
      <p:pic>
        <p:nvPicPr>
          <p:cNvPr id="2050" name="Picture 2" descr="C:\Users\Пользователь\Desktop\Andrej_Nikolajewitsch_Kolmogo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6" y="800100"/>
            <a:ext cx="2921000" cy="4229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9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677" y="2657475"/>
            <a:ext cx="6686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 МАСТЕРОВ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9" y="822784"/>
            <a:ext cx="9553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МНОГОУГОЛЬНИКА»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79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b-manning-the-blue-ocean-духовая-музыка-для-презентаци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"/>
                  <p14:fade out="3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5650" y="5088340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Пользователь\Desktop\korablik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8359" y="266377"/>
            <a:ext cx="5227092" cy="633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korablik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175"/>
          <a:stretch/>
        </p:blipFill>
        <p:spPr bwMode="auto">
          <a:xfrm>
            <a:off x="2552131" y="423081"/>
            <a:ext cx="4790364" cy="8662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ob-manning-the-blue-ocean-духовая-музыка-для-презентаци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"/>
                  <p14:fade out="3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8050" y="5240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73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3">
                <p:cTn id="2" repeatCount="5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epur-shop.ru/800/600/http/knittochka.ru/wp-content/uploads/15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47" y="1842459"/>
            <a:ext cx="7874782" cy="3835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0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3248176" y="1774210"/>
            <a:ext cx="3234519" cy="2988860"/>
          </a:xfrm>
          <a:prstGeom prst="pentagon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66782" y="2797791"/>
            <a:ext cx="218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S-</a:t>
            </a:r>
            <a:r>
              <a:rPr lang="ru-RU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7854"/>
              </p:ext>
            </p:extLst>
          </p:nvPr>
        </p:nvGraphicFramePr>
        <p:xfrm>
          <a:off x="2681244" y="5117910"/>
          <a:ext cx="4450269" cy="105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726451" imgH="406224" progId="Equation.3">
                  <p:embed/>
                </p:oleObj>
              </mc:Choice>
              <mc:Fallback>
                <p:oleObj name="Формула" r:id="rId2" imgW="1726451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44" y="5117910"/>
                        <a:ext cx="4450269" cy="1057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>
            <a:stCxn id="2" idx="1"/>
            <a:endCxn id="2" idx="5"/>
          </p:cNvCxnSpPr>
          <p:nvPr/>
        </p:nvCxnSpPr>
        <p:spPr>
          <a:xfrm>
            <a:off x="3248179" y="2915850"/>
            <a:ext cx="3234513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57953"/>
              </p:ext>
            </p:extLst>
          </p:nvPr>
        </p:nvGraphicFramePr>
        <p:xfrm>
          <a:off x="4285397" y="2963134"/>
          <a:ext cx="1241946" cy="179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64880" imgH="215640" progId="Equation.3">
                  <p:embed/>
                </p:oleObj>
              </mc:Choice>
              <mc:Fallback>
                <p:oleObj name="Формула" r:id="rId4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5397" y="2963134"/>
                        <a:ext cx="1241946" cy="179993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37245"/>
              </p:ext>
            </p:extLst>
          </p:nvPr>
        </p:nvGraphicFramePr>
        <p:xfrm>
          <a:off x="4310063" y="1568781"/>
          <a:ext cx="11112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77480" imgH="215640" progId="Equation.3">
                  <p:embed/>
                </p:oleObj>
              </mc:Choice>
              <mc:Fallback>
                <p:oleObj name="Формула" r:id="rId6" imgW="177480" imgH="21564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568781"/>
                        <a:ext cx="11112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9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Базис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>
        <a:ln w="28575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325</Words>
  <Application>Microsoft Office PowerPoint</Application>
  <PresentationFormat>Лист A4 (210x297 мм)</PresentationFormat>
  <Paragraphs>84</Paragraphs>
  <Slides>17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Corbel</vt:lpstr>
      <vt:lpstr>Verdana</vt:lpstr>
      <vt:lpstr>Базис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Danil Baidak</cp:lastModifiedBy>
  <cp:revision>113</cp:revision>
  <dcterms:created xsi:type="dcterms:W3CDTF">2014-12-15T19:57:54Z</dcterms:created>
  <dcterms:modified xsi:type="dcterms:W3CDTF">2025-06-09T21:16:24Z</dcterms:modified>
</cp:coreProperties>
</file>