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74" r:id="rId7"/>
    <p:sldId id="260" r:id="rId8"/>
    <p:sldId id="261" r:id="rId9"/>
    <p:sldId id="275" r:id="rId10"/>
    <p:sldId id="262" r:id="rId11"/>
    <p:sldId id="264" r:id="rId12"/>
    <p:sldId id="276" r:id="rId13"/>
    <p:sldId id="265" r:id="rId14"/>
    <p:sldId id="266" r:id="rId15"/>
    <p:sldId id="267" r:id="rId16"/>
    <p:sldId id="277" r:id="rId17"/>
    <p:sldId id="268" r:id="rId18"/>
    <p:sldId id="269" r:id="rId19"/>
    <p:sldId id="278" r:id="rId20"/>
    <p:sldId id="270" r:id="rId21"/>
    <p:sldId id="271" r:id="rId22"/>
    <p:sldId id="279" r:id="rId23"/>
    <p:sldId id="272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ru/" TargetMode="External"/><Relationship Id="rId7" Type="http://schemas.openxmlformats.org/officeDocument/2006/relationships/hyperlink" Target="http://www.0lik.ru/cliparts/clipartrastr/180727-klenovye-ugolki.html" TargetMode="External"/><Relationship Id="rId2" Type="http://schemas.openxmlformats.org/officeDocument/2006/relationships/hyperlink" Target="https://www.detkipodelk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" TargetMode="External"/><Relationship Id="rId5" Type="http://schemas.openxmlformats.org/officeDocument/2006/relationships/hyperlink" Target="https://www.google.com/s" TargetMode="External"/><Relationship Id="rId4" Type="http://schemas.openxmlformats.org/officeDocument/2006/relationships/hyperlink" Target="https://pickimage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omic Sans MS" pitchFamily="66" charset="0"/>
              </a:rPr>
              <a:t>Как определить падеж имени существительного</a:t>
            </a:r>
            <a:endParaRPr lang="ru-RU" dirty="0">
              <a:solidFill>
                <a:schemeClr val="accent4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Презентация по русскому языку для учащихся </a:t>
            </a:r>
          </a:p>
          <a:p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3-4 классов 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Ветер нёс его и нёс,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Бросил только на мосту.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В тот же миг весёлый пёс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Шмыг – к зелёному листу</a:t>
            </a:r>
            <a:r>
              <a:rPr lang="ru-RU" sz="3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!</a:t>
            </a:r>
            <a:endParaRPr lang="ru-RU" sz="3600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Пин на доске DOGS AND PUPPY&amp;#39;S 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71546"/>
            <a:ext cx="1571636" cy="209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Шмыг (то есть быстро подбежал) к чему? К листу.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В каком падеже задаём вопросы к чему?, к кому?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Какой падеж употребляется с предлогами к и по?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Верно! Дательный падеж.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Значит, к листу – дательный падеж.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Читаем дальше!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Не пропустите лучшие подборки Подпишитесь на лучшие материалы сайта. Это  бесплатно. Сейчас и всегда. Поделки с детьми Войти ​Рисуем с детьми осенние  кленовые листья Рисуем с детьми осенние кленовые листья Рисуем с детьм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928934"/>
            <a:ext cx="1571636" cy="1407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3714752"/>
            <a:ext cx="1071570" cy="785818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Д.п.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Ветер нёс его и нёс,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Бросил только на мосту.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В тот же миг весёлый пёс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Шмыг – к зелёному листу</a:t>
            </a:r>
            <a:r>
              <a:rPr lang="ru-RU" sz="3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!</a:t>
            </a:r>
            <a:endParaRPr lang="ru-RU" sz="3600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Пин на доске DOGS AND PUPPY&amp;#39;S 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71546"/>
            <a:ext cx="1571636" cy="2095515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57818" y="4786322"/>
            <a:ext cx="142876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686700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Лапой – хвать зелёный лист.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Дескать, поиграем.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«Не хочу», - парашютист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Головой качает…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Пин на доске DOGS AND PUPPY&amp;#39;S 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000372"/>
            <a:ext cx="1357322" cy="1809763"/>
          </a:xfrm>
          <a:prstGeom prst="rect">
            <a:avLst/>
          </a:prstGeom>
          <a:noFill/>
        </p:spPr>
      </p:pic>
      <p:pic>
        <p:nvPicPr>
          <p:cNvPr id="5" name="Picture 2" descr="Не пропустите лучшие подборки Подпишитесь на лучшие материалы сайта. Это  бесплатно. Сейчас и всегда. Поделки с детьми Войти ​Рисуем с детьми осенние  кленовые листья Рисуем с детьми осенние кленовые листья Рисуем с детьми ..."/>
          <p:cNvPicPr>
            <a:picLocks noChangeAspect="1" noChangeArrowheads="1"/>
          </p:cNvPicPr>
          <p:nvPr/>
        </p:nvPicPr>
        <p:blipFill>
          <a:blip r:embed="rId3" cstate="print"/>
          <a:srcRect l="13531"/>
          <a:stretch>
            <a:fillRect/>
          </a:stretch>
        </p:blipFill>
        <p:spPr bwMode="auto">
          <a:xfrm rot="18920984">
            <a:off x="5071046" y="4185023"/>
            <a:ext cx="1621351" cy="167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Хвать (то есть схватил) что? лист.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В каких падежах мы ставим к имени  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существительному вопрос что?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Верно, в И.п. и в В.п.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Это не подлежащее. Подставим два   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вопроса! Представим, что лист 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живой!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Кого? Что? Значит, это В.п.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Сова рисунок без фона (4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14818"/>
            <a:ext cx="1543011" cy="171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- </a:t>
            </a: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Какие предлоги употребляются с винительным падежом?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О, в, на, про, под, за, сквозь.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Сова рисунок без фона (4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876"/>
            <a:ext cx="1785950" cy="198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1500174"/>
            <a:ext cx="1285884" cy="725470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В.п.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686700" cy="4525963"/>
          </a:xfrm>
          <a:ln>
            <a:prstDash val="dash"/>
          </a:ln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Лапой – хвать зелёный лист.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Дескать, поиграем.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«Не хочу», - парашютист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Головой качает…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Пин на доске DOGS AND PUPPY&amp;#39;S 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000372"/>
            <a:ext cx="1357322" cy="1809763"/>
          </a:xfrm>
          <a:prstGeom prst="rect">
            <a:avLst/>
          </a:prstGeom>
          <a:noFill/>
        </p:spPr>
      </p:pic>
      <p:pic>
        <p:nvPicPr>
          <p:cNvPr id="5" name="Picture 2" descr="Не пропустите лучшие подборки Подпишитесь на лучшие материалы сайта. Это  бесплатно. Сейчас и всегда. Поделки с детьми Войти ​Рисуем с детьми осенние  кленовые листья Рисуем с детьми осенние кленовые листья Рисуем с детьми ..."/>
          <p:cNvPicPr>
            <a:picLocks noChangeAspect="1" noChangeArrowheads="1"/>
          </p:cNvPicPr>
          <p:nvPr/>
        </p:nvPicPr>
        <p:blipFill>
          <a:blip r:embed="rId3" cstate="print"/>
          <a:srcRect l="13531"/>
          <a:stretch>
            <a:fillRect/>
          </a:stretch>
        </p:blipFill>
        <p:spPr bwMode="auto">
          <a:xfrm rot="18920984">
            <a:off x="5071046" y="4185023"/>
            <a:ext cx="1621351" cy="167940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929322" y="2643182"/>
            <a:ext cx="10001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Ветер вновь с листом зелёным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Закружил над старым клёном,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Но шалун уже устал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И ко мне в тетрадь упал…</a:t>
            </a:r>
            <a:endParaRPr lang="ru-RU" sz="3600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6" name="Picture 2" descr="Клен рисунок цветными карандашами и красками для детей"/>
          <p:cNvPicPr>
            <a:picLocks noChangeAspect="1" noChangeArrowheads="1"/>
          </p:cNvPicPr>
          <p:nvPr/>
        </p:nvPicPr>
        <p:blipFill>
          <a:blip r:embed="rId2" cstate="print"/>
          <a:srcRect l="9756" r="7318"/>
          <a:stretch>
            <a:fillRect/>
          </a:stretch>
        </p:blipFill>
        <p:spPr bwMode="auto">
          <a:xfrm>
            <a:off x="6286512" y="3071810"/>
            <a:ext cx="2286016" cy="2067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Закружил с чем? С листом.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В каком падеже мы ставим вопрос с чем? или вопрос с кем?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Верно, в творительном падеже.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Обратите внимание на предлог с. Ещё Т.п. употребляется с предлогами за, под, над, между.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Значит, это Т.п.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Читаем дальше!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Не пропустите лучшие подборки Подпишитесь на лучшие материалы сайта. Это  бесплатно. Сейчас и всегда. Поделки с детьми Войти ​Рисуем с детьми осенние  кленовые листья Рисуем с детьми осенние кленовые листья Рисуем с детьм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357694"/>
            <a:ext cx="1857388" cy="166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285860"/>
            <a:ext cx="1071570" cy="642942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Т.п.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Ветер вновь с листом зелёным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Закружил над старым клёном,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Но шалун уже устал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И ко мне в тетрадь упал…</a:t>
            </a:r>
            <a:endParaRPr lang="ru-RU" sz="3600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6" name="Picture 2" descr="Клен рисунок цветными карандашами и красками для детей"/>
          <p:cNvPicPr>
            <a:picLocks noChangeAspect="1" noChangeArrowheads="1"/>
          </p:cNvPicPr>
          <p:nvPr/>
        </p:nvPicPr>
        <p:blipFill>
          <a:blip r:embed="rId2" cstate="print"/>
          <a:srcRect l="9756" r="7318"/>
          <a:stretch>
            <a:fillRect/>
          </a:stretch>
        </p:blipFill>
        <p:spPr bwMode="auto">
          <a:xfrm>
            <a:off x="6286512" y="3071810"/>
            <a:ext cx="2286016" cy="2067524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857620" y="2143116"/>
            <a:ext cx="164307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Приключения </a:t>
            </a:r>
            <a:b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зелёного листа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omic Sans MS" pitchFamily="66" charset="0"/>
              </a:rPr>
              <a:t>Юрий Карасёв</a:t>
            </a:r>
            <a:endParaRPr lang="ru-RU" b="1" dirty="0">
              <a:solidFill>
                <a:schemeClr val="accent4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Не пропустите лучшие подборки Подпишитесь на лучшие материалы сайта. Это  бесплатно. Сейчас и всегда. Поделки с детьми Войти ​Рисуем с детьми осенние  кленовые листья Рисуем с детьми осенние кленовые листья Рисуем с детьми ..."/>
          <p:cNvPicPr>
            <a:picLocks noChangeAspect="1" noChangeArrowheads="1"/>
          </p:cNvPicPr>
          <p:nvPr/>
        </p:nvPicPr>
        <p:blipFill>
          <a:blip r:embed="rId2" cstate="print"/>
          <a:srcRect l="16667" r="8333"/>
          <a:stretch>
            <a:fillRect/>
          </a:stretch>
        </p:blipFill>
        <p:spPr bwMode="auto">
          <a:xfrm>
            <a:off x="6858016" y="2214554"/>
            <a:ext cx="1928826" cy="2303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Я пишу в саду под клёном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Стих о том листе зелёном.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                             Ю.Карасёв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626" name="Picture 2" descr="Лавочки рисунки: D1 81 d0 ba d0 b0 d0 bc d0 b5 d0 b9 d0 ba d0 b8: скачать  картинки, стоковые фото D1 81 d0 ba d0 b0 d0 bc d0 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2857520" cy="200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Пишу о чём? о листе?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В каком падеже мы ставим такой вопрос?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Верно, в предложном падеже ставим вопросы о чём?, о ком?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Это падеж, который употребляется всегда с предлогом.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О, об, в, на, при – предлоги предложного падежа.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Значит, это П.п.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Сова рисунок без фона (4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1500198" cy="166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928802"/>
            <a:ext cx="1143008" cy="642942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П.п.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Я пишу в саду под клёном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Стих о том листе зелёном.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                             Ю.Карасёв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626" name="Picture 2" descr="Лавочки рисунки: D1 81 d0 ba d0 b0 d0 bc d0 b5 d0 b9 d0 ba d0 b8: скачать  картинки, стоковые фото D1 81 d0 ba d0 b0 d0 bc d0 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2857520" cy="200860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000364" y="2714620"/>
            <a:ext cx="114300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14620"/>
            <a:ext cx="8229600" cy="164307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- </a:t>
            </a: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Закончилось путешествие листа.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Надеюсь, вы не будете путать падежи!</a:t>
            </a:r>
            <a:endParaRPr lang="ru-RU" sz="3600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 descr="Сова рисунок без фона (4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857232"/>
            <a:ext cx="1500198" cy="166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Интернет-источники</a:t>
            </a: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: 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>
                <a:hlinkClick r:id="rId2"/>
              </a:rPr>
              <a:t>https://www.detkipodelki.ru</a:t>
            </a:r>
            <a:endParaRPr lang="ru-RU" sz="2500" dirty="0" smtClean="0"/>
          </a:p>
          <a:p>
            <a:r>
              <a:rPr lang="en-US" sz="2500" dirty="0" smtClean="0">
                <a:hlinkClick r:id="rId3"/>
              </a:rPr>
              <a:t>https://www.pinterest.ru/</a:t>
            </a:r>
            <a:endParaRPr lang="ru-RU" sz="2500" dirty="0" smtClean="0"/>
          </a:p>
          <a:p>
            <a:r>
              <a:rPr lang="en-US" sz="2500" dirty="0" smtClean="0">
                <a:hlinkClick r:id="rId4"/>
              </a:rPr>
              <a:t>https://pickimage.ru/</a:t>
            </a:r>
            <a:endParaRPr lang="ru-RU" sz="2500" dirty="0" smtClean="0"/>
          </a:p>
          <a:p>
            <a:r>
              <a:rPr lang="en-US" sz="2500" dirty="0" smtClean="0">
                <a:hlinkClick r:id="rId5"/>
              </a:rPr>
              <a:t>https://www.google.com/s</a:t>
            </a:r>
            <a:endParaRPr lang="ru-RU" sz="2500" dirty="0" smtClean="0"/>
          </a:p>
          <a:p>
            <a:r>
              <a:rPr lang="en-US" sz="2500" dirty="0" smtClean="0">
                <a:hlinkClick r:id="rId6"/>
              </a:rPr>
              <a:t>https://www.google.com/</a:t>
            </a:r>
            <a:endParaRPr lang="ru-RU" sz="2500" dirty="0" smtClean="0"/>
          </a:p>
          <a:p>
            <a:r>
              <a:rPr lang="ru-RU" sz="2800" dirty="0" smtClean="0"/>
              <a:t>Клипарт «Кленовые уголки»: </a:t>
            </a:r>
            <a:r>
              <a:rPr lang="ru-RU" sz="2800" dirty="0" smtClean="0">
                <a:hlinkClick r:id="rId7"/>
              </a:rPr>
              <a:t> http://www.0lik.ru/cliparts/clipartrastr/180727-klenovye-ugolki.html</a:t>
            </a:r>
            <a:endParaRPr lang="ru-RU" sz="2800" dirty="0" smtClean="0"/>
          </a:p>
          <a:p>
            <a:endParaRPr lang="ru-RU" sz="2500" dirty="0" smtClean="0"/>
          </a:p>
          <a:p>
            <a:endParaRPr lang="ru-RU" sz="25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Как-то раз с большого клёна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Оторвался лист зелёный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И пустился вместе с ветром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Путешествовать по свету.</a:t>
            </a:r>
            <a:endParaRPr lang="ru-RU" sz="3600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Клен рисунок цветными карандашами и красками для детей"/>
          <p:cNvPicPr>
            <a:picLocks noChangeAspect="1" noChangeArrowheads="1"/>
          </p:cNvPicPr>
          <p:nvPr/>
        </p:nvPicPr>
        <p:blipFill>
          <a:blip r:embed="rId2" cstate="print"/>
          <a:srcRect l="10714" r="6250"/>
          <a:stretch>
            <a:fillRect/>
          </a:stretch>
        </p:blipFill>
        <p:spPr bwMode="auto">
          <a:xfrm>
            <a:off x="6715140" y="3714752"/>
            <a:ext cx="2071702" cy="187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2428892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mic Sans MS" pitchFamily="66" charset="0"/>
              </a:rPr>
              <a:t>- </a:t>
            </a:r>
            <a:r>
              <a:rPr lang="ru-RU" sz="33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Что случилось с листом дальше?</a:t>
            </a:r>
            <a:br>
              <a:rPr lang="ru-RU" sz="33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33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-Определи падеж существительного «лист» и дочитай стихотворение </a:t>
            </a:r>
            <a:br>
              <a:rPr lang="ru-RU" sz="33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33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до конца.</a:t>
            </a:r>
            <a:endParaRPr lang="ru-RU" sz="3300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Не пропустите лучшие подборки Подпишитесь на лучшие материалы сайта. Это  бесплатно. Сейчас и всегда. Поделки с детьми Войти ​Рисуем с детьми осенние  кленовые листья Рисуем с детьми осенние кленовые листья Рисуем с детьми ..."/>
          <p:cNvPicPr>
            <a:picLocks noChangeAspect="1" noChangeArrowheads="1"/>
          </p:cNvPicPr>
          <p:nvPr/>
        </p:nvPicPr>
        <p:blipFill>
          <a:blip r:embed="rId2" cstate="print"/>
          <a:srcRect l="12121" r="3030"/>
          <a:stretch>
            <a:fillRect/>
          </a:stretch>
        </p:blipFill>
        <p:spPr bwMode="auto">
          <a:xfrm>
            <a:off x="5786446" y="3571876"/>
            <a:ext cx="2000264" cy="21114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Подсказка: о чём говорится в предложении?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Верно, о листе.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Если существительное в предложении является подлежащим, то оно стоит только в именительном падеже.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-Что? лист. Лист (что сделал?) оторвался.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Значит, это именительный падеж.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Читаем стихотворение дальше!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Сова рисунок без фона (4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 l="9260" r="7404"/>
          <a:stretch>
            <a:fillRect/>
          </a:stretch>
        </p:blipFill>
        <p:spPr bwMode="auto">
          <a:xfrm>
            <a:off x="6357950" y="642918"/>
            <a:ext cx="1571636" cy="209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928802"/>
            <a:ext cx="1285884" cy="571480"/>
          </a:xfrm>
        </p:spPr>
        <p:txBody>
          <a:bodyPr/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И.п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Как-то раз с большого клёна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Оторвался лист зелёный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И пустился вместе с ветром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Путешествовать по свету.</a:t>
            </a:r>
            <a:endParaRPr lang="ru-RU" sz="3600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Клен рисунок цветными карандашами и красками для детей"/>
          <p:cNvPicPr>
            <a:picLocks noChangeAspect="1" noChangeArrowheads="1"/>
          </p:cNvPicPr>
          <p:nvPr/>
        </p:nvPicPr>
        <p:blipFill>
          <a:blip r:embed="rId2" cstate="print"/>
          <a:srcRect l="10714" r="6250"/>
          <a:stretch>
            <a:fillRect/>
          </a:stretch>
        </p:blipFill>
        <p:spPr bwMode="auto">
          <a:xfrm>
            <a:off x="6715140" y="3714752"/>
            <a:ext cx="2071702" cy="1871215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86116" y="2786058"/>
            <a:ext cx="9286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Закружилась голова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У зелёного листа.</a:t>
            </a:r>
            <a:endParaRPr lang="ru-RU" sz="4400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Не пропустите лучшие подборки Подпишитесь на лучшие материалы сайта. Это  бесплатно. Сейчас и всегда. Поделки с детьми Войти ​Рисуем с детьми осенние  кленовые листья Рисуем с детьми осенние кленовые листья Рисуем с детьми ..."/>
          <p:cNvPicPr>
            <a:picLocks noChangeAspect="1" noChangeArrowheads="1"/>
          </p:cNvPicPr>
          <p:nvPr/>
        </p:nvPicPr>
        <p:blipFill>
          <a:blip r:embed="rId2" cstate="print"/>
          <a:srcRect l="17143" r="5714"/>
          <a:stretch>
            <a:fillRect/>
          </a:stretch>
        </p:blipFill>
        <p:spPr bwMode="auto">
          <a:xfrm>
            <a:off x="6215074" y="3071810"/>
            <a:ext cx="1785950" cy="2073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Задаём вопрос к имени существительному.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-Закружилась у чего? (вопросы у кого?, у чего? ставим в родительном падеже).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-Значит, это родительный падеж.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Предлог у, а также от, до, с, из, без, для, около – предлоги, с которыми употребляется родительный падеж.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Значит, у листа – родительный падеж.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- Читаем дальше!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 descr="Сова рисунок без фона (4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714356"/>
            <a:ext cx="1350128" cy="1500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14620"/>
            <a:ext cx="1214446" cy="642942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Р.п.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Закружилась голова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omic Sans MS" pitchFamily="66" charset="0"/>
              </a:rPr>
              <a:t>У зелёного листа.</a:t>
            </a:r>
            <a:endParaRPr lang="ru-RU" sz="4400" b="1" dirty="0">
              <a:solidFill>
                <a:schemeClr val="accent4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Не пропустите лучшие подборки Подпишитесь на лучшие материалы сайта. Это  бесплатно. Сейчас и всегда. Поделки с детьми Войти ​Рисуем с детьми осенние  кленовые листья Рисуем с детьми осенние кленовые листья Рисуем с детьми ..."/>
          <p:cNvPicPr>
            <a:picLocks noChangeAspect="1" noChangeArrowheads="1"/>
          </p:cNvPicPr>
          <p:nvPr/>
        </p:nvPicPr>
        <p:blipFill>
          <a:blip r:embed="rId2" cstate="print"/>
          <a:srcRect l="17143" r="5714"/>
          <a:stretch>
            <a:fillRect/>
          </a:stretch>
        </p:blipFill>
        <p:spPr bwMode="auto">
          <a:xfrm>
            <a:off x="6429388" y="3000372"/>
            <a:ext cx="1928826" cy="2239426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286248" y="3714752"/>
            <a:ext cx="171451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е листья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зеленые листья</Template>
  <TotalTime>240</TotalTime>
  <Words>664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зеленые листья</vt:lpstr>
      <vt:lpstr> Как определить падеж имени существительного</vt:lpstr>
      <vt:lpstr>Приключения  зелёного листа</vt:lpstr>
      <vt:lpstr>Слайд 3</vt:lpstr>
      <vt:lpstr>- Что случилось с листом дальше? -Определи падеж существительного «лист» и дочитай стихотворение  до конца.</vt:lpstr>
      <vt:lpstr>Слайд 5</vt:lpstr>
      <vt:lpstr>И.п.</vt:lpstr>
      <vt:lpstr>Слайд 7</vt:lpstr>
      <vt:lpstr>Слайд 8</vt:lpstr>
      <vt:lpstr>Р.п.</vt:lpstr>
      <vt:lpstr>Слайд 10</vt:lpstr>
      <vt:lpstr>Слайд 11</vt:lpstr>
      <vt:lpstr>Д.п.</vt:lpstr>
      <vt:lpstr>Слайд 13</vt:lpstr>
      <vt:lpstr>Слайд 14</vt:lpstr>
      <vt:lpstr>Слайд 15</vt:lpstr>
      <vt:lpstr>В.п.</vt:lpstr>
      <vt:lpstr>Слайд 17</vt:lpstr>
      <vt:lpstr>Слайд 18</vt:lpstr>
      <vt:lpstr>Т.п.</vt:lpstr>
      <vt:lpstr>Слайд 20</vt:lpstr>
      <vt:lpstr>Слайд 21</vt:lpstr>
      <vt:lpstr>П.п.</vt:lpstr>
      <vt:lpstr>Слайд 23</vt:lpstr>
      <vt:lpstr>Интернет-источники: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зелёного листа</dc:title>
  <dc:creator>user</dc:creator>
  <cp:lastModifiedBy>user</cp:lastModifiedBy>
  <cp:revision>41</cp:revision>
  <dcterms:created xsi:type="dcterms:W3CDTF">2022-01-07T18:35:12Z</dcterms:created>
  <dcterms:modified xsi:type="dcterms:W3CDTF">2025-06-14T04:47:39Z</dcterms:modified>
</cp:coreProperties>
</file>