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97" r:id="rId2"/>
    <p:sldId id="379" r:id="rId3"/>
    <p:sldId id="390" r:id="rId4"/>
    <p:sldId id="393" r:id="rId5"/>
    <p:sldId id="382" r:id="rId6"/>
    <p:sldId id="388" r:id="rId7"/>
    <p:sldId id="391" r:id="rId8"/>
    <p:sldId id="381" r:id="rId9"/>
    <p:sldId id="394" r:id="rId10"/>
    <p:sldId id="392" r:id="rId11"/>
    <p:sldId id="387" r:id="rId12"/>
    <p:sldId id="395" r:id="rId13"/>
    <p:sldId id="385" r:id="rId14"/>
    <p:sldId id="386" r:id="rId15"/>
    <p:sldId id="380" r:id="rId16"/>
    <p:sldId id="384" r:id="rId17"/>
    <p:sldId id="396" r:id="rId18"/>
    <p:sldId id="33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97"/>
    <a:srgbClr val="DBDBDB"/>
    <a:srgbClr val="E9E1FF"/>
    <a:srgbClr val="FFFF8F"/>
    <a:srgbClr val="F5B923"/>
    <a:srgbClr val="E1E9F3"/>
    <a:srgbClr val="DBE5F1"/>
    <a:srgbClr val="BC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75" autoAdjust="0"/>
  </p:normalViewPr>
  <p:slideViewPr>
    <p:cSldViewPr snapToGrid="0"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778C728-D959-4E0A-9EB9-5DED0C96E794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AB49B76-315F-420E-A6FB-35937B0A2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3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3986FE1-8DE2-4F13-B9C7-AB6871FB01F7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4542755-3F0D-448B-8975-0970A6E12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789488" cy="6858000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09550" y="0"/>
            <a:ext cx="628650" cy="361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8" name="Picture 9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458075" y="6184900"/>
            <a:ext cx="16033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логотип-статич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-104775"/>
            <a:ext cx="8382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светле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180138"/>
            <a:ext cx="3683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3" name="Заголовок 1"/>
          <p:cNvSpPr>
            <a:spLocks noGrp="1"/>
          </p:cNvSpPr>
          <p:nvPr>
            <p:ph type="ctrTitle"/>
          </p:nvPr>
        </p:nvSpPr>
        <p:spPr>
          <a:xfrm>
            <a:off x="874713" y="331788"/>
            <a:ext cx="7824787" cy="555625"/>
          </a:xfrm>
        </p:spPr>
        <p:txBody>
          <a:bodyPr/>
          <a:lstStyle>
            <a:lvl1pPr>
              <a:defRPr sz="3400" smtClean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26" name="Rectangle 2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14338" y="1360488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Bookman Old Style" pitchFamily="18" charset="0"/>
              <a:buNone/>
              <a:defRPr sz="2800" smtClean="0">
                <a:latin typeface="Bookman Old Style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2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6745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2" name="Rectangle 28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674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AEB6C95B-DBC6-4B37-91E7-AE69E0E9F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01FBEE17-0F46-426C-8041-9CF2274D08B4}" type="datetimeFigureOut">
              <a:rPr lang="ru-RU"/>
              <a:pPr/>
              <a:t>02.02.2024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565400"/>
            <a:ext cx="8610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4789488" cy="6858000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7" name="Picture 57" descr="рамка без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42875" y="100013"/>
            <a:ext cx="94234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25654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400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40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400"/>
          </a:p>
        </p:txBody>
      </p:sp>
      <p:pic>
        <p:nvPicPr>
          <p:cNvPr id="1033" name="Picture 9" descr="Широкая-быстрая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6688" y="371475"/>
            <a:ext cx="714375" cy="12223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93" r:id="rId7"/>
    <p:sldLayoutId id="2147483694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Bookman Old Style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man Old Styl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man Old Styl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man Old Styl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Bookman Old Style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Bookman Old Style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Bookman Old Style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Bookman Old Style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Bookman Old Style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150319" y="198863"/>
            <a:ext cx="8328218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 5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of February. Monday.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815782" y="1301015"/>
            <a:ext cx="8328218" cy="6504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None/>
              <a:defRPr sz="2800" kern="120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B050"/>
                </a:solidFill>
              </a:rPr>
              <a:t>Theme: Stories from far away.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815782" y="1951463"/>
            <a:ext cx="8328218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None/>
              <a:defRPr sz="2800" kern="120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Plan: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Phonetic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Words revision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Grammar cards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Listening and reading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Acting out. ‘Stone soup’.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Home task: PB p71 </a:t>
            </a:r>
            <a:r>
              <a:rPr lang="ru-RU" dirty="0" smtClean="0">
                <a:solidFill>
                  <a:srgbClr val="002060"/>
                </a:solidFill>
              </a:rPr>
              <a:t>№1; </a:t>
            </a:r>
            <a:r>
              <a:rPr lang="en-US" dirty="0" err="1" smtClean="0">
                <a:solidFill>
                  <a:srgbClr val="002060"/>
                </a:solidFill>
              </a:rPr>
              <a:t>wb</a:t>
            </a:r>
            <a:r>
              <a:rPr lang="en-US" dirty="0" smtClean="0">
                <a:solidFill>
                  <a:srgbClr val="002060"/>
                </a:solidFill>
              </a:rPr>
              <a:t> p70</a:t>
            </a:r>
            <a:r>
              <a:rPr lang="ru-RU" dirty="0" smtClean="0">
                <a:solidFill>
                  <a:srgbClr val="002060"/>
                </a:solidFill>
              </a:rPr>
              <a:t> №1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9216" y="1750424"/>
            <a:ext cx="2050869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347" y="1750424"/>
            <a:ext cx="2050869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78233" y="1750424"/>
            <a:ext cx="2050869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216" y="2913881"/>
            <a:ext cx="2050869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346" y="2913881"/>
            <a:ext cx="2050869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8232" y="2913881"/>
            <a:ext cx="2050869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770" y="227285"/>
            <a:ext cx="7824787" cy="555625"/>
          </a:xfrm>
        </p:spPr>
        <p:txBody>
          <a:bodyPr/>
          <a:lstStyle/>
          <a:p>
            <a:r>
              <a:rPr lang="en-US" dirty="0" smtClean="0"/>
              <a:t>Make up sentences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6571" y="1246188"/>
            <a:ext cx="8686799" cy="196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kern="1200" smtClean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. we/make cards          </a:t>
            </a:r>
            <a:r>
              <a:rPr lang="en-US" sz="2000" dirty="0" smtClean="0">
                <a:solidFill>
                  <a:schemeClr val="tx1"/>
                </a:solidFill>
              </a:rPr>
              <a:t>4. </a:t>
            </a:r>
            <a:r>
              <a:rPr lang="en-US" sz="2800" dirty="0" smtClean="0">
                <a:solidFill>
                  <a:schemeClr val="tx1"/>
                </a:solidFill>
              </a:rPr>
              <a:t>they/learn a poem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2. </a:t>
            </a:r>
            <a:r>
              <a:rPr lang="en-US" sz="2800" dirty="0" smtClean="0">
                <a:solidFill>
                  <a:schemeClr val="tx1"/>
                </a:solidFill>
              </a:rPr>
              <a:t>he/ read a book          </a:t>
            </a:r>
            <a:r>
              <a:rPr lang="en-US" sz="2000" dirty="0" smtClean="0">
                <a:solidFill>
                  <a:schemeClr val="tx1"/>
                </a:solidFill>
              </a:rPr>
              <a:t>5.</a:t>
            </a:r>
            <a:r>
              <a:rPr lang="en-US" sz="2800" dirty="0" smtClean="0">
                <a:solidFill>
                  <a:schemeClr val="tx1"/>
                </a:solidFill>
              </a:rPr>
              <a:t> she/listen to the radio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3. </a:t>
            </a:r>
            <a:r>
              <a:rPr lang="en-US" sz="2800" dirty="0" smtClean="0">
                <a:solidFill>
                  <a:schemeClr val="tx1"/>
                </a:solidFill>
              </a:rPr>
              <a:t>Tom/ride a horse        </a:t>
            </a:r>
            <a:r>
              <a:rPr lang="en-US" sz="2000" dirty="0" smtClean="0">
                <a:solidFill>
                  <a:schemeClr val="tx1"/>
                </a:solidFill>
              </a:rPr>
              <a:t>6.</a:t>
            </a:r>
            <a:r>
              <a:rPr lang="en-US" sz="2800" dirty="0" smtClean="0">
                <a:solidFill>
                  <a:schemeClr val="tx1"/>
                </a:solidFill>
              </a:rPr>
              <a:t> Ann/talk to friends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90127"/>
              </p:ext>
            </p:extLst>
          </p:nvPr>
        </p:nvGraphicFramePr>
        <p:xfrm>
          <a:off x="444137" y="3500844"/>
          <a:ext cx="8251370" cy="2834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day,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moment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yesterday,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week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yesterday at 6 o’clock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5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770" y="227285"/>
            <a:ext cx="7824787" cy="555625"/>
          </a:xfrm>
        </p:spPr>
        <p:txBody>
          <a:bodyPr/>
          <a:lstStyle/>
          <a:p>
            <a:r>
              <a:rPr lang="en-US" dirty="0" smtClean="0"/>
              <a:t>Make up sentences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3691" y="1246188"/>
            <a:ext cx="9000309" cy="196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kern="1200" smtClean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. they/write stories         </a:t>
            </a:r>
            <a:r>
              <a:rPr lang="en-US" sz="2000" dirty="0" smtClean="0">
                <a:solidFill>
                  <a:schemeClr val="tx1"/>
                </a:solidFill>
              </a:rPr>
              <a:t>4. </a:t>
            </a:r>
            <a:r>
              <a:rPr lang="en-US" sz="2800" dirty="0" smtClean="0">
                <a:solidFill>
                  <a:schemeClr val="tx1"/>
                </a:solidFill>
              </a:rPr>
              <a:t>we/talk to  her sister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2. </a:t>
            </a:r>
            <a:r>
              <a:rPr lang="en-US" sz="2800" dirty="0" smtClean="0">
                <a:solidFill>
                  <a:schemeClr val="tx1"/>
                </a:solidFill>
              </a:rPr>
              <a:t>she/ walk in the park    </a:t>
            </a:r>
            <a:r>
              <a:rPr lang="en-US" sz="1800" dirty="0" smtClean="0">
                <a:solidFill>
                  <a:schemeClr val="tx1"/>
                </a:solidFill>
              </a:rPr>
              <a:t>5</a:t>
            </a:r>
            <a:r>
              <a:rPr lang="en-US" sz="2800" dirty="0" smtClean="0">
                <a:solidFill>
                  <a:schemeClr val="tx1"/>
                </a:solidFill>
              </a:rPr>
              <a:t>. Paul/listen to a radio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3. </a:t>
            </a:r>
            <a:r>
              <a:rPr lang="en-US" sz="2800" dirty="0" smtClean="0">
                <a:solidFill>
                  <a:schemeClr val="tx1"/>
                </a:solidFill>
              </a:rPr>
              <a:t>Ann/play the guitar      </a:t>
            </a:r>
            <a:r>
              <a:rPr lang="en-US" sz="2000" dirty="0" smtClean="0">
                <a:solidFill>
                  <a:schemeClr val="tx1"/>
                </a:solidFill>
              </a:rPr>
              <a:t>6.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Jake/have breakfast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83722"/>
              </p:ext>
            </p:extLst>
          </p:nvPr>
        </p:nvGraphicFramePr>
        <p:xfrm>
          <a:off x="444137" y="3500844"/>
          <a:ext cx="8251370" cy="2834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Simple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8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484" y="222931"/>
            <a:ext cx="7824787" cy="555625"/>
          </a:xfrm>
        </p:spPr>
        <p:txBody>
          <a:bodyPr/>
          <a:lstStyle/>
          <a:p>
            <a:r>
              <a:rPr lang="en-US" dirty="0"/>
              <a:t>Dictation</a:t>
            </a:r>
            <a:endParaRPr lang="ru-RU" dirty="0"/>
          </a:p>
        </p:txBody>
      </p:sp>
      <p:graphicFrame>
        <p:nvGraphicFramePr>
          <p:cNvPr id="5" name="Group 2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301790"/>
              </p:ext>
            </p:extLst>
          </p:nvPr>
        </p:nvGraphicFramePr>
        <p:xfrm>
          <a:off x="1118422" y="1769822"/>
          <a:ext cx="6907155" cy="3675436"/>
        </p:xfrm>
        <a:graphic>
          <a:graphicData uri="http://schemas.openxmlformats.org/drawingml/2006/table">
            <a:tbl>
              <a:tblPr/>
              <a:tblGrid>
                <a:gridCol w="237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see 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write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draw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take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put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484" y="222931"/>
            <a:ext cx="7824787" cy="555625"/>
          </a:xfrm>
        </p:spPr>
        <p:txBody>
          <a:bodyPr/>
          <a:lstStyle/>
          <a:p>
            <a:r>
              <a:rPr lang="en-US" dirty="0"/>
              <a:t>Books now and in the past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D19BC2-2DC3-475E-8503-8DFFA84D947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t="5713" r="11963" b="9311"/>
          <a:stretch/>
        </p:blipFill>
        <p:spPr bwMode="auto">
          <a:xfrm>
            <a:off x="764285" y="2915989"/>
            <a:ext cx="1281210" cy="1698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491388-0FC3-49E2-9671-E359B0955E6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4278" r="11482" b="5488"/>
          <a:stretch/>
        </p:blipFill>
        <p:spPr bwMode="auto">
          <a:xfrm>
            <a:off x="5933928" y="1073558"/>
            <a:ext cx="2233393" cy="2019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6C9918-3B97-405F-8470-787CEC58A00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52" y="1053799"/>
            <a:ext cx="2447925" cy="203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8F1588-F1A2-48F2-9228-0A8D7DE179E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8658" r="8445" b="14378"/>
          <a:stretch/>
        </p:blipFill>
        <p:spPr bwMode="auto">
          <a:xfrm>
            <a:off x="6041048" y="3765217"/>
            <a:ext cx="2266950" cy="2112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DC0436-1243-4851-9123-D7CD7398E56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10076" r="7623" b="5489"/>
          <a:stretch/>
        </p:blipFill>
        <p:spPr bwMode="auto">
          <a:xfrm>
            <a:off x="3212023" y="3688035"/>
            <a:ext cx="1906343" cy="1332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961AB0-6D97-498F-99CD-7F64B6E18EF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1924" r="11809"/>
          <a:stretch/>
        </p:blipFill>
        <p:spPr bwMode="auto">
          <a:xfrm>
            <a:off x="2045495" y="5307399"/>
            <a:ext cx="1281210" cy="1037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836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442" y="147011"/>
            <a:ext cx="7824787" cy="555625"/>
          </a:xfrm>
        </p:spPr>
        <p:txBody>
          <a:bodyPr/>
          <a:lstStyle/>
          <a:p>
            <a:r>
              <a:rPr lang="en-US" sz="2800" dirty="0"/>
              <a:t>Read the sentences and tick: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18256" y="1540103"/>
            <a:ext cx="78247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kern="1200" smtClean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just"/>
            <a:endParaRPr lang="ru-RU" dirty="0"/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E5CCDDB8-7899-4CF7-A12D-4387D8682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55982"/>
              </p:ext>
            </p:extLst>
          </p:nvPr>
        </p:nvGraphicFramePr>
        <p:xfrm>
          <a:off x="818442" y="702636"/>
          <a:ext cx="7990449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94">
                  <a:extLst>
                    <a:ext uri="{9D8B030D-6E8A-4147-A177-3AD203B41FA5}">
                      <a16:colId xmlns:a16="http://schemas.microsoft.com/office/drawing/2014/main" val="238559781"/>
                    </a:ext>
                  </a:extLst>
                </a:gridCol>
                <a:gridCol w="1670851">
                  <a:extLst>
                    <a:ext uri="{9D8B030D-6E8A-4147-A177-3AD203B41FA5}">
                      <a16:colId xmlns:a16="http://schemas.microsoft.com/office/drawing/2014/main" val="97447813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428039272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22199742"/>
                    </a:ext>
                  </a:extLst>
                </a:gridCol>
                <a:gridCol w="1153550">
                  <a:extLst>
                    <a:ext uri="{9D8B030D-6E8A-4147-A177-3AD203B41FA5}">
                      <a16:colId xmlns:a16="http://schemas.microsoft.com/office/drawing/2014/main" val="2148765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Type of book</a:t>
                      </a:r>
                      <a:endParaRPr lang="ru-RU" sz="20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handmade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printed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audio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ebook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5840734"/>
                  </a:ext>
                </a:extLst>
              </a:tr>
              <a:tr h="42317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You can buy it in shops.</a:t>
                      </a:r>
                    </a:p>
                    <a:p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1134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You read it on a digital device.</a:t>
                      </a:r>
                    </a:p>
                    <a:p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2975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It is made using ink.</a:t>
                      </a:r>
                    </a:p>
                    <a:p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606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You can download it.</a:t>
                      </a:r>
                    </a:p>
                    <a:p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101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You can find it in the museum.</a:t>
                      </a:r>
                    </a:p>
                    <a:p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818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You can use earphones for it.</a:t>
                      </a:r>
                    </a:p>
                    <a:p>
                      <a:endParaRPr lang="ru-RU" sz="20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36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50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6A675-F22E-4F69-9826-6E8618775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 of the lesson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D77EC7-12CB-42C2-89DC-BB5AB0E5079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07169" y="1444894"/>
            <a:ext cx="8729662" cy="1752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Now I know:</a:t>
            </a:r>
          </a:p>
          <a:p>
            <a:endParaRPr lang="en-US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words of the theme </a:t>
            </a:r>
            <a:r>
              <a:rPr lang="en-US"/>
              <a:t>“Technology </a:t>
            </a:r>
            <a:r>
              <a:rPr lang="en-US" dirty="0"/>
              <a:t>and inventions”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use irregular verbs.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Information about old and modern books.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4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6A675-F22E-4F69-9826-6E8618775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 of the lesson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D77EC7-12CB-42C2-89DC-BB5AB0E5079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07169" y="1444894"/>
            <a:ext cx="8729662" cy="1752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Now I know:</a:t>
            </a:r>
          </a:p>
          <a:p>
            <a:endParaRPr lang="en-US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words of the theme “Technology and inventions”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use irregular verbs.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Information about old and modern books.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4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онецкопирова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59" t="33440" r="5910" b="46698"/>
          <a:stretch>
            <a:fillRect/>
          </a:stretch>
        </p:blipFill>
        <p:spPr bwMode="auto">
          <a:xfrm>
            <a:off x="2316163" y="2797175"/>
            <a:ext cx="66357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конецкопирова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" t="33440" r="54898" b="46698"/>
          <a:stretch>
            <a:fillRect/>
          </a:stretch>
        </p:blipFill>
        <p:spPr bwMode="auto">
          <a:xfrm>
            <a:off x="365125" y="1387475"/>
            <a:ext cx="50625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283" y="470718"/>
            <a:ext cx="7824787" cy="555625"/>
          </a:xfrm>
        </p:spPr>
        <p:txBody>
          <a:bodyPr/>
          <a:lstStyle/>
          <a:p>
            <a:r>
              <a:rPr lang="en-US" dirty="0">
                <a:solidFill>
                  <a:srgbClr val="255997"/>
                </a:solidFill>
              </a:rPr>
              <a:t>Tongue twister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20283" y="1015637"/>
            <a:ext cx="78247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kern="1200" smtClean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[æ]   [ e ]  [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]  [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2B6BD321-1952-A143-A4B5-904E8F2B850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612547" y="2116183"/>
            <a:ext cx="8240257" cy="417220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Footlight MT Light" panose="0204060206030A020304" pitchFamily="18" charset="0"/>
              </a:rPr>
              <a:t>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e</a:t>
            </a:r>
            <a:r>
              <a:rPr lang="en-US" dirty="0" smtClean="0">
                <a:latin typeface="Footlight MT Light" panose="0204060206030A020304" pitchFamily="18" charset="0"/>
              </a:rPr>
              <a:t>tty </a:t>
            </a:r>
            <a:r>
              <a:rPr lang="en-US" dirty="0" err="1" smtClean="0">
                <a:latin typeface="Footlight MT Light" panose="0204060206030A020304" pitchFamily="18" charset="0"/>
              </a:rPr>
              <a:t>Botter</a:t>
            </a:r>
            <a:r>
              <a:rPr lang="en-US" dirty="0" smtClean="0">
                <a:latin typeface="Footlight MT Light" panose="0204060206030A020304" pitchFamily="18" charset="0"/>
              </a:rPr>
              <a:t> bought some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u</a:t>
            </a:r>
            <a:r>
              <a:rPr lang="en-US" dirty="0" smtClean="0">
                <a:latin typeface="Footlight MT Light" panose="0204060206030A020304" pitchFamily="18" charset="0"/>
              </a:rPr>
              <a:t>tter,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Footlight MT Light" panose="0204060206030A020304" pitchFamily="18" charset="0"/>
              </a:rPr>
              <a:t>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u</a:t>
            </a:r>
            <a:r>
              <a:rPr lang="en-US" dirty="0" smtClean="0">
                <a:latin typeface="Footlight MT Light" panose="0204060206030A020304" pitchFamily="18" charset="0"/>
              </a:rPr>
              <a:t>t she said, this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u</a:t>
            </a:r>
            <a:r>
              <a:rPr lang="en-US" dirty="0" smtClean="0">
                <a:latin typeface="Footlight MT Light" panose="0204060206030A020304" pitchFamily="18" charset="0"/>
              </a:rPr>
              <a:t>tter’s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i</a:t>
            </a:r>
            <a:r>
              <a:rPr lang="en-US" dirty="0" smtClean="0">
                <a:latin typeface="Footlight MT Light" panose="0204060206030A020304" pitchFamily="18" charset="0"/>
              </a:rPr>
              <a:t>tter: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I</a:t>
            </a:r>
            <a:r>
              <a:rPr lang="en-US" dirty="0" smtClean="0">
                <a:latin typeface="Footlight MT Light" panose="0204060206030A020304" pitchFamily="18" charset="0"/>
              </a:rPr>
              <a:t>f I put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i</a:t>
            </a:r>
            <a:r>
              <a:rPr lang="en-US" dirty="0" smtClean="0">
                <a:latin typeface="Footlight MT Light" panose="0204060206030A020304" pitchFamily="18" charset="0"/>
              </a:rPr>
              <a:t>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i</a:t>
            </a:r>
            <a:r>
              <a:rPr lang="en-US" dirty="0" smtClean="0">
                <a:latin typeface="Footlight MT Light" panose="0204060206030A020304" pitchFamily="18" charset="0"/>
              </a:rPr>
              <a:t>n my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i</a:t>
            </a:r>
            <a:r>
              <a:rPr lang="en-US" dirty="0" smtClean="0">
                <a:latin typeface="Footlight MT Light" panose="0204060206030A020304" pitchFamily="18" charset="0"/>
              </a:rPr>
              <a:t>tter,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I</a:t>
            </a:r>
            <a:r>
              <a:rPr lang="en-US" dirty="0" smtClean="0">
                <a:latin typeface="Footlight MT Light" panose="0204060206030A020304" pitchFamily="18" charset="0"/>
              </a:rPr>
              <a:t>t 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i</a:t>
            </a:r>
            <a:r>
              <a:rPr lang="en-US" dirty="0" smtClean="0">
                <a:latin typeface="Footlight MT Light" panose="0204060206030A020304" pitchFamily="18" charset="0"/>
              </a:rPr>
              <a:t>ll make my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a</a:t>
            </a:r>
            <a:r>
              <a:rPr lang="en-US" dirty="0" smtClean="0">
                <a:latin typeface="Footlight MT Light" panose="0204060206030A020304" pitchFamily="18" charset="0"/>
              </a:rPr>
              <a:t>tter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i</a:t>
            </a:r>
            <a:r>
              <a:rPr lang="en-US" dirty="0" smtClean="0">
                <a:latin typeface="Footlight MT Light" panose="0204060206030A020304" pitchFamily="18" charset="0"/>
              </a:rPr>
              <a:t>tter,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Footlight MT Light" panose="0204060206030A020304" pitchFamily="18" charset="0"/>
              </a:rPr>
              <a:t>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u</a:t>
            </a:r>
            <a:r>
              <a:rPr lang="en-US" dirty="0" smtClean="0">
                <a:latin typeface="Footlight MT Light" panose="0204060206030A020304" pitchFamily="18" charset="0"/>
              </a:rPr>
              <a:t>t a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i</a:t>
            </a:r>
            <a:r>
              <a:rPr lang="en-US" dirty="0" smtClean="0">
                <a:latin typeface="Footlight MT Light" panose="0204060206030A020304" pitchFamily="18" charset="0"/>
              </a:rPr>
              <a:t>t of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e</a:t>
            </a:r>
            <a:r>
              <a:rPr lang="en-US" dirty="0" smtClean="0">
                <a:latin typeface="Footlight MT Light" panose="0204060206030A020304" pitchFamily="18" charset="0"/>
              </a:rPr>
              <a:t>tter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u</a:t>
            </a:r>
            <a:r>
              <a:rPr lang="en-US" dirty="0" smtClean="0">
                <a:latin typeface="Footlight MT Light" panose="0204060206030A020304" pitchFamily="18" charset="0"/>
              </a:rPr>
              <a:t>tter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Footlight MT Light" panose="0204060206030A020304" pitchFamily="18" charset="0"/>
              </a:rPr>
              <a:t>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i</a:t>
            </a:r>
            <a:r>
              <a:rPr lang="en-US" dirty="0" smtClean="0">
                <a:latin typeface="Footlight MT Light" panose="0204060206030A020304" pitchFamily="18" charset="0"/>
              </a:rPr>
              <a:t>ll make my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a</a:t>
            </a:r>
            <a:r>
              <a:rPr lang="en-US" dirty="0" smtClean="0">
                <a:latin typeface="Footlight MT Light" panose="0204060206030A020304" pitchFamily="18" charset="0"/>
              </a:rPr>
              <a:t>tter 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</a:rPr>
              <a:t>e</a:t>
            </a:r>
            <a:r>
              <a:rPr lang="en-US" dirty="0" smtClean="0">
                <a:latin typeface="Footlight MT Light" panose="0204060206030A020304" pitchFamily="18" charset="0"/>
              </a:rPr>
              <a:t>tter.</a:t>
            </a:r>
            <a:endParaRPr lang="en-US" dirty="0"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9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 the odd word out</a:t>
            </a: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B6BD321-1952-A143-A4B5-904E8F2B850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52696" y="1188720"/>
            <a:ext cx="8556173" cy="417220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dirty="0" smtClean="0"/>
              <a:t>brakes   wheel   headache   lock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/>
              <a:t>ears</a:t>
            </a:r>
            <a:endParaRPr lang="en-US" sz="2400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en-US" sz="2400" dirty="0" smtClean="0"/>
              <a:t>earache   doctor   hospital   school  dentist</a:t>
            </a:r>
            <a:endParaRPr lang="en-US" sz="2400" dirty="0"/>
          </a:p>
          <a:p>
            <a:pPr marL="514350" indent="-514350">
              <a:buAutoNum type="arabicPeriod"/>
            </a:pPr>
            <a:endParaRPr lang="en-US" dirty="0"/>
          </a:p>
          <a:p>
            <a:r>
              <a:rPr lang="en-US" sz="2400" dirty="0"/>
              <a:t>3. </a:t>
            </a:r>
            <a:r>
              <a:rPr lang="en-US" sz="2400" dirty="0" smtClean="0"/>
              <a:t>   bring     swing    jump    ring    something</a:t>
            </a:r>
            <a:endParaRPr lang="en-US" sz="2400" dirty="0"/>
          </a:p>
          <a:p>
            <a:endParaRPr lang="en-US" dirty="0"/>
          </a:p>
          <a:p>
            <a:r>
              <a:rPr lang="en-US" sz="2400" dirty="0"/>
              <a:t>4. </a:t>
            </a:r>
            <a:r>
              <a:rPr lang="en-US" sz="2400" dirty="0" smtClean="0"/>
              <a:t>  Italy   London   Spain    Russia    India</a:t>
            </a:r>
            <a:endParaRPr lang="en-US" sz="2400" dirty="0"/>
          </a:p>
          <a:p>
            <a:endParaRPr lang="en-US" dirty="0"/>
          </a:p>
          <a:p>
            <a:r>
              <a:rPr lang="en-US" sz="2400" dirty="0"/>
              <a:t>5. </a:t>
            </a:r>
            <a:r>
              <a:rPr lang="en-US" sz="2400" dirty="0" smtClean="0"/>
              <a:t>lake   river   ocean   waterfall   forest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9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711" y="87496"/>
            <a:ext cx="7824787" cy="555625"/>
          </a:xfrm>
        </p:spPr>
        <p:txBody>
          <a:bodyPr/>
          <a:lstStyle/>
          <a:p>
            <a:r>
              <a:rPr lang="en-US" dirty="0" smtClean="0"/>
              <a:t>Make your sentences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43706" y="1089434"/>
            <a:ext cx="8686799" cy="196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kern="1200" smtClean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. they/buy books        </a:t>
            </a:r>
            <a:r>
              <a:rPr lang="en-US" sz="2000" dirty="0" smtClean="0">
                <a:solidFill>
                  <a:schemeClr val="tx1"/>
                </a:solidFill>
              </a:rPr>
              <a:t>4. </a:t>
            </a:r>
            <a:r>
              <a:rPr lang="en-US" sz="2800" dirty="0" smtClean="0">
                <a:solidFill>
                  <a:schemeClr val="tx1"/>
                </a:solidFill>
              </a:rPr>
              <a:t>we/listen to the radio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2. </a:t>
            </a:r>
            <a:r>
              <a:rPr lang="en-US" sz="2800" dirty="0" smtClean="0">
                <a:solidFill>
                  <a:schemeClr val="tx1"/>
                </a:solidFill>
              </a:rPr>
              <a:t>she/ swim                 </a:t>
            </a:r>
            <a:r>
              <a:rPr lang="en-US" sz="2000" dirty="0" smtClean="0">
                <a:solidFill>
                  <a:schemeClr val="tx1"/>
                </a:solidFill>
              </a:rPr>
              <a:t>5.</a:t>
            </a:r>
            <a:r>
              <a:rPr lang="en-US" sz="2800" dirty="0" smtClean="0">
                <a:solidFill>
                  <a:schemeClr val="tx1"/>
                </a:solidFill>
              </a:rPr>
              <a:t> she/sing songs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3. </a:t>
            </a:r>
            <a:r>
              <a:rPr lang="en-US" sz="2800" dirty="0" smtClean="0">
                <a:solidFill>
                  <a:schemeClr val="tx1"/>
                </a:solidFill>
              </a:rPr>
              <a:t>Tony/drink tea        </a:t>
            </a:r>
            <a:r>
              <a:rPr lang="en-US" sz="2000" dirty="0" smtClean="0">
                <a:solidFill>
                  <a:schemeClr val="tx1"/>
                </a:solidFill>
              </a:rPr>
              <a:t>6.</a:t>
            </a:r>
            <a:r>
              <a:rPr lang="en-US" sz="2800" dirty="0" smtClean="0">
                <a:solidFill>
                  <a:schemeClr val="tx1"/>
                </a:solidFill>
              </a:rPr>
              <a:t> Leila/talk to friends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73129"/>
              </p:ext>
            </p:extLst>
          </p:nvPr>
        </p:nvGraphicFramePr>
        <p:xfrm>
          <a:off x="1670340" y="3326246"/>
          <a:ext cx="5493251" cy="2834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day,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moment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yesterday,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week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8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Group the words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04547" y="1119914"/>
            <a:ext cx="7824787" cy="376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kern="1200" smtClean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cough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</a:rPr>
              <a:t>laptop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plumber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toothache   police officer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</a:rPr>
              <a:t>charger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temperature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en-US" dirty="0" smtClean="0">
                <a:solidFill>
                  <a:srgbClr val="0070C0"/>
                </a:solidFill>
              </a:rPr>
              <a:t>lawyer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rgbClr val="0070C0"/>
                </a:solidFill>
              </a:rPr>
              <a:t>tablet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</a:rPr>
              <a:t>engineer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</a:rPr>
              <a:t>computer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mobile phone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rgbClr val="0070C0"/>
                </a:solidFill>
              </a:rPr>
              <a:t>earache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plumber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5342" y="5473337"/>
            <a:ext cx="2050869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5801" y="5473337"/>
            <a:ext cx="2050869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43697" y="5473337"/>
            <a:ext cx="2050869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Group the words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7037" y="1015411"/>
            <a:ext cx="7824787" cy="376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kern="1200" smtClean="0">
                <a:solidFill>
                  <a:schemeClr val="tx2"/>
                </a:solidFill>
                <a:latin typeface="Bookman Old Style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waterfall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</a:rPr>
              <a:t>across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cyclist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through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light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</a:rPr>
              <a:t>beautiful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lock   onto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breaks   town   island   little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over   wheel   village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car    friends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713" y="5355772"/>
            <a:ext cx="2050869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cycling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589" y="5381898"/>
            <a:ext cx="2730137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prepositions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6956" y="5381898"/>
            <a:ext cx="2050869" cy="60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devices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14338" y="1360488"/>
            <a:ext cx="6400800" cy="416061"/>
          </a:xfrm>
        </p:spPr>
        <p:txBody>
          <a:bodyPr/>
          <a:lstStyle/>
          <a:p>
            <a:r>
              <a:rPr lang="en-US" dirty="0" smtClean="0"/>
              <a:t>1. What devices have you got?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14338" y="2249624"/>
            <a:ext cx="6400800" cy="41606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None/>
              <a:defRPr sz="2800" kern="120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2. What do use your computer for?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14337" y="3341688"/>
            <a:ext cx="8050393" cy="41606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None/>
              <a:defRPr sz="2800" kern="120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3. What do you use your mobile phone for?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14337" y="4433752"/>
            <a:ext cx="8050393" cy="41606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None/>
              <a:defRPr sz="2800" kern="1200" smtClean="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Bookman Old Style" pitchFamily="18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4. What do you use your laptop for?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58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484" y="222931"/>
            <a:ext cx="7824787" cy="555625"/>
          </a:xfrm>
        </p:spPr>
        <p:txBody>
          <a:bodyPr/>
          <a:lstStyle/>
          <a:p>
            <a:r>
              <a:rPr lang="en-US" dirty="0" smtClean="0"/>
              <a:t>Remember irregular </a:t>
            </a:r>
            <a:r>
              <a:rPr lang="en-US" dirty="0"/>
              <a:t>verbs</a:t>
            </a:r>
            <a:endParaRPr lang="ru-RU" dirty="0"/>
          </a:p>
        </p:txBody>
      </p:sp>
      <p:graphicFrame>
        <p:nvGraphicFramePr>
          <p:cNvPr id="5" name="Group 2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804541"/>
              </p:ext>
            </p:extLst>
          </p:nvPr>
        </p:nvGraphicFramePr>
        <p:xfrm>
          <a:off x="1118422" y="1769822"/>
          <a:ext cx="6907155" cy="3675436"/>
        </p:xfrm>
        <a:graphic>
          <a:graphicData uri="http://schemas.openxmlformats.org/drawingml/2006/table">
            <a:tbl>
              <a:tblPr/>
              <a:tblGrid>
                <a:gridCol w="237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   make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      … 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found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became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      </a:t>
                      </a: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bought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      </a:t>
                      </a: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drew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   </a:t>
                      </a: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catch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      </a:t>
                      </a: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brought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4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484" y="222931"/>
            <a:ext cx="7824787" cy="555625"/>
          </a:xfrm>
        </p:spPr>
        <p:txBody>
          <a:bodyPr/>
          <a:lstStyle/>
          <a:p>
            <a:r>
              <a:rPr lang="en-US" dirty="0" smtClean="0"/>
              <a:t>Remember irregular </a:t>
            </a:r>
            <a:r>
              <a:rPr lang="en-US" dirty="0"/>
              <a:t>verbs</a:t>
            </a:r>
            <a:endParaRPr lang="ru-RU" dirty="0"/>
          </a:p>
        </p:txBody>
      </p:sp>
      <p:graphicFrame>
        <p:nvGraphicFramePr>
          <p:cNvPr id="5" name="Group 2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123236"/>
              </p:ext>
            </p:extLst>
          </p:nvPr>
        </p:nvGraphicFramePr>
        <p:xfrm>
          <a:off x="1118422" y="1769822"/>
          <a:ext cx="6907155" cy="3675436"/>
        </p:xfrm>
        <a:graphic>
          <a:graphicData uri="http://schemas.openxmlformats.org/drawingml/2006/table">
            <a:tbl>
              <a:tblPr/>
              <a:tblGrid>
                <a:gridCol w="237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  fly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      … 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forgot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</a:t>
                      </a: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got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     </a:t>
                      </a: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given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     </a:t>
                      </a: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grew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  </a:t>
                      </a: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have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ru-RU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     </a:t>
                      </a: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heard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-шаблон нЛШ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Презентация-шаблон нЛШ</Template>
  <TotalTime>1918</TotalTime>
  <Words>571</Words>
  <Application>Microsoft Office PowerPoint</Application>
  <PresentationFormat>Экран (4:3)</PresentationFormat>
  <Paragraphs>172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Footlight MT Light</vt:lpstr>
      <vt:lpstr>Times New Roman</vt:lpstr>
      <vt:lpstr>Презентация-шаблон нЛШ</vt:lpstr>
      <vt:lpstr>Презентация PowerPoint</vt:lpstr>
      <vt:lpstr>Tongue twister </vt:lpstr>
      <vt:lpstr>Find the odd word out</vt:lpstr>
      <vt:lpstr>Make your sentences</vt:lpstr>
      <vt:lpstr>Group the words</vt:lpstr>
      <vt:lpstr>Group the words</vt:lpstr>
      <vt:lpstr>Using devices</vt:lpstr>
      <vt:lpstr>Remember irregular verbs</vt:lpstr>
      <vt:lpstr>Remember irregular verbs</vt:lpstr>
      <vt:lpstr>Презентация PowerPoint</vt:lpstr>
      <vt:lpstr>Make up sentences</vt:lpstr>
      <vt:lpstr>Make up sentences</vt:lpstr>
      <vt:lpstr>Dictation</vt:lpstr>
      <vt:lpstr>Books now and in the past</vt:lpstr>
      <vt:lpstr>Read the sentences and tick:</vt:lpstr>
      <vt:lpstr>Result of the lesson</vt:lpstr>
      <vt:lpstr>Result of the lesson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Lomonosov</cp:lastModifiedBy>
  <cp:revision>102</cp:revision>
  <dcterms:created xsi:type="dcterms:W3CDTF">2020-02-04T21:23:07Z</dcterms:created>
  <dcterms:modified xsi:type="dcterms:W3CDTF">2024-02-02T13:38:50Z</dcterms:modified>
</cp:coreProperties>
</file>