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16"/>
  </p:notesMasterIdLst>
  <p:handoutMasterIdLst>
    <p:handoutMasterId r:id="rId17"/>
  </p:handoutMasterIdLst>
  <p:sldIdLst>
    <p:sldId id="713" r:id="rId4"/>
    <p:sldId id="716" r:id="rId5"/>
    <p:sldId id="714" r:id="rId6"/>
    <p:sldId id="715" r:id="rId7"/>
    <p:sldId id="717" r:id="rId8"/>
    <p:sldId id="718" r:id="rId9"/>
    <p:sldId id="720" r:id="rId10"/>
    <p:sldId id="721" r:id="rId11"/>
    <p:sldId id="725" r:id="rId12"/>
    <p:sldId id="726" r:id="rId13"/>
    <p:sldId id="719" r:id="rId14"/>
    <p:sldId id="727" r:id="rId15"/>
  </p:sldIdLst>
  <p:sldSz cx="9144000" cy="5143500" type="screen16x9"/>
  <p:notesSz cx="6668770" cy="9926320"/>
  <p:defaultTextStyle>
    <a:defPPr>
      <a:defRPr lang="en-US"/>
    </a:defPPr>
    <a:lvl1pPr marL="0" lvl="0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A9B"/>
    <a:srgbClr val="F8F8F8"/>
    <a:srgbClr val="0087AF"/>
    <a:srgbClr val="1AB2E8"/>
    <a:srgbClr val="00AAEB"/>
    <a:srgbClr val="E04A3F"/>
    <a:srgbClr val="FFDC0D"/>
    <a:srgbClr val="D9B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/>
    <p:restoredTop sz="96210"/>
  </p:normalViewPr>
  <p:slideViewPr>
    <p:cSldViewPr snapToGrid="0" snapToObjects="1" showGuides="1">
      <p:cViewPr varScale="1">
        <p:scale>
          <a:sx n="116" d="100"/>
          <a:sy n="116" d="100"/>
        </p:scale>
        <p:origin x="566" y="77"/>
      </p:cViewPr>
      <p:guideLst>
        <p:guide orient="horz" pos="165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 showFormatting="0"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0D1A764-7F4A-4223-93E5-622A517009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7A8547-E848-45C9-AFB6-013FDAF551E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FD5742-D9BA-4DB4-BD95-0F57149D3CB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3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221C95-8E44-486A-AF5D-8AF7240F3E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9988"/>
            <a:ext cx="2133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www.bestppt.com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4400"/>
            <a:ext cx="2133600" cy="273050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FA144D-F642-4A50-8554-52565A33C5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7"/>
          <p:cNvCxnSpPr/>
          <p:nvPr/>
        </p:nvCxnSpPr>
        <p:spPr>
          <a:xfrm flipH="1">
            <a:off x="400050" y="561975"/>
            <a:ext cx="8318500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05" name="Group 8"/>
          <p:cNvGrpSpPr/>
          <p:nvPr userDrawn="1"/>
        </p:nvGrpSpPr>
        <p:grpSpPr>
          <a:xfrm>
            <a:off x="8199438" y="190500"/>
            <a:ext cx="393700" cy="254000"/>
            <a:chOff x="6258192" y="2164972"/>
            <a:chExt cx="602756" cy="388124"/>
          </a:xfrm>
        </p:grpSpPr>
        <p:cxnSp>
          <p:nvCxnSpPr>
            <p:cNvPr id="19" name="Straight Connector 9"/>
            <p:cNvCxnSpPr/>
            <p:nvPr/>
          </p:nvCxnSpPr>
          <p:spPr>
            <a:xfrm>
              <a:off x="6858517" y="2164972"/>
              <a:ext cx="0" cy="388124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0"/>
            <p:cNvCxnSpPr/>
            <p:nvPr/>
          </p:nvCxnSpPr>
          <p:spPr>
            <a:xfrm>
              <a:off x="6557139" y="2198933"/>
              <a:ext cx="301378" cy="354163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1"/>
            <p:cNvCxnSpPr/>
            <p:nvPr/>
          </p:nvCxnSpPr>
          <p:spPr>
            <a:xfrm flipH="1">
              <a:off x="6267914" y="2198933"/>
              <a:ext cx="294086" cy="354163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"/>
            <p:cNvCxnSpPr/>
            <p:nvPr/>
          </p:nvCxnSpPr>
          <p:spPr>
            <a:xfrm>
              <a:off x="6267914" y="2164972"/>
              <a:ext cx="0" cy="388124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3"/>
            <p:cNvCxnSpPr/>
            <p:nvPr/>
          </p:nvCxnSpPr>
          <p:spPr>
            <a:xfrm flipH="1">
              <a:off x="6258192" y="2553096"/>
              <a:ext cx="602756" cy="0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4"/>
            <p:cNvCxnSpPr/>
            <p:nvPr/>
          </p:nvCxnSpPr>
          <p:spPr>
            <a:xfrm flipH="1">
              <a:off x="6562000" y="2164972"/>
              <a:ext cx="296517" cy="354163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5"/>
            <p:cNvCxnSpPr/>
            <p:nvPr/>
          </p:nvCxnSpPr>
          <p:spPr>
            <a:xfrm>
              <a:off x="6267914" y="2164972"/>
              <a:ext cx="298947" cy="356590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9988"/>
            <a:ext cx="2133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www.bestppt.com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4400"/>
            <a:ext cx="2133600" cy="273050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847130-B1B2-4504-901F-81E9A039D3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249988"/>
            <a:ext cx="2133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www.bestppt.com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Замещающий 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 vert="horz" wrap="square" lIns="68579" tIns="34289" rIns="68579" bIns="34289" numCol="1" rtlCol="0" anchor="t" anchorCtr="0" compatLnSpc="1">
            <a:normAutofit/>
          </a:bodyPr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pPr marL="0" marR="0" lvl="0" indent="0" algn="ctr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/>
              <a:ea typeface="+mn-ea"/>
              <a:cs typeface="Raleway"/>
            </a:endParaRPr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249988"/>
            <a:ext cx="2133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www.bestppt.com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Замещающий 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315" y="78735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7315" y="1905371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2" y="900114"/>
            <a:ext cx="30099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05202" y="900114"/>
            <a:ext cx="30099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65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5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65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5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3271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49" y="652160"/>
            <a:ext cx="5111751" cy="39424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65"/>
            </a:lvl1pPr>
            <a:lvl2pPr marL="457200" indent="0">
              <a:buNone/>
              <a:defRPr sz="1200"/>
            </a:lvl2pPr>
            <a:lvl3pPr marL="914400" indent="0">
              <a:buNone/>
              <a:defRPr sz="1065"/>
            </a:lvl3pPr>
            <a:lvl4pPr marL="1371600" indent="0">
              <a:buNone/>
              <a:defRPr sz="935"/>
            </a:lvl4pPr>
            <a:lvl5pPr marL="1828800" indent="0">
              <a:buNone/>
              <a:defRPr sz="935"/>
            </a:lvl5pPr>
            <a:lvl6pPr marL="2286000" indent="0">
              <a:buNone/>
              <a:defRPr sz="935"/>
            </a:lvl6pPr>
            <a:lvl7pPr marL="2743200" indent="0">
              <a:buNone/>
              <a:defRPr sz="935"/>
            </a:lvl7pPr>
            <a:lvl8pPr marL="3200400" indent="0">
              <a:buNone/>
              <a:defRPr sz="935"/>
            </a:lvl8pPr>
            <a:lvl9pPr marL="3657600" indent="0">
              <a:buNone/>
              <a:defRPr sz="93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68579" tIns="34289" rIns="68579" bIns="34289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65"/>
            </a:lvl1pPr>
            <a:lvl2pPr marL="457200" indent="0">
              <a:buNone/>
              <a:defRPr sz="1200"/>
            </a:lvl2pPr>
            <a:lvl3pPr marL="914400" indent="0">
              <a:buNone/>
              <a:defRPr sz="1065"/>
            </a:lvl3pPr>
            <a:lvl4pPr marL="1371600" indent="0">
              <a:buNone/>
              <a:defRPr sz="935"/>
            </a:lvl4pPr>
            <a:lvl5pPr marL="1828800" indent="0">
              <a:buNone/>
              <a:defRPr sz="935"/>
            </a:lvl5pPr>
            <a:lvl6pPr marL="2286000" indent="0">
              <a:buNone/>
              <a:defRPr sz="935"/>
            </a:lvl6pPr>
            <a:lvl7pPr marL="2743200" indent="0">
              <a:buNone/>
              <a:defRPr sz="935"/>
            </a:lvl7pPr>
            <a:lvl8pPr marL="3200400" indent="0">
              <a:buNone/>
              <a:defRPr sz="935"/>
            </a:lvl8pPr>
            <a:lvl9pPr marL="3657600" indent="0">
              <a:buNone/>
              <a:defRPr sz="93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9988"/>
            <a:ext cx="2133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www.bestppt.com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4400"/>
            <a:ext cx="2133600" cy="273050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FA144D-F642-4A50-8554-52565A33C5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7"/>
          <p:cNvCxnSpPr/>
          <p:nvPr/>
        </p:nvCxnSpPr>
        <p:spPr>
          <a:xfrm flipH="1">
            <a:off x="400050" y="561975"/>
            <a:ext cx="8318500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05" name="Group 8"/>
          <p:cNvGrpSpPr/>
          <p:nvPr userDrawn="1"/>
        </p:nvGrpSpPr>
        <p:grpSpPr>
          <a:xfrm>
            <a:off x="8199438" y="190500"/>
            <a:ext cx="393700" cy="254000"/>
            <a:chOff x="6258192" y="2164972"/>
            <a:chExt cx="602756" cy="388124"/>
          </a:xfrm>
        </p:grpSpPr>
        <p:cxnSp>
          <p:nvCxnSpPr>
            <p:cNvPr id="19" name="Straight Connector 9"/>
            <p:cNvCxnSpPr/>
            <p:nvPr/>
          </p:nvCxnSpPr>
          <p:spPr>
            <a:xfrm>
              <a:off x="6858517" y="2164972"/>
              <a:ext cx="0" cy="388124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0"/>
            <p:cNvCxnSpPr/>
            <p:nvPr/>
          </p:nvCxnSpPr>
          <p:spPr>
            <a:xfrm>
              <a:off x="6557139" y="2198933"/>
              <a:ext cx="301378" cy="354163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1"/>
            <p:cNvCxnSpPr/>
            <p:nvPr/>
          </p:nvCxnSpPr>
          <p:spPr>
            <a:xfrm flipH="1">
              <a:off x="6267914" y="2198933"/>
              <a:ext cx="294086" cy="354163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"/>
            <p:cNvCxnSpPr/>
            <p:nvPr/>
          </p:nvCxnSpPr>
          <p:spPr>
            <a:xfrm>
              <a:off x="6267914" y="2164972"/>
              <a:ext cx="0" cy="388124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3"/>
            <p:cNvCxnSpPr/>
            <p:nvPr/>
          </p:nvCxnSpPr>
          <p:spPr>
            <a:xfrm flipH="1">
              <a:off x="6258192" y="2553096"/>
              <a:ext cx="602756" cy="0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4"/>
            <p:cNvCxnSpPr/>
            <p:nvPr/>
          </p:nvCxnSpPr>
          <p:spPr>
            <a:xfrm flipH="1">
              <a:off x="6562000" y="2164972"/>
              <a:ext cx="296517" cy="354163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5"/>
            <p:cNvCxnSpPr/>
            <p:nvPr/>
          </p:nvCxnSpPr>
          <p:spPr>
            <a:xfrm>
              <a:off x="6267914" y="2164972"/>
              <a:ext cx="298947" cy="356590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9988"/>
            <a:ext cx="2133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www.bestppt.com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4400"/>
            <a:ext cx="2133600" cy="273050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847130-B1B2-4504-901F-81E9A039D3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249988"/>
            <a:ext cx="2133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www.bestppt.com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Замещающий 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 vert="horz" wrap="square" lIns="68579" tIns="34289" rIns="68579" bIns="34289" numCol="1" rtlCol="0" anchor="t" anchorCtr="0" compatLnSpc="1">
            <a:normAutofit/>
          </a:bodyPr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pPr marL="0" marR="0" lvl="0" indent="0" algn="ctr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/>
              <a:ea typeface="+mn-ea"/>
              <a:cs typeface="Raleway"/>
            </a:endParaRPr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249988"/>
            <a:ext cx="2133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www.bestppt.com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Замещающий 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315" y="78735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7315" y="1905371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2" y="900114"/>
            <a:ext cx="30099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05202" y="900114"/>
            <a:ext cx="30099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65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5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65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5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3271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49" y="652160"/>
            <a:ext cx="5111751" cy="39424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65"/>
            </a:lvl1pPr>
            <a:lvl2pPr marL="457200" indent="0">
              <a:buNone/>
              <a:defRPr sz="1200"/>
            </a:lvl2pPr>
            <a:lvl3pPr marL="914400" indent="0">
              <a:buNone/>
              <a:defRPr sz="1065"/>
            </a:lvl3pPr>
            <a:lvl4pPr marL="1371600" indent="0">
              <a:buNone/>
              <a:defRPr sz="935"/>
            </a:lvl4pPr>
            <a:lvl5pPr marL="1828800" indent="0">
              <a:buNone/>
              <a:defRPr sz="935"/>
            </a:lvl5pPr>
            <a:lvl6pPr marL="2286000" indent="0">
              <a:buNone/>
              <a:defRPr sz="935"/>
            </a:lvl6pPr>
            <a:lvl7pPr marL="2743200" indent="0">
              <a:buNone/>
              <a:defRPr sz="935"/>
            </a:lvl7pPr>
            <a:lvl8pPr marL="3200400" indent="0">
              <a:buNone/>
              <a:defRPr sz="935"/>
            </a:lvl8pPr>
            <a:lvl9pPr marL="3657600" indent="0">
              <a:buNone/>
              <a:defRPr sz="93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68579" tIns="34289" rIns="68579" bIns="34289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65"/>
            </a:lvl1pPr>
            <a:lvl2pPr marL="457200" indent="0">
              <a:buNone/>
              <a:defRPr sz="1200"/>
            </a:lvl2pPr>
            <a:lvl3pPr marL="914400" indent="0">
              <a:buNone/>
              <a:defRPr sz="1065"/>
            </a:lvl3pPr>
            <a:lvl4pPr marL="1371600" indent="0">
              <a:buNone/>
              <a:defRPr sz="935"/>
            </a:lvl4pPr>
            <a:lvl5pPr marL="1828800" indent="0">
              <a:buNone/>
              <a:defRPr sz="935"/>
            </a:lvl5pPr>
            <a:lvl6pPr marL="2286000" indent="0">
              <a:buNone/>
              <a:defRPr sz="935"/>
            </a:lvl6pPr>
            <a:lvl7pPr marL="2743200" indent="0">
              <a:buNone/>
              <a:defRPr sz="935"/>
            </a:lvl7pPr>
            <a:lvl8pPr marL="3200400" indent="0">
              <a:buNone/>
              <a:defRPr sz="935"/>
            </a:lvl8pPr>
            <a:lvl9pPr marL="3657600" indent="0">
              <a:buNone/>
              <a:defRPr sz="93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lIns="68579" tIns="34289" rIns="68579" bIns="34289" anchor="ctr" anchorCtr="0"/>
          <a:lstStyle/>
          <a:p>
            <a:pPr lvl="0"/>
            <a:r>
              <a:rPr lang="ru-RU" altLang="ru-RU" dirty="0"/>
              <a:t>Образец заголовка</a:t>
            </a:r>
            <a:endParaRPr lang="ru-RU" alt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lIns="68579" tIns="34289" rIns="68579" bIns="34289"/>
          <a:lstStyle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ru-RU" alt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" name="Straight Connector 36"/>
          <p:cNvCxnSpPr/>
          <p:nvPr/>
        </p:nvCxnSpPr>
        <p:spPr>
          <a:xfrm flipH="1">
            <a:off x="400050" y="561975"/>
            <a:ext cx="8318500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44">
            <a:hlinkClick r:id="" action="ppaction://hlinkshowjump?jump=previousslide"/>
          </p:cNvPr>
          <p:cNvSpPr/>
          <p:nvPr/>
        </p:nvSpPr>
        <p:spPr>
          <a:xfrm>
            <a:off x="4140200" y="4719638"/>
            <a:ext cx="368300" cy="27781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Oval 45">
            <a:hlinkClick r:id="" action="ppaction://hlinkshowjump?jump=nextslide"/>
          </p:cNvPr>
          <p:cNvSpPr/>
          <p:nvPr/>
        </p:nvSpPr>
        <p:spPr>
          <a:xfrm>
            <a:off x="4608513" y="4724400"/>
            <a:ext cx="369888" cy="27622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34" name="Group 46"/>
          <p:cNvGrpSpPr/>
          <p:nvPr userDrawn="1"/>
        </p:nvGrpSpPr>
        <p:grpSpPr>
          <a:xfrm>
            <a:off x="4286250" y="4826000"/>
            <a:ext cx="61913" cy="73025"/>
            <a:chOff x="3345327" y="4804129"/>
            <a:chExt cx="74099" cy="118964"/>
          </a:xfrm>
        </p:grpSpPr>
        <p:cxnSp>
          <p:nvCxnSpPr>
            <p:cNvPr id="11" name="Straight Connector 50"/>
            <p:cNvCxnSpPr/>
            <p:nvPr/>
          </p:nvCxnSpPr>
          <p:spPr>
            <a:xfrm rot="16200000">
              <a:off x="3351343" y="4798114"/>
              <a:ext cx="62068" cy="74099"/>
            </a:xfrm>
            <a:prstGeom prst="line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51"/>
            <p:cNvCxnSpPr/>
            <p:nvPr/>
          </p:nvCxnSpPr>
          <p:spPr>
            <a:xfrm>
              <a:off x="3345327" y="4861025"/>
              <a:ext cx="74099" cy="62068"/>
            </a:xfrm>
            <a:prstGeom prst="line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5" name="Group 47"/>
          <p:cNvGrpSpPr/>
          <p:nvPr userDrawn="1"/>
        </p:nvGrpSpPr>
        <p:grpSpPr>
          <a:xfrm flipH="1" flipV="1">
            <a:off x="4768850" y="4822825"/>
            <a:ext cx="58738" cy="73025"/>
            <a:chOff x="3345327" y="4804129"/>
            <a:chExt cx="74099" cy="118964"/>
          </a:xfrm>
        </p:grpSpPr>
        <p:cxnSp>
          <p:nvCxnSpPr>
            <p:cNvPr id="14" name="Straight Connector 48"/>
            <p:cNvCxnSpPr/>
            <p:nvPr/>
          </p:nvCxnSpPr>
          <p:spPr>
            <a:xfrm rot="16200000">
              <a:off x="3351342" y="4798115"/>
              <a:ext cx="62068" cy="74099"/>
            </a:xfrm>
            <a:prstGeom prst="line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9"/>
            <p:cNvCxnSpPr/>
            <p:nvPr/>
          </p:nvCxnSpPr>
          <p:spPr>
            <a:xfrm>
              <a:off x="3345327" y="4861025"/>
              <a:ext cx="74099" cy="62068"/>
            </a:xfrm>
            <a:prstGeom prst="line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4" descr="D:\Моя папка\Моё\работа\Ломоносовская школа\Логотипы\Логотипы\__png\ls_logo_blu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40575" y="106363"/>
            <a:ext cx="1546225" cy="3873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6096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12192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8288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24384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39725" indent="-339725" algn="l" defTabSz="9112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defTabSz="9112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defTabSz="9112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defTabSz="9112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defTabSz="9112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lIns="68579" tIns="34289" rIns="68579" bIns="34289" anchor="ctr" anchorCtr="0"/>
          <a:lstStyle/>
          <a:p>
            <a:pPr lvl="0"/>
            <a:r>
              <a:rPr lang="ru-RU" altLang="ru-RU" dirty="0"/>
              <a:t>Образец заголовка</a:t>
            </a:r>
            <a:endParaRPr lang="ru-RU" alt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lIns="68579" tIns="34289" rIns="68579" bIns="34289"/>
          <a:lstStyle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ru-RU" alt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22552A-5D41-4232-B5C7-0C72B705D6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" name="Straight Connector 36"/>
          <p:cNvCxnSpPr/>
          <p:nvPr/>
        </p:nvCxnSpPr>
        <p:spPr>
          <a:xfrm flipH="1">
            <a:off x="400050" y="561975"/>
            <a:ext cx="8318500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44">
            <a:hlinkClick r:id="" action="ppaction://hlinkshowjump?jump=previousslide"/>
          </p:cNvPr>
          <p:cNvSpPr/>
          <p:nvPr/>
        </p:nvSpPr>
        <p:spPr>
          <a:xfrm>
            <a:off x="4140200" y="4719638"/>
            <a:ext cx="368300" cy="27781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Oval 45">
            <a:hlinkClick r:id="" action="ppaction://hlinkshowjump?jump=nextslide"/>
          </p:cNvPr>
          <p:cNvSpPr/>
          <p:nvPr/>
        </p:nvSpPr>
        <p:spPr>
          <a:xfrm>
            <a:off x="4608513" y="4724400"/>
            <a:ext cx="369888" cy="27622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34" name="Group 46"/>
          <p:cNvGrpSpPr/>
          <p:nvPr userDrawn="1"/>
        </p:nvGrpSpPr>
        <p:grpSpPr>
          <a:xfrm>
            <a:off x="4286250" y="4826000"/>
            <a:ext cx="61913" cy="73025"/>
            <a:chOff x="3345327" y="4804129"/>
            <a:chExt cx="74099" cy="118964"/>
          </a:xfrm>
        </p:grpSpPr>
        <p:cxnSp>
          <p:nvCxnSpPr>
            <p:cNvPr id="11" name="Straight Connector 50"/>
            <p:cNvCxnSpPr/>
            <p:nvPr/>
          </p:nvCxnSpPr>
          <p:spPr>
            <a:xfrm rot="16200000">
              <a:off x="3351343" y="4798114"/>
              <a:ext cx="62068" cy="74099"/>
            </a:xfrm>
            <a:prstGeom prst="line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51"/>
            <p:cNvCxnSpPr/>
            <p:nvPr/>
          </p:nvCxnSpPr>
          <p:spPr>
            <a:xfrm>
              <a:off x="3345327" y="4861025"/>
              <a:ext cx="74099" cy="62068"/>
            </a:xfrm>
            <a:prstGeom prst="line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5" name="Group 47"/>
          <p:cNvGrpSpPr/>
          <p:nvPr userDrawn="1"/>
        </p:nvGrpSpPr>
        <p:grpSpPr>
          <a:xfrm flipH="1" flipV="1">
            <a:off x="4768850" y="4822825"/>
            <a:ext cx="58738" cy="73025"/>
            <a:chOff x="3345327" y="4804129"/>
            <a:chExt cx="74099" cy="118964"/>
          </a:xfrm>
        </p:grpSpPr>
        <p:cxnSp>
          <p:nvCxnSpPr>
            <p:cNvPr id="14" name="Straight Connector 48"/>
            <p:cNvCxnSpPr/>
            <p:nvPr/>
          </p:nvCxnSpPr>
          <p:spPr>
            <a:xfrm rot="16200000">
              <a:off x="3351342" y="4798115"/>
              <a:ext cx="62068" cy="74099"/>
            </a:xfrm>
            <a:prstGeom prst="line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9"/>
            <p:cNvCxnSpPr/>
            <p:nvPr/>
          </p:nvCxnSpPr>
          <p:spPr>
            <a:xfrm>
              <a:off x="3345327" y="4861025"/>
              <a:ext cx="74099" cy="62068"/>
            </a:xfrm>
            <a:prstGeom prst="line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4" descr="D:\Моя папка\Моё\работа\Ломоносовская школа\Логотипы\Логотипы\__png\ls_logo_blu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40575" y="106363"/>
            <a:ext cx="1546225" cy="3873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6096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12192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8288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24384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39725" indent="-339725" algn="l" defTabSz="9112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defTabSz="9112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defTabSz="9112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defTabSz="9112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defTabSz="9112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8276" r="1985" b="1830"/>
          <a:stretch>
            <a:fillRect/>
          </a:stretch>
        </p:blipFill>
        <p:spPr bwMode="auto">
          <a:xfrm>
            <a:off x="69573" y="1466022"/>
            <a:ext cx="8971414" cy="304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6389" y="382656"/>
            <a:ext cx="3132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Чистописание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6" name="Равнобедренный треугольник 4"/>
          <p:cNvSpPr>
            <a:spLocks noChangeArrowheads="1"/>
          </p:cNvSpPr>
          <p:nvPr/>
        </p:nvSpPr>
        <p:spPr bwMode="auto">
          <a:xfrm>
            <a:off x="8175625" y="681576"/>
            <a:ext cx="848995" cy="67373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1EFE6"/>
              </a:gs>
              <a:gs pos="100000">
                <a:srgbClr val="57513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68C36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000" b="1" kern="1200">
                <a:solidFill>
                  <a:srgbClr val="000000"/>
                </a:solidFill>
                <a:latin typeface="Calibri" panose="020F0502020204030204"/>
                <a:ea typeface="+mn-ea"/>
                <a:cs typeface="Arial" panose="020B0604020202020204"/>
                <a:sym typeface="Times New Roman" panose="02020603050405020304"/>
              </a:rPr>
              <a:t>At</a:t>
            </a:r>
            <a:endParaRPr lang="en-US" altLang="zh-CN" sz="3600" b="1" kern="1200">
              <a:solidFill>
                <a:srgbClr val="000000"/>
              </a:solidFill>
              <a:latin typeface="Calibri" panose="020F0502020204030204"/>
              <a:ea typeface="+mn-ea"/>
              <a:cs typeface="Arial" panose="020B0604020202020204"/>
              <a:sym typeface="Times New Roman" panose="02020603050405020304"/>
            </a:endParaRPr>
          </a:p>
          <a:p>
            <a:pPr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1200" kern="100">
                <a:latin typeface="Times New Roman" panose="02020603050405020304"/>
                <a:ea typeface="等线"/>
                <a:cs typeface="Times New Roman" panose="02020603050405020304"/>
                <a:sym typeface="Times New Roman" panose="02020603050405020304"/>
              </a:rPr>
              <a:t> </a:t>
            </a:r>
            <a:endParaRPr lang="en-US" altLang="zh-CN" sz="1200" kern="100">
              <a:latin typeface="Times New Roman" panose="02020603050405020304"/>
              <a:ea typeface="等线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0265" y="681576"/>
            <a:ext cx="918845" cy="72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328545" y="101600"/>
            <a:ext cx="4572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2400" dirty="0">
                <a:sym typeface="+mn-ea"/>
              </a:rPr>
              <a:t>English and Russian sentences</a:t>
            </a:r>
            <a:endParaRPr lang="en-US" altLang="ru-RU" sz="2400" dirty="0">
              <a:sym typeface="+mn-ea"/>
            </a:endParaRPr>
          </a:p>
          <a:p>
            <a:pPr algn="ctr"/>
            <a:r>
              <a:rPr lang="en-US" altLang="ru-RU" sz="2400" dirty="0">
                <a:sym typeface="+mn-ea"/>
              </a:rPr>
              <a:t>Rules of writing</a:t>
            </a:r>
            <a:endParaRPr lang="en-US" altLang="ru-RU" sz="2400" dirty="0"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265555" y="690245"/>
            <a:ext cx="1809115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5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Similar</a:t>
            </a:r>
            <a:r>
              <a:rPr lang="ru-RU" sz="35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ru-RU" sz="15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одинаковое</a:t>
            </a:r>
            <a:endParaRPr lang="ru-RU" altLang="en-US" sz="15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217920" y="690245"/>
            <a:ext cx="2042795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5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Different</a:t>
            </a:r>
            <a:r>
              <a:rPr lang="ru-RU" altLang="en-US" sz="35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ru-RU" altLang="en-US" sz="15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разное</a:t>
            </a:r>
            <a:endParaRPr lang="ru-RU" altLang="en-US" sz="15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754505" y="1628140"/>
            <a:ext cx="457200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2600" dirty="0" smtClean="0">
                <a:sym typeface="+mn-ea"/>
              </a:rPr>
              <a:t>names</a:t>
            </a:r>
            <a:endParaRPr lang="en-US" altLang="en-US" sz="2600" dirty="0" smtClean="0"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931670" y="2119630"/>
            <a:ext cx="457200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2600" dirty="0" smtClean="0">
                <a:sym typeface="+mn-ea"/>
              </a:rPr>
              <a:t>cities, countries</a:t>
            </a:r>
            <a:endParaRPr lang="en-US" altLang="en-US" sz="2600" dirty="0" smtClean="0">
              <a:sym typeface="+mn-ea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207895" y="2726055"/>
            <a:ext cx="457200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2600" dirty="0" smtClean="0">
                <a:sym typeface="+mn-ea"/>
              </a:rPr>
              <a:t>days of the week, months</a:t>
            </a:r>
            <a:endParaRPr lang="en-US" altLang="en-US" sz="2600" dirty="0" smtClean="0">
              <a:sym typeface="+mn-ea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812540" y="3217545"/>
            <a:ext cx="136271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600" dirty="0" smtClean="0">
                <a:sym typeface="+mn-ea"/>
              </a:rPr>
              <a:t>      I</a:t>
            </a:r>
            <a:endParaRPr lang="en-US" altLang="en-US" sz="2600" dirty="0" smtClean="0">
              <a:sym typeface="+mn-ea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2428240" y="3629660"/>
            <a:ext cx="457200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2600" dirty="0" smtClean="0">
                <a:sym typeface="+mn-ea"/>
              </a:rPr>
              <a:t>the beginning and the end of the sentences</a:t>
            </a:r>
            <a:endParaRPr lang="en-US" altLang="en-US" sz="2600" dirty="0" smtClean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083 0.00148148 L -0.197292 -0.067777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0" y="-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0139 -0.057284 " pathEditMode="relative" ptsTypes="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1111 0.00296292 L 0.209722 -0.21975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4306 0.0103704 L 0.328125 -0.179753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264 -0.0492592 L -0.298681 -0.148518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0" y="-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 l="17982" t="8924" r="17487" b="8163"/>
          <a:stretch>
            <a:fillRect/>
          </a:stretch>
        </p:blipFill>
        <p:spPr>
          <a:xfrm>
            <a:off x="518795" y="328930"/>
            <a:ext cx="6293485" cy="454914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6280" y="638175"/>
            <a:ext cx="807720" cy="630555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7755" y="577215"/>
            <a:ext cx="807720" cy="69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Равнобедренный треугольник 4"/>
          <p:cNvSpPr>
            <a:spLocks noChangeArrowheads="1"/>
          </p:cNvSpPr>
          <p:nvPr/>
        </p:nvSpPr>
        <p:spPr bwMode="auto">
          <a:xfrm>
            <a:off x="8308340" y="1390650"/>
            <a:ext cx="835660" cy="55626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1EFE6"/>
              </a:gs>
              <a:gs pos="100000">
                <a:srgbClr val="57513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68C36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000" b="1" kern="1200">
                <a:solidFill>
                  <a:srgbClr val="000000"/>
                </a:solidFill>
                <a:latin typeface="Calibri" panose="020F0502020204030204"/>
                <a:ea typeface="+mn-ea"/>
                <a:cs typeface="Arial" panose="020B0604020202020204"/>
                <a:sym typeface="Times New Roman" panose="02020603050405020304"/>
              </a:rPr>
              <a:t>At</a:t>
            </a:r>
            <a:endParaRPr lang="en-US" altLang="zh-CN" sz="3600" b="1" kern="1200">
              <a:solidFill>
                <a:srgbClr val="000000"/>
              </a:solidFill>
              <a:latin typeface="Calibri" panose="020F0502020204030204"/>
              <a:ea typeface="+mn-ea"/>
              <a:cs typeface="Arial" panose="020B0604020202020204"/>
              <a:sym typeface="Times New Roman" panose="02020603050405020304"/>
            </a:endParaRPr>
          </a:p>
          <a:p>
            <a:pPr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1200" kern="100">
                <a:latin typeface="Times New Roman" panose="02020603050405020304"/>
                <a:ea typeface="等线"/>
                <a:cs typeface="Times New Roman" panose="02020603050405020304"/>
                <a:sym typeface="Times New Roman" panose="02020603050405020304"/>
              </a:rPr>
              <a:t> </a:t>
            </a:r>
            <a:endParaRPr lang="en-US" altLang="zh-CN" sz="1200" kern="100">
              <a:latin typeface="Times New Roman" panose="02020603050405020304"/>
              <a:ea typeface="等线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 l="36227" t="25449" r="19965" b="23770"/>
          <a:stretch>
            <a:fillRect/>
          </a:stretch>
        </p:blipFill>
        <p:spPr>
          <a:xfrm>
            <a:off x="1318260" y="527685"/>
            <a:ext cx="6269355" cy="4088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4"/>
          <p:cNvSpPr>
            <a:spLocks noChangeArrowheads="1"/>
          </p:cNvSpPr>
          <p:nvPr/>
        </p:nvSpPr>
        <p:spPr bwMode="auto">
          <a:xfrm>
            <a:off x="8175625" y="681576"/>
            <a:ext cx="848995" cy="67373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1EFE6"/>
              </a:gs>
              <a:gs pos="100000">
                <a:srgbClr val="57513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68C36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000" b="1" kern="1200">
                <a:solidFill>
                  <a:srgbClr val="000000"/>
                </a:solidFill>
                <a:latin typeface="Calibri" panose="020F0502020204030204"/>
                <a:ea typeface="+mn-ea"/>
                <a:cs typeface="Arial" panose="020B0604020202020204"/>
                <a:sym typeface="Times New Roman" panose="02020603050405020304"/>
              </a:rPr>
              <a:t>At</a:t>
            </a:r>
            <a:endParaRPr lang="en-US" altLang="zh-CN" sz="3600" b="1" kern="1200">
              <a:solidFill>
                <a:srgbClr val="000000"/>
              </a:solidFill>
              <a:latin typeface="Calibri" panose="020F0502020204030204"/>
              <a:ea typeface="+mn-ea"/>
              <a:cs typeface="Arial" panose="020B0604020202020204"/>
              <a:sym typeface="Times New Roman" panose="02020603050405020304"/>
            </a:endParaRPr>
          </a:p>
          <a:p>
            <a:pPr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1200" kern="100">
                <a:latin typeface="Times New Roman" panose="02020603050405020304"/>
                <a:ea typeface="等线"/>
                <a:cs typeface="Times New Roman" panose="02020603050405020304"/>
                <a:sym typeface="Times New Roman" panose="02020603050405020304"/>
              </a:rPr>
              <a:t> </a:t>
            </a:r>
            <a:endParaRPr lang="en-US" altLang="zh-CN" sz="1200" kern="100">
              <a:latin typeface="Times New Roman" panose="02020603050405020304"/>
              <a:ea typeface="等线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200265" y="681576"/>
            <a:ext cx="918845" cy="72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8276" r="1985" b="1830"/>
          <a:stretch>
            <a:fillRect/>
          </a:stretch>
        </p:blipFill>
        <p:spPr bwMode="auto">
          <a:xfrm>
            <a:off x="69573" y="1466022"/>
            <a:ext cx="8971414" cy="304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9696" y="382656"/>
            <a:ext cx="3345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Словарная работа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68579" tIns="34289" rIns="68579" bIns="34289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3BB066-54E3-408B-A9E5-3C854B6BB0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Равнобедренный треугольник 4"/>
          <p:cNvSpPr>
            <a:spLocks noChangeArrowheads="1"/>
          </p:cNvSpPr>
          <p:nvPr/>
        </p:nvSpPr>
        <p:spPr bwMode="auto">
          <a:xfrm>
            <a:off x="8274685" y="654685"/>
            <a:ext cx="869315" cy="58356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1EFE6"/>
              </a:gs>
              <a:gs pos="100000">
                <a:srgbClr val="57513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68C36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000" b="1" kern="1200">
                <a:solidFill>
                  <a:srgbClr val="000000"/>
                </a:solidFill>
                <a:latin typeface="Calibri" panose="020F0502020204030204"/>
                <a:ea typeface="+mn-ea"/>
                <a:cs typeface="Arial" panose="020B0604020202020204"/>
                <a:sym typeface="Times New Roman" panose="02020603050405020304"/>
              </a:rPr>
              <a:t>At</a:t>
            </a:r>
            <a:endParaRPr lang="en-US" altLang="zh-CN" sz="3600" b="1" kern="1200">
              <a:solidFill>
                <a:srgbClr val="000000"/>
              </a:solidFill>
              <a:latin typeface="Calibri" panose="020F0502020204030204"/>
              <a:ea typeface="+mn-ea"/>
              <a:cs typeface="Arial" panose="020B0604020202020204"/>
              <a:sym typeface="Times New Roman" panose="02020603050405020304"/>
            </a:endParaRPr>
          </a:p>
          <a:p>
            <a:pPr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1200" kern="100">
                <a:latin typeface="Times New Roman" panose="02020603050405020304"/>
                <a:ea typeface="等线"/>
                <a:cs typeface="Times New Roman" panose="02020603050405020304"/>
                <a:sym typeface="Times New Roman" panose="02020603050405020304"/>
              </a:rPr>
              <a:t> </a:t>
            </a:r>
            <a:endParaRPr lang="en-US" altLang="zh-CN" sz="1200" kern="100">
              <a:latin typeface="Times New Roman" panose="02020603050405020304"/>
              <a:ea typeface="等线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77446" y="968087"/>
            <a:ext cx="80975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</a:t>
            </a:r>
            <a:r>
              <a:rPr lang="ru-RU" alt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П 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 </a:t>
            </a:r>
            <a:r>
              <a:rPr lang="ru-RU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 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 </a:t>
            </a:r>
            <a:r>
              <a:rPr lang="ru-RU" alt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е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r </a:t>
            </a:r>
            <a:r>
              <a:rPr lang="ru-RU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 л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u y </a:t>
            </a:r>
            <a:r>
              <a:rPr lang="ru-RU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 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g d </a:t>
            </a:r>
            <a:r>
              <a:rPr lang="ru-RU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ж е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h </a:t>
            </a:r>
            <a:r>
              <a:rPr lang="ru-RU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 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q </a:t>
            </a:r>
            <a:r>
              <a:rPr lang="ru-RU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 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 v </a:t>
            </a:r>
            <a:r>
              <a:rPr lang="ru-RU" alt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е</a:t>
            </a:r>
            <a:endParaRPr lang="ru-RU" altLang="en-US" sz="36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604181" y="1033485"/>
            <a:ext cx="457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Предложение.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ru-RU" sz="36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4685" y="1678940"/>
            <a:ext cx="807720" cy="63055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93033" y="216340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1F497D"/>
                </a:solidFill>
                <a:sym typeface="+mn-ea"/>
              </a:rPr>
              <a:t>Тема урока</a:t>
            </a:r>
            <a:r>
              <a:rPr lang="en-US" altLang="ru-RU" sz="2400" b="1" dirty="0">
                <a:solidFill>
                  <a:srgbClr val="1F497D"/>
                </a:solidFill>
                <a:sym typeface="+mn-ea"/>
              </a:rPr>
              <a:t>:</a:t>
            </a:r>
            <a:endParaRPr lang="ru-RU" altLang="ru-RU" sz="2400" b="1" dirty="0">
              <a:solidFill>
                <a:srgbClr val="1F497D"/>
              </a:solidFill>
              <a:sym typeface="+mn-ea"/>
            </a:endParaRPr>
          </a:p>
          <a:p>
            <a:pPr lvl="0" algn="ctr"/>
            <a:r>
              <a:rPr lang="en-US" altLang="ru-RU" sz="2400" dirty="0">
                <a:solidFill>
                  <a:srgbClr val="1F497D"/>
                </a:solidFill>
                <a:sym typeface="+mn-ea"/>
              </a:rPr>
              <a:t>“</a:t>
            </a:r>
            <a:r>
              <a:rPr lang="ru-RU" altLang="ru-RU" sz="2400" dirty="0">
                <a:solidFill>
                  <a:srgbClr val="1F497D"/>
                </a:solidFill>
                <a:sym typeface="+mn-ea"/>
              </a:rPr>
              <a:t>Правила оформления предложения</a:t>
            </a:r>
            <a:r>
              <a:rPr lang="en-US" altLang="ru-RU" sz="2400" dirty="0">
                <a:solidFill>
                  <a:srgbClr val="1F497D"/>
                </a:solidFill>
                <a:sym typeface="+mn-ea"/>
              </a:rPr>
              <a:t>”</a:t>
            </a:r>
            <a:r>
              <a:rPr lang="ru-RU" altLang="ru-RU" sz="2400" dirty="0">
                <a:solidFill>
                  <a:srgbClr val="1F497D"/>
                </a:solidFill>
                <a:sym typeface="+mn-ea"/>
              </a:rPr>
              <a:t>.</a:t>
            </a:r>
            <a:endParaRPr lang="ru-RU" altLang="ru-RU" sz="2400" dirty="0">
              <a:solidFill>
                <a:srgbClr val="1F497D"/>
              </a:solidFill>
              <a:sym typeface="+mn-ea"/>
            </a:endParaRPr>
          </a:p>
          <a:p>
            <a:pPr lvl="0" algn="ctr"/>
            <a:r>
              <a:rPr lang="en-US" altLang="ru-RU" sz="2400" dirty="0">
                <a:solidFill>
                  <a:srgbClr val="1F497D"/>
                </a:solidFill>
                <a:sym typeface="+mn-ea"/>
              </a:rPr>
              <a:t>“The rules of writing the sentences”.</a:t>
            </a:r>
            <a:endParaRPr lang="en-US" altLang="ru-RU" sz="2400" dirty="0">
              <a:solidFill>
                <a:srgbClr val="1F497D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8" grpId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68579" tIns="34289" rIns="68579" bIns="34289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3BB066-54E3-408B-A9E5-3C854B6BB0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27710" y="151765"/>
            <a:ext cx="6604635" cy="764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/>
            <a:r>
              <a:rPr lang="en-US" altLang="ru-RU" sz="2400" dirty="0">
                <a:solidFill>
                  <a:prstClr val="black"/>
                </a:solidFill>
                <a:sym typeface="+mn-ea"/>
              </a:rPr>
              <a:t>Vocabulary</a:t>
            </a:r>
            <a:endParaRPr lang="en-US" altLang="ru-RU" sz="2400" dirty="0">
              <a:solidFill>
                <a:prstClr val="black"/>
              </a:solidFill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27255" y="1079412"/>
            <a:ext cx="3954780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1800" dirty="0" smtClean="0">
                <a:sym typeface="+mn-ea"/>
              </a:rPr>
              <a:t>capital </a:t>
            </a:r>
            <a:r>
              <a:rPr lang="en-US" altLang="ru-RU" sz="1800" dirty="0">
                <a:sym typeface="+mn-ea"/>
              </a:rPr>
              <a:t>letter</a:t>
            </a:r>
            <a:r>
              <a:rPr lang="ru-RU" altLang="en-US" sz="1800" dirty="0">
                <a:sym typeface="+mn-ea"/>
              </a:rPr>
              <a:t>     </a:t>
            </a:r>
            <a:endParaRPr lang="ru-RU" altLang="en-US" sz="1800" dirty="0">
              <a:sym typeface="+mn-ea"/>
            </a:endParaRPr>
          </a:p>
          <a:p>
            <a:r>
              <a:rPr lang="en-US" altLang="ru-RU" sz="1800" dirty="0">
                <a:sym typeface="+mn-ea"/>
              </a:rPr>
              <a:t>small letter</a:t>
            </a:r>
            <a:r>
              <a:rPr lang="ru-RU" altLang="en-US" sz="1800" dirty="0">
                <a:sym typeface="+mn-ea"/>
              </a:rPr>
              <a:t>     </a:t>
            </a:r>
            <a:endParaRPr lang="ru-RU" altLang="en-US" sz="1800" dirty="0">
              <a:sym typeface="+mn-ea"/>
            </a:endParaRPr>
          </a:p>
          <a:p>
            <a:r>
              <a:rPr lang="en-US" altLang="ru-RU" sz="1800" dirty="0">
                <a:sym typeface="+mn-ea"/>
              </a:rPr>
              <a:t>full stop</a:t>
            </a:r>
            <a:r>
              <a:rPr lang="ru-RU" altLang="en-US" sz="1800" dirty="0">
                <a:sym typeface="+mn-ea"/>
              </a:rPr>
              <a:t>  </a:t>
            </a:r>
            <a:endParaRPr lang="ru-RU" altLang="en-US" sz="1800" dirty="0">
              <a:sym typeface="+mn-ea"/>
            </a:endParaRPr>
          </a:p>
          <a:p>
            <a:r>
              <a:rPr lang="en-US" altLang="ru-RU" sz="1800" dirty="0">
                <a:sym typeface="+mn-ea"/>
              </a:rPr>
              <a:t>question mark</a:t>
            </a:r>
            <a:endParaRPr lang="en-US" altLang="ru-RU" sz="1800" dirty="0">
              <a:sym typeface="+mn-ea"/>
            </a:endParaRPr>
          </a:p>
          <a:p>
            <a:r>
              <a:rPr lang="en-US" altLang="ru-RU" sz="1800" dirty="0">
                <a:sym typeface="+mn-ea"/>
              </a:rPr>
              <a:t>at the beginning of the sentence</a:t>
            </a:r>
            <a:r>
              <a:rPr lang="ru-RU" altLang="en-US" sz="1800" dirty="0">
                <a:sym typeface="+mn-ea"/>
              </a:rPr>
              <a:t> </a:t>
            </a:r>
            <a:endParaRPr lang="en-US" altLang="ru-RU" sz="1800" dirty="0">
              <a:sym typeface="+mn-ea"/>
            </a:endParaRPr>
          </a:p>
          <a:p>
            <a:r>
              <a:rPr lang="en-US" altLang="ru-RU" sz="1800" dirty="0">
                <a:sym typeface="+mn-ea"/>
              </a:rPr>
              <a:t>at the end of the sentence</a:t>
            </a:r>
            <a:r>
              <a:rPr lang="ru-RU" altLang="en-US" sz="1800" dirty="0">
                <a:sym typeface="+mn-ea"/>
              </a:rPr>
              <a:t>   </a:t>
            </a:r>
            <a:endParaRPr lang="ru-RU" altLang="en-US" sz="1800" dirty="0">
              <a:sym typeface="+mn-ea"/>
            </a:endParaRPr>
          </a:p>
          <a:p>
            <a:r>
              <a:rPr lang="en-US" altLang="ru-RU" sz="1800" dirty="0">
                <a:sym typeface="+mn-ea"/>
              </a:rPr>
              <a:t>city</a:t>
            </a:r>
            <a:r>
              <a:rPr lang="ru-RU" altLang="en-US" sz="1800" dirty="0">
                <a:sym typeface="+mn-ea"/>
              </a:rPr>
              <a:t>              </a:t>
            </a:r>
            <a:endParaRPr lang="ru-RU" altLang="en-US" sz="1800" dirty="0">
              <a:sym typeface="+mn-ea"/>
            </a:endParaRPr>
          </a:p>
          <a:p>
            <a:r>
              <a:rPr lang="en-US" altLang="ru-RU" sz="1800" dirty="0">
                <a:sym typeface="+mn-ea"/>
              </a:rPr>
              <a:t>country</a:t>
            </a:r>
            <a:r>
              <a:rPr lang="ru-RU" altLang="en-US" sz="1800" dirty="0">
                <a:sym typeface="+mn-ea"/>
              </a:rPr>
              <a:t>       </a:t>
            </a:r>
            <a:endParaRPr lang="ru-RU" altLang="en-US" sz="1800" dirty="0">
              <a:sym typeface="+mn-ea"/>
            </a:endParaRPr>
          </a:p>
          <a:p>
            <a:r>
              <a:rPr lang="en-US" altLang="ru-RU" sz="1800" dirty="0">
                <a:sym typeface="+mn-ea"/>
              </a:rPr>
              <a:t>days of the week</a:t>
            </a:r>
            <a:r>
              <a:rPr lang="ru-RU" altLang="en-US" sz="1800" dirty="0">
                <a:sym typeface="+mn-ea"/>
              </a:rPr>
              <a:t> </a:t>
            </a:r>
            <a:endParaRPr lang="ru-RU" altLang="en-US" sz="1800" dirty="0">
              <a:sym typeface="+mn-ea"/>
            </a:endParaRPr>
          </a:p>
          <a:p>
            <a:r>
              <a:rPr lang="en-US" altLang="ru-RU" sz="1800" dirty="0">
                <a:sym typeface="+mn-ea"/>
              </a:rPr>
              <a:t>month</a:t>
            </a:r>
            <a:r>
              <a:rPr lang="ru-RU" altLang="en-US" sz="1800" dirty="0">
                <a:sym typeface="+mn-ea"/>
              </a:rPr>
              <a:t>         </a:t>
            </a:r>
            <a:endParaRPr lang="en-US" altLang="ru-RU" sz="1800" dirty="0">
              <a:sym typeface="+mn-ea"/>
            </a:endParaRPr>
          </a:p>
          <a:p>
            <a:endParaRPr lang="en-US" altLang="ru-RU" sz="1800" dirty="0"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958477" y="916373"/>
            <a:ext cx="2914015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altLang="ru-RU" sz="1800" dirty="0">
              <a:sym typeface="+mn-ea"/>
            </a:endParaRPr>
          </a:p>
          <a:p>
            <a:r>
              <a:rPr lang="ru-RU" altLang="en-US" dirty="0">
                <a:sym typeface="+mn-ea"/>
              </a:rPr>
              <a:t>город</a:t>
            </a:r>
            <a:endParaRPr lang="en-US" altLang="ru-RU" dirty="0">
              <a:sym typeface="+mn-ea"/>
            </a:endParaRPr>
          </a:p>
          <a:p>
            <a:r>
              <a:rPr lang="ru-RU" altLang="ru-RU" sz="1800" dirty="0" smtClean="0">
                <a:sym typeface="+mn-ea"/>
              </a:rPr>
              <a:t>заглавная </a:t>
            </a:r>
            <a:r>
              <a:rPr lang="ru-RU" altLang="ru-RU" sz="1800" dirty="0">
                <a:sym typeface="+mn-ea"/>
              </a:rPr>
              <a:t>буква</a:t>
            </a:r>
            <a:endParaRPr lang="ru-RU" altLang="ru-RU" sz="1800" dirty="0">
              <a:sym typeface="+mn-ea"/>
            </a:endParaRPr>
          </a:p>
          <a:p>
            <a:r>
              <a:rPr lang="ru-RU" altLang="en-US" dirty="0">
                <a:sym typeface="+mn-ea"/>
              </a:rPr>
              <a:t>точка</a:t>
            </a:r>
            <a:endParaRPr lang="ru-RU" altLang="en-US" dirty="0">
              <a:sym typeface="+mn-ea"/>
            </a:endParaRPr>
          </a:p>
          <a:p>
            <a:r>
              <a:rPr lang="ru-RU" altLang="en-US" sz="1800" dirty="0" smtClean="0">
                <a:sym typeface="+mn-ea"/>
              </a:rPr>
              <a:t>строчная </a:t>
            </a:r>
            <a:r>
              <a:rPr lang="ru-RU" altLang="en-US" sz="1800" dirty="0">
                <a:sym typeface="+mn-ea"/>
              </a:rPr>
              <a:t>буква</a:t>
            </a:r>
            <a:endParaRPr lang="ru-RU" altLang="en-US" sz="1800" dirty="0">
              <a:sym typeface="+mn-ea"/>
            </a:endParaRPr>
          </a:p>
          <a:p>
            <a:r>
              <a:rPr lang="ru-RU" altLang="en-US" sz="1800" dirty="0" smtClean="0">
                <a:sym typeface="+mn-ea"/>
              </a:rPr>
              <a:t>вопросительный </a:t>
            </a:r>
            <a:r>
              <a:rPr lang="ru-RU" altLang="en-US" sz="1800" dirty="0">
                <a:sym typeface="+mn-ea"/>
              </a:rPr>
              <a:t>знак</a:t>
            </a:r>
            <a:endParaRPr lang="en-US" altLang="ru-RU" sz="1800" dirty="0">
              <a:sym typeface="+mn-ea"/>
            </a:endParaRPr>
          </a:p>
          <a:p>
            <a:r>
              <a:rPr lang="ru-RU" altLang="en-US" sz="1800" dirty="0">
                <a:sym typeface="+mn-ea"/>
              </a:rPr>
              <a:t>начало предложения</a:t>
            </a:r>
            <a:endParaRPr lang="ru-RU" altLang="en-US" sz="1800" dirty="0">
              <a:sym typeface="+mn-ea"/>
            </a:endParaRPr>
          </a:p>
          <a:p>
            <a:r>
              <a:rPr lang="ru-RU" altLang="en-US" dirty="0">
                <a:sym typeface="+mn-ea"/>
              </a:rPr>
              <a:t>страна</a:t>
            </a:r>
            <a:endParaRPr lang="ru-RU" altLang="en-US" dirty="0">
              <a:sym typeface="+mn-ea"/>
            </a:endParaRPr>
          </a:p>
          <a:p>
            <a:r>
              <a:rPr lang="ru-RU" altLang="en-US" sz="1800" dirty="0" smtClean="0">
                <a:sym typeface="+mn-ea"/>
              </a:rPr>
              <a:t>конец предложения</a:t>
            </a:r>
            <a:endParaRPr lang="en-US" altLang="ru-RU" sz="1800" dirty="0" smtClean="0">
              <a:sym typeface="+mn-ea"/>
            </a:endParaRPr>
          </a:p>
          <a:p>
            <a:r>
              <a:rPr lang="ru-RU" altLang="en-US" dirty="0" smtClean="0">
                <a:sym typeface="+mn-ea"/>
              </a:rPr>
              <a:t>месяц</a:t>
            </a:r>
            <a:endParaRPr lang="en-US" altLang="ru-RU" dirty="0">
              <a:sym typeface="+mn-ea"/>
            </a:endParaRPr>
          </a:p>
          <a:p>
            <a:r>
              <a:rPr lang="ru-RU" altLang="en-US" sz="1800" dirty="0" smtClean="0">
                <a:sym typeface="+mn-ea"/>
              </a:rPr>
              <a:t>дни </a:t>
            </a:r>
            <a:r>
              <a:rPr lang="ru-RU" altLang="en-US" sz="1800" dirty="0">
                <a:sym typeface="+mn-ea"/>
              </a:rPr>
              <a:t>недели</a:t>
            </a:r>
            <a:endParaRPr lang="en-US" altLang="ru-RU" sz="1800" dirty="0">
              <a:sym typeface="+mn-ea"/>
            </a:endParaRPr>
          </a:p>
          <a:p>
            <a:endParaRPr lang="en-US" altLang="ru-RU" sz="1800" dirty="0">
              <a:sym typeface="+mn-ea"/>
            </a:endParaRPr>
          </a:p>
          <a:p>
            <a:endParaRPr lang="en-US" altLang="ru-RU" sz="1800" dirty="0">
              <a:sym typeface="+mn-ea"/>
            </a:endParaRPr>
          </a:p>
          <a:p>
            <a:endParaRPr lang="en-US" altLang="ru-RU" sz="1800" dirty="0">
              <a:sym typeface="+mn-ea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056880" y="678180"/>
            <a:ext cx="982980" cy="84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  <p:bldP spid="3" grpId="0"/>
      <p:bldP spid="3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1">
            <a:clrChange>
              <a:clrFrom>
                <a:srgbClr val="EAFFD6">
                  <a:alpha val="100000"/>
                </a:srgbClr>
              </a:clrFrom>
              <a:clrTo>
                <a:srgbClr val="EAFFD6">
                  <a:alpha val="100000"/>
                  <a:alpha val="0"/>
                </a:srgbClr>
              </a:clrTo>
            </a:clrChange>
          </a:blip>
          <a:srcRect l="15310" t="7204" r="14060" b="19527"/>
          <a:stretch>
            <a:fillRect/>
          </a:stretch>
        </p:blipFill>
        <p:spPr>
          <a:xfrm>
            <a:off x="48895" y="212090"/>
            <a:ext cx="3677920" cy="319532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3954145" y="1498600"/>
            <a:ext cx="4191000" cy="1329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ru-RU" dirty="0" smtClean="0">
                <a:sym typeface="+mn-ea"/>
              </a:rPr>
              <a:t>Прочитайте тексты на русском и английском языке.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>
                <a:sym typeface="+mn-ea"/>
              </a:rPr>
              <a:t>Обведите правильный ответ в таблице на русском и английском языке. </a:t>
            </a:r>
            <a:endParaRPr lang="ru-RU" altLang="en-US" dirty="0" smtClean="0">
              <a:sym typeface="+mn-ea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6280" y="638175"/>
            <a:ext cx="807720" cy="630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/>
          <a:srcRect l="26000" t="32111" r="25400" b="21133"/>
          <a:stretch>
            <a:fillRect/>
          </a:stretch>
        </p:blipFill>
        <p:spPr>
          <a:xfrm>
            <a:off x="638142" y="899961"/>
            <a:ext cx="6549137" cy="3544081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93700" y="113665"/>
            <a:ext cx="62433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ru-RU" sz="2400" dirty="0">
                <a:sym typeface="+mn-ea"/>
              </a:rPr>
              <a:t>Сравним правила оформления предложений</a:t>
            </a:r>
            <a:endParaRPr lang="ru-RU" altLang="ru-RU" sz="2400" dirty="0">
              <a:sym typeface="+mn-ea"/>
            </a:endParaRPr>
          </a:p>
        </p:txBody>
      </p:sp>
      <p:pic>
        <p:nvPicPr>
          <p:cNvPr id="8" name="Изображение 7"/>
          <p:cNvPicPr/>
          <p:nvPr/>
        </p:nvPicPr>
        <p:blipFill>
          <a:blip r:embed="rId2"/>
          <a:stretch>
            <a:fillRect/>
          </a:stretch>
        </p:blipFill>
        <p:spPr>
          <a:xfrm>
            <a:off x="6400928" y="1148030"/>
            <a:ext cx="619125" cy="463550"/>
          </a:xfrm>
          <a:prstGeom prst="rect">
            <a:avLst/>
          </a:prstGeom>
        </p:spPr>
      </p:pic>
      <p:pic>
        <p:nvPicPr>
          <p:cNvPr id="9" name="Изображение 8"/>
          <p:cNvPicPr/>
          <p:nvPr/>
        </p:nvPicPr>
        <p:blipFill>
          <a:blip r:embed="rId2"/>
          <a:stretch>
            <a:fillRect/>
          </a:stretch>
        </p:blipFill>
        <p:spPr>
          <a:xfrm>
            <a:off x="6381300" y="1670003"/>
            <a:ext cx="619125" cy="463550"/>
          </a:xfrm>
          <a:prstGeom prst="rect">
            <a:avLst/>
          </a:prstGeom>
        </p:spPr>
      </p:pic>
      <p:pic>
        <p:nvPicPr>
          <p:cNvPr id="11" name="Изображение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452302" y="2289651"/>
            <a:ext cx="447040" cy="467995"/>
          </a:xfrm>
          <a:prstGeom prst="rect">
            <a:avLst/>
          </a:prstGeom>
        </p:spPr>
      </p:pic>
      <p:pic>
        <p:nvPicPr>
          <p:cNvPr id="12" name="Изображение 11"/>
          <p:cNvPicPr/>
          <p:nvPr/>
        </p:nvPicPr>
        <p:blipFill>
          <a:blip r:embed="rId3"/>
          <a:stretch>
            <a:fillRect/>
          </a:stretch>
        </p:blipFill>
        <p:spPr>
          <a:xfrm>
            <a:off x="6424030" y="2773092"/>
            <a:ext cx="447040" cy="454025"/>
          </a:xfrm>
          <a:prstGeom prst="rect">
            <a:avLst/>
          </a:prstGeom>
        </p:spPr>
      </p:pic>
      <p:pic>
        <p:nvPicPr>
          <p:cNvPr id="13" name="Изображение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424030" y="3174365"/>
            <a:ext cx="447040" cy="454025"/>
          </a:xfrm>
          <a:prstGeom prst="rect">
            <a:avLst/>
          </a:prstGeom>
        </p:spPr>
      </p:pic>
      <p:pic>
        <p:nvPicPr>
          <p:cNvPr id="14" name="Изображение 13"/>
          <p:cNvPicPr/>
          <p:nvPr/>
        </p:nvPicPr>
        <p:blipFill>
          <a:blip r:embed="rId2"/>
          <a:stretch>
            <a:fillRect/>
          </a:stretch>
        </p:blipFill>
        <p:spPr>
          <a:xfrm>
            <a:off x="6366259" y="3827960"/>
            <a:ext cx="619125" cy="46355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7755" y="577215"/>
            <a:ext cx="807720" cy="69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6280" y="638175"/>
            <a:ext cx="807720" cy="630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4853" y="-48003"/>
            <a:ext cx="3742055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500" b="1" dirty="0" smtClean="0">
                <a:solidFill>
                  <a:schemeClr val="tx2"/>
                </a:solidFill>
                <a:latin typeface="+mj-lt"/>
              </a:rPr>
              <a:t>ФИЗМИНУТКА</a:t>
            </a:r>
            <a:endParaRPr lang="ru-RU" sz="4500" b="1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Jump Up High!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15010" y="581660"/>
            <a:ext cx="7291705" cy="4100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1"/>
          <a:srcRect l="14510" t="6381" r="12122" b="12935"/>
          <a:stretch>
            <a:fillRect/>
          </a:stretch>
        </p:blipFill>
        <p:spPr>
          <a:xfrm>
            <a:off x="121920" y="163195"/>
            <a:ext cx="3131185" cy="279781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472440" y="2961005"/>
            <a:ext cx="27520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Roles:</a:t>
            </a:r>
            <a:endParaRPr lang="en-US" altLang="ru-RU" sz="16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reader -</a:t>
            </a:r>
            <a:r>
              <a:rPr lang="ru-RU" altLang="en-US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читает</a:t>
            </a:r>
            <a:endParaRPr lang="en-US" altLang="ru-RU" sz="16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writer</a:t>
            </a:r>
            <a:r>
              <a:rPr lang="ru-RU" altLang="en-US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пишет</a:t>
            </a:r>
            <a:endParaRPr lang="en-US" altLang="ru-RU" sz="16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corrector</a:t>
            </a:r>
            <a:r>
              <a:rPr lang="ru-RU" altLang="en-US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исправляет ошибки</a:t>
            </a:r>
            <a:endParaRPr lang="en-US" altLang="ru-RU" sz="16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en-US" altLang="ru-RU" sz="16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397885" y="576580"/>
            <a:ext cx="4572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dirty="0" smtClean="0">
                <a:sym typeface="+mn-ea"/>
              </a:rPr>
              <a:t>Прочитайте внимательно инструкцию</a:t>
            </a:r>
            <a:r>
              <a:rPr lang="en-US" altLang="ru-RU" dirty="0" smtClean="0">
                <a:sym typeface="+mn-ea"/>
              </a:rPr>
              <a:t> </a:t>
            </a:r>
            <a:r>
              <a:rPr lang="ru-RU" altLang="ru-RU" dirty="0" smtClean="0">
                <a:sym typeface="+mn-ea"/>
              </a:rPr>
              <a:t>на бланке и выполните задание</a:t>
            </a:r>
            <a:r>
              <a:rPr lang="ru-RU" dirty="0" smtClean="0">
                <a:sym typeface="+mn-ea"/>
              </a:rPr>
              <a:t>.</a:t>
            </a:r>
            <a:endParaRPr lang="ru-RU" dirty="0" smtClean="0"/>
          </a:p>
          <a:p>
            <a:endParaRPr lang="ru-RU" altLang="en-US" dirty="0" smtClean="0">
              <a:sym typeface="+mn-ea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1975" y="662305"/>
            <a:ext cx="807720" cy="69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7220" y="1353820"/>
            <a:ext cx="807720" cy="630555"/>
          </a:xfrm>
          <a:prstGeom prst="rect">
            <a:avLst/>
          </a:prstGeom>
          <a:noFill/>
        </p:spPr>
      </p:pic>
      <p:sp>
        <p:nvSpPr>
          <p:cNvPr id="6" name="Текстовое поле 5"/>
          <p:cNvSpPr txBox="1"/>
          <p:nvPr/>
        </p:nvSpPr>
        <p:spPr>
          <a:xfrm>
            <a:off x="3455247" y="2494602"/>
            <a:ext cx="4829810" cy="751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107000"/>
              </a:lnSpc>
            </a:pPr>
            <a:r>
              <a:rPr sz="1200" dirty="0">
                <a:latin typeface="Times New Roman" panose="02020603050405020304"/>
                <a:ea typeface="Calibri" panose="020F0502020204030204"/>
              </a:rPr>
              <a:t>Level B</a:t>
            </a:r>
            <a:endParaRPr sz="12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107000"/>
              </a:lnSpc>
            </a:pPr>
            <a:r>
              <a:rPr sz="1200" dirty="0" err="1" smtClean="0">
                <a:latin typeface="Times New Roman" panose="02020603050405020304"/>
                <a:ea typeface="Calibri" panose="020F0502020204030204"/>
              </a:rPr>
              <a:t>Прочитайте</a:t>
            </a:r>
            <a:r>
              <a:rPr lang="ru-RU" sz="1200" dirty="0" smtClean="0">
                <a:latin typeface="Times New Roman" panose="02020603050405020304"/>
                <a:ea typeface="Calibri" panose="020F0502020204030204"/>
              </a:rPr>
              <a:t> </a:t>
            </a:r>
            <a:r>
              <a:rPr sz="1200" dirty="0" err="1" smtClean="0">
                <a:latin typeface="Times New Roman" panose="02020603050405020304"/>
                <a:ea typeface="Calibri" panose="020F0502020204030204"/>
              </a:rPr>
              <a:t>текст</a:t>
            </a:r>
            <a:r>
              <a:rPr sz="1200" dirty="0" smtClean="0">
                <a:latin typeface="Times New Roman" panose="02020603050405020304"/>
                <a:ea typeface="Calibri" panose="020F0502020204030204"/>
              </a:rPr>
              <a:t>. </a:t>
            </a:r>
            <a:r>
              <a:rPr sz="1200" dirty="0" err="1">
                <a:latin typeface="Times New Roman" panose="02020603050405020304"/>
                <a:ea typeface="Calibri" panose="020F0502020204030204"/>
              </a:rPr>
              <a:t>Исправьте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sz="1200" dirty="0" err="1">
                <a:latin typeface="Times New Roman" panose="02020603050405020304"/>
                <a:ea typeface="Calibri" panose="020F0502020204030204"/>
              </a:rPr>
              <a:t>ошибки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 в </a:t>
            </a:r>
            <a:r>
              <a:rPr sz="1200" dirty="0" err="1">
                <a:latin typeface="Times New Roman" panose="02020603050405020304"/>
                <a:ea typeface="Calibri" panose="020F0502020204030204"/>
              </a:rPr>
              <a:t>предложениях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.</a:t>
            </a:r>
            <a:endParaRPr sz="12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107000"/>
              </a:lnSpc>
            </a:pPr>
            <a:r>
              <a:rPr sz="1600" dirty="0">
                <a:latin typeface="Times New Roman" panose="02020603050405020304"/>
                <a:ea typeface="Calibri" panose="020F0502020204030204"/>
              </a:rPr>
              <a:t> </a:t>
            </a:r>
            <a:endParaRPr sz="1600" dirty="0"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485115" y="3299804"/>
            <a:ext cx="4397539" cy="91212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lnSpc>
                <a:spcPct val="107000"/>
              </a:lnSpc>
            </a:pPr>
            <a:r>
              <a:rPr sz="1200" dirty="0" smtClean="0">
                <a:latin typeface="Times New Roman" panose="02020603050405020304"/>
                <a:ea typeface="Calibri" panose="020F0502020204030204"/>
              </a:rPr>
              <a:t>Level 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C</a:t>
            </a:r>
            <a:endParaRPr sz="12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107000"/>
              </a:lnSpc>
            </a:pPr>
            <a:r>
              <a:rPr sz="1200" dirty="0">
                <a:latin typeface="Times New Roman" panose="02020603050405020304"/>
                <a:ea typeface="Calibri" panose="020F0502020204030204"/>
              </a:rPr>
              <a:t>Read. Complete the sentences and correct the mistakes</a:t>
            </a:r>
            <a:r>
              <a:rPr sz="1200" dirty="0" smtClean="0">
                <a:latin typeface="Times New Roman" panose="02020603050405020304"/>
                <a:ea typeface="Calibri" panose="020F0502020204030204"/>
              </a:rPr>
              <a:t>.</a:t>
            </a:r>
            <a:endParaRPr sz="1200" dirty="0"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53130" y="15931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latin typeface="Times New Roman" panose="02020603050405020304" charset="0"/>
                <a:cs typeface="Times New Roman" panose="02020603050405020304" charset="0"/>
              </a:rPr>
              <a:t>Level A</a:t>
            </a:r>
            <a:endParaRPr lang="en-US" sz="12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1200" dirty="0" smtClean="0">
                <a:latin typeface="Times New Roman" panose="02020603050405020304" charset="0"/>
                <a:cs typeface="Times New Roman" panose="02020603050405020304" charset="0"/>
              </a:rPr>
              <a:t>Прочитайте текст на русском языке. Исправьте ошибки в предложениях.</a:t>
            </a:r>
            <a:endParaRPr lang="ru-RU" sz="1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8" grpId="0"/>
      <p:bldP spid="8" grpId="1"/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BD89F-9609-4712-BF8B-91A226C286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1"/>
          <a:srcRect l="14510" t="6381" r="12122" b="12935"/>
          <a:stretch>
            <a:fillRect/>
          </a:stretch>
        </p:blipFill>
        <p:spPr>
          <a:xfrm>
            <a:off x="121920" y="128749"/>
            <a:ext cx="1220077" cy="94185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3500" y="86657"/>
            <a:ext cx="807720" cy="69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1220" y="68286"/>
            <a:ext cx="807720" cy="630555"/>
          </a:xfrm>
          <a:prstGeom prst="rect">
            <a:avLst/>
          </a:prstGeom>
          <a:noFill/>
        </p:spPr>
      </p:pic>
      <p:sp>
        <p:nvSpPr>
          <p:cNvPr id="6" name="Текстовое поле 5"/>
          <p:cNvSpPr txBox="1"/>
          <p:nvPr/>
        </p:nvSpPr>
        <p:spPr>
          <a:xfrm>
            <a:off x="2895600" y="163195"/>
            <a:ext cx="228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ru-RU" sz="2400" dirty="0">
                <a:sym typeface="+mn-ea"/>
              </a:rPr>
              <a:t>Проверка</a:t>
            </a:r>
            <a:endParaRPr lang="ru-RU" altLang="ru-RU" sz="2400" dirty="0"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985167" y="1787246"/>
            <a:ext cx="315883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sz="1600" dirty="0">
                <a:latin typeface="Times New Roman" panose="02020603050405020304"/>
                <a:ea typeface="Calibri" panose="020F0502020204030204"/>
              </a:rPr>
              <a:t>1) </a:t>
            </a:r>
            <a:r>
              <a:rPr lang="en-US" sz="14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H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i! 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M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y name is 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T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ed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.</a:t>
            </a:r>
            <a:endParaRPr sz="1200" dirty="0">
              <a:solidFill>
                <a:srgbClr val="00B050"/>
              </a:solidFill>
              <a:latin typeface="Times New Roman" panose="02020603050405020304"/>
              <a:ea typeface="Calibri" panose="020F0502020204030204"/>
            </a:endParaRPr>
          </a:p>
          <a:p>
            <a:pPr defTabSz="266700"/>
            <a:r>
              <a:rPr sz="1200" dirty="0">
                <a:latin typeface="Times New Roman" panose="02020603050405020304"/>
                <a:ea typeface="Calibri" panose="020F0502020204030204"/>
              </a:rPr>
              <a:t>  </a:t>
            </a:r>
            <a:endParaRPr sz="1200" dirty="0">
              <a:latin typeface="Times New Roman" panose="02020603050405020304"/>
              <a:ea typeface="Calibri" panose="020F0502020204030204"/>
            </a:endParaRPr>
          </a:p>
          <a:p>
            <a:pPr defTabSz="266700"/>
            <a:r>
              <a:rPr sz="1200" dirty="0">
                <a:latin typeface="Times New Roman" panose="02020603050405020304"/>
                <a:ea typeface="Calibri" panose="020F0502020204030204"/>
              </a:rPr>
              <a:t>2) 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I</a:t>
            </a:r>
            <a:r>
              <a:rPr sz="12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am from 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C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anada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.</a:t>
            </a:r>
            <a:endParaRPr sz="1200" dirty="0">
              <a:solidFill>
                <a:srgbClr val="00B050"/>
              </a:solidFill>
              <a:latin typeface="Times New Roman" panose="02020603050405020304"/>
              <a:ea typeface="Calibri" panose="020F0502020204030204"/>
            </a:endParaRPr>
          </a:p>
          <a:p>
            <a:pPr defTabSz="266700"/>
            <a:r>
              <a:rPr sz="1200" dirty="0">
                <a:latin typeface="Times New Roman" panose="02020603050405020304"/>
                <a:ea typeface="Calibri" panose="020F0502020204030204"/>
              </a:rPr>
              <a:t> </a:t>
            </a:r>
            <a:endParaRPr sz="1200" dirty="0">
              <a:latin typeface="Times New Roman" panose="02020603050405020304"/>
              <a:ea typeface="Calibri" panose="020F0502020204030204"/>
            </a:endParaRPr>
          </a:p>
          <a:p>
            <a:pPr defTabSz="266700"/>
            <a:r>
              <a:rPr sz="1200" dirty="0">
                <a:latin typeface="Times New Roman" panose="02020603050405020304"/>
                <a:ea typeface="Calibri" panose="020F0502020204030204"/>
              </a:rPr>
              <a:t>3) 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M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y </a:t>
            </a:r>
            <a:r>
              <a:rPr sz="1200" dirty="0" err="1">
                <a:latin typeface="Times New Roman" panose="02020603050405020304"/>
                <a:ea typeface="Calibri" panose="020F0502020204030204"/>
              </a:rPr>
              <a:t>favourite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 season is winter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.</a:t>
            </a:r>
            <a:endParaRPr sz="1200" dirty="0">
              <a:solidFill>
                <a:srgbClr val="00B050"/>
              </a:solidFill>
              <a:latin typeface="Times New Roman" panose="02020603050405020304"/>
              <a:ea typeface="Calibri" panose="020F0502020204030204"/>
            </a:endParaRPr>
          </a:p>
          <a:p>
            <a:pPr defTabSz="266700"/>
            <a:r>
              <a:rPr sz="1200" dirty="0">
                <a:latin typeface="Times New Roman" panose="02020603050405020304"/>
                <a:ea typeface="Calibri" panose="020F0502020204030204"/>
              </a:rPr>
              <a:t> </a:t>
            </a:r>
            <a:endParaRPr sz="1200" dirty="0">
              <a:latin typeface="Times New Roman" panose="02020603050405020304"/>
              <a:ea typeface="Calibri" panose="020F0502020204030204"/>
            </a:endParaRPr>
          </a:p>
          <a:p>
            <a:pPr defTabSz="266700"/>
            <a:r>
              <a:rPr sz="1200" dirty="0">
                <a:latin typeface="Times New Roman" panose="02020603050405020304"/>
                <a:ea typeface="Calibri" panose="020F0502020204030204"/>
              </a:rPr>
              <a:t>4)  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I</a:t>
            </a:r>
            <a:r>
              <a:rPr sz="12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like 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J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anuary, because there is much snow outside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.</a:t>
            </a:r>
            <a:r>
              <a:rPr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 </a:t>
            </a:r>
            <a:endParaRPr sz="1200" dirty="0">
              <a:solidFill>
                <a:srgbClr val="00B050"/>
              </a:solidFill>
              <a:latin typeface="Times New Roman" panose="02020603050405020304"/>
              <a:ea typeface="Calibri" panose="020F0502020204030204"/>
            </a:endParaRPr>
          </a:p>
          <a:p>
            <a:pPr defTabSz="266700"/>
            <a:r>
              <a:rPr sz="1200" dirty="0">
                <a:latin typeface="Times New Roman" panose="02020603050405020304"/>
                <a:ea typeface="Calibri" panose="020F0502020204030204"/>
              </a:rPr>
              <a:t> </a:t>
            </a:r>
            <a:endParaRPr sz="1200" dirty="0">
              <a:latin typeface="Times New Roman" panose="02020603050405020304"/>
              <a:ea typeface="Calibri" panose="020F0502020204030204"/>
            </a:endParaRPr>
          </a:p>
          <a:p>
            <a:pPr defTabSz="266700"/>
            <a:r>
              <a:rPr sz="1200" dirty="0">
                <a:latin typeface="Times New Roman" panose="02020603050405020304"/>
                <a:ea typeface="Calibri" panose="020F0502020204030204"/>
              </a:rPr>
              <a:t>5) 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I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 and my friend 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D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avid like to play snowballs in winter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.</a:t>
            </a:r>
            <a:endParaRPr sz="1200" dirty="0">
              <a:solidFill>
                <a:srgbClr val="00B050"/>
              </a:solidFill>
              <a:latin typeface="Times New Roman" panose="02020603050405020304"/>
              <a:ea typeface="Calibri" panose="020F0502020204030204"/>
            </a:endParaRPr>
          </a:p>
          <a:p>
            <a:pPr defTabSz="266700"/>
            <a:r>
              <a:rPr sz="1200" dirty="0">
                <a:latin typeface="Times New Roman" panose="02020603050405020304"/>
                <a:ea typeface="Calibri" panose="020F0502020204030204"/>
              </a:rPr>
              <a:t> </a:t>
            </a:r>
            <a:endParaRPr sz="1200" dirty="0">
              <a:latin typeface="Times New Roman" panose="02020603050405020304"/>
              <a:ea typeface="Calibri" panose="020F0502020204030204"/>
            </a:endParaRPr>
          </a:p>
          <a:p>
            <a:pPr defTabSz="266700"/>
            <a:r>
              <a:rPr sz="1200" dirty="0">
                <a:latin typeface="Times New Roman" panose="02020603050405020304"/>
                <a:ea typeface="Calibri" panose="020F0502020204030204"/>
              </a:rPr>
              <a:t>6) 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W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hat do you do in winter in 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R</a:t>
            </a:r>
            <a:r>
              <a:rPr sz="1200" dirty="0">
                <a:latin typeface="Times New Roman" panose="02020603050405020304"/>
                <a:ea typeface="Calibri" panose="020F0502020204030204"/>
              </a:rPr>
              <a:t>ussia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/>
                <a:ea typeface="Calibri" panose="020F0502020204030204"/>
              </a:rPr>
              <a:t>?</a:t>
            </a:r>
            <a:endParaRPr sz="1200" dirty="0">
              <a:solidFill>
                <a:srgbClr val="00B050"/>
              </a:solidFill>
              <a:latin typeface="Times New Roman" panose="02020603050405020304"/>
              <a:ea typeface="Calibri" panose="020F0502020204030204"/>
            </a:endParaRPr>
          </a:p>
          <a:p>
            <a:pPr defTabSz="266700"/>
            <a:r>
              <a:rPr sz="1200" dirty="0">
                <a:latin typeface="Times New Roman" panose="02020603050405020304"/>
                <a:ea typeface="Calibri" panose="020F0502020204030204"/>
              </a:rPr>
              <a:t> </a:t>
            </a:r>
            <a:endParaRPr sz="1200" dirty="0"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814" y="1867178"/>
            <a:ext cx="2814943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П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ривет</a:t>
            </a:r>
            <a:r>
              <a:rPr lang="ru-RU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! 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М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еня </a:t>
            </a:r>
            <a:r>
              <a:rPr lang="ru-RU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зовут 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Т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ед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ru-RU" sz="1200" dirty="0">
              <a:solidFill>
                <a:srgbClr val="00B05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32385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Я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1200" dirty="0" err="1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из</a:t>
            </a:r>
            <a:r>
              <a:rPr lang="en-US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К</a:t>
            </a:r>
            <a:r>
              <a:rPr lang="en-US" sz="120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анады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ru-RU" sz="1200" dirty="0">
              <a:solidFill>
                <a:srgbClr val="00B05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32385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М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оё </a:t>
            </a:r>
            <a:r>
              <a:rPr lang="ru-RU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любимое время года 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– зима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ru-RU" sz="1200" dirty="0">
              <a:solidFill>
                <a:srgbClr val="00B05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32385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Я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ru-RU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люблю 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я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нварь</a:t>
            </a:r>
            <a:r>
              <a:rPr lang="ru-RU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 потому что за окном много 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снега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endParaRPr lang="ru-RU" sz="1200" dirty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32385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Я</a:t>
            </a:r>
            <a:r>
              <a:rPr lang="ru-RU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и мой друг 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Т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има </a:t>
            </a:r>
            <a:r>
              <a:rPr lang="ru-RU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любим играть в 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снежки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ru-RU" sz="1200" dirty="0">
              <a:solidFill>
                <a:srgbClr val="00B05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323850" lvl="0" indent="-342900">
              <a:spcBef>
                <a:spcPts val="6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Ч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то </a:t>
            </a:r>
            <a:r>
              <a:rPr lang="ru-RU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вы любите делать зимой в 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Р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оссии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?</a:t>
            </a:r>
            <a:endParaRPr lang="ru-RU" sz="1200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920" y="1036181"/>
            <a:ext cx="25905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Level 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ru-RU" sz="1200" dirty="0" smtClean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Прочитайте текст на русском языке. </a:t>
            </a:r>
            <a:endParaRPr lang="ru-RU" sz="1200" dirty="0" smtClean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Исправьте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ошибки в предложениях.</a:t>
            </a:r>
            <a:endParaRPr lang="ru-RU" sz="12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/>
            <a:endParaRPr lang="en-US" sz="12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99757" y="995037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Level B</a:t>
            </a:r>
            <a:endParaRPr lang="ru-RU" sz="1200" dirty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Прочитайте текст. </a:t>
            </a:r>
            <a:endParaRPr lang="ru-RU" sz="1200" dirty="0" smtClean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Исправьте </a:t>
            </a:r>
            <a:r>
              <a:rPr lang="ru-RU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ошибки в предложениях.</a:t>
            </a:r>
            <a:endParaRPr lang="ru-RU" sz="1200" dirty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82897" y="1070308"/>
            <a:ext cx="363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charset="0"/>
                <a:cs typeface="Times New Roman" panose="02020603050405020304" charset="0"/>
              </a:rPr>
              <a:t>Level C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200" dirty="0">
                <a:latin typeface="Times New Roman" panose="02020603050405020304" charset="0"/>
                <a:cs typeface="Times New Roman" panose="02020603050405020304" charset="0"/>
              </a:rPr>
              <a:t>Read. Complete the sentences and correct the mistakes.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my          </a:t>
            </a:r>
            <a:r>
              <a:rPr lang="en-US" sz="1200" b="1" dirty="0" err="1">
                <a:latin typeface="Times New Roman" panose="02020603050405020304" charset="0"/>
                <a:cs typeface="Times New Roman" panose="02020603050405020304" charset="0"/>
              </a:rPr>
              <a:t>russia</a:t>
            </a: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en-US" sz="1200" b="1" dirty="0" err="1"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       winter      </a:t>
            </a:r>
            <a:r>
              <a:rPr lang="en-US" sz="1200" b="1" dirty="0" err="1">
                <a:latin typeface="Times New Roman" panose="02020603050405020304" charset="0"/>
                <a:cs typeface="Times New Roman" panose="02020603050405020304" charset="0"/>
              </a:rPr>
              <a:t>david</a:t>
            </a:r>
            <a:endParaRPr lang="en-US" sz="1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99757" y="1723122"/>
            <a:ext cx="29701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i</a:t>
            </a:r>
            <a:r>
              <a:rPr lang="en-US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! </a:t>
            </a:r>
            <a:r>
              <a:rPr lang="en-US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y </a:t>
            </a:r>
            <a:r>
              <a:rPr lang="en-US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name is </a:t>
            </a:r>
            <a:r>
              <a:rPr lang="en-US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ed</a:t>
            </a:r>
            <a:r>
              <a:rPr lang="en-US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endParaRPr lang="ru-RU" sz="1200" dirty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Я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1200" dirty="0" err="1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из</a:t>
            </a:r>
            <a:r>
              <a:rPr lang="en-US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К</a:t>
            </a:r>
            <a:r>
              <a:rPr lang="en-US" sz="120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анады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ru-RU" sz="1200" dirty="0">
              <a:solidFill>
                <a:srgbClr val="00B05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y </a:t>
            </a:r>
            <a:r>
              <a:rPr lang="en-US" sz="1200" dirty="0" err="1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favourite</a:t>
            </a:r>
            <a:r>
              <a:rPr lang="en-US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season is 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winter</a:t>
            </a:r>
            <a:r>
              <a:rPr lang="en-US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ru-RU" sz="1200" dirty="0">
              <a:solidFill>
                <a:srgbClr val="00B05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I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like </a:t>
            </a:r>
            <a:r>
              <a:rPr lang="en-US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J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anuary</a:t>
            </a:r>
            <a:r>
              <a:rPr lang="en-US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 because there is much snow 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outside</a:t>
            </a:r>
            <a:r>
              <a:rPr lang="en-US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ru-RU" sz="1200" dirty="0">
              <a:solidFill>
                <a:srgbClr val="00B05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Я</a:t>
            </a:r>
            <a:r>
              <a:rPr lang="ru-RU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и мой друг 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Т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има </a:t>
            </a:r>
            <a:r>
              <a:rPr lang="ru-RU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любим играть в </a:t>
            </a:r>
            <a:r>
              <a:rPr lang="ru-RU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снежки</a:t>
            </a:r>
            <a:r>
              <a:rPr lang="ru-RU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ru-RU" sz="1200" dirty="0">
              <a:solidFill>
                <a:srgbClr val="00B05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W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hat </a:t>
            </a:r>
            <a:r>
              <a:rPr lang="en-US" sz="1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do you do in winter in </a:t>
            </a:r>
            <a:r>
              <a:rPr lang="en-US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R</a:t>
            </a:r>
            <a:r>
              <a:rPr lang="en-US" sz="120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ussia</a:t>
            </a:r>
            <a:r>
              <a:rPr lang="en-US" sz="1200" dirty="0" smtClean="0">
                <a:solidFill>
                  <a:srgbClr val="00B05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?</a:t>
            </a:r>
            <a:endParaRPr lang="ru-RU" sz="1200" dirty="0">
              <a:solidFill>
                <a:srgbClr val="00B05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2018</Words>
  <Application>WPS Presentation</Application>
  <PresentationFormat>Экран (16:9)</PresentationFormat>
  <Paragraphs>155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SimSun</vt:lpstr>
      <vt:lpstr>Wingdings</vt:lpstr>
      <vt:lpstr>Calibri</vt:lpstr>
      <vt:lpstr>Raleway</vt:lpstr>
      <vt:lpstr>Segoe Print</vt:lpstr>
      <vt:lpstr>Calibri</vt:lpstr>
      <vt:lpstr>Arial</vt:lpstr>
      <vt:lpstr>Times New Roman</vt:lpstr>
      <vt:lpstr>等线</vt:lpstr>
      <vt:lpstr>Times New Roman</vt:lpstr>
      <vt:lpstr>Microsoft YaHei</vt:lpstr>
      <vt:lpstr>Arial Unicode MS</vt:lpstr>
      <vt:lpstr>Тема Office</vt:lpstr>
      <vt:lpstr>1_Тема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Ergun Kayis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Оксана</cp:lastModifiedBy>
  <cp:revision>1582</cp:revision>
  <cp:lastPrinted>2023-02-20T12:09:00Z</cp:lastPrinted>
  <dcterms:created xsi:type="dcterms:W3CDTF">2014-07-08T04:55:00Z</dcterms:created>
  <dcterms:modified xsi:type="dcterms:W3CDTF">2024-11-28T18:43:14Z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CDD04D0CE6EE4F23AEE75C2227639EE2_13</vt:lpwstr>
  </property>
  <property fmtid="{D5CDD505-2E9C-101B-9397-08002B2CF9AE}" pid="3" name="KSOProductBuildVer">
    <vt:lpwstr>1049-12.2.0.18911</vt:lpwstr>
  </property>
</Properties>
</file>