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9" r:id="rId2"/>
    <p:sldId id="256" r:id="rId3"/>
    <p:sldId id="271" r:id="rId4"/>
    <p:sldId id="27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1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0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82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1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52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7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07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8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1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4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0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2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4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0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9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1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9977" y="1469111"/>
            <a:ext cx="9300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b="1" dirty="0" err="1" smtClean="0">
                <a:latin typeface="Monotype Corsiva" panose="03010101010201010101" pitchFamily="66" charset="0"/>
              </a:rPr>
              <a:t>Лэпбук</a:t>
            </a:r>
            <a:r>
              <a:rPr lang="ru-RU" sz="3600" b="1" dirty="0" smtClean="0">
                <a:latin typeface="Monotype Corsiva" panose="03010101010201010101" pitchFamily="66" charset="0"/>
              </a:rPr>
              <a:t> «</a:t>
            </a:r>
            <a:r>
              <a:rPr lang="ru-RU" sz="3600" b="1" dirty="0" err="1" smtClean="0">
                <a:latin typeface="Monotype Corsiva" panose="03010101010201010101" pitchFamily="66" charset="0"/>
              </a:rPr>
              <a:t>Поиграйка</a:t>
            </a:r>
            <a:r>
              <a:rPr lang="ru-RU" sz="3600" b="1" dirty="0" smtClean="0">
                <a:latin typeface="Monotype Corsiva" panose="03010101010201010101" pitchFamily="66" charset="0"/>
              </a:rPr>
              <a:t>» - дидактическое пособие для занятий с детьми младшего возраста по звуковой культуре речи.</a:t>
            </a:r>
            <a:endParaRPr lang="ru-RU" sz="3600" b="1" dirty="0" smtClean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7" y="3924842"/>
            <a:ext cx="3982058" cy="2829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06678" y="5581568"/>
            <a:ext cx="4087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ru-RU" sz="2400" dirty="0">
                <a:latin typeface="Monotype Corsiva" pitchFamily="66" charset="0"/>
              </a:rPr>
              <a:t>У</a:t>
            </a:r>
            <a:r>
              <a:rPr lang="ru-RU" sz="2400" dirty="0" smtClean="0">
                <a:latin typeface="Monotype Corsiva" pitchFamily="66" charset="0"/>
              </a:rPr>
              <a:t>читель-логопед  </a:t>
            </a:r>
            <a:r>
              <a:rPr lang="ru-RU" sz="2400" dirty="0" err="1" smtClean="0">
                <a:latin typeface="Monotype Corsiva" pitchFamily="66" charset="0"/>
              </a:rPr>
              <a:t>Макушева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И.А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r">
              <a:buNone/>
            </a:pPr>
            <a:r>
              <a:rPr lang="ru-RU" sz="2400" dirty="0" smtClean="0">
                <a:latin typeface="Monotype Corsiva" pitchFamily="66" charset="0"/>
              </a:rPr>
              <a:t>Учитель-логопед: Груздева А.Н.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9278" y="600891"/>
            <a:ext cx="10065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«</a:t>
            </a:r>
            <a:r>
              <a:rPr lang="ru-RU" sz="2400" b="1" dirty="0" smtClean="0">
                <a:latin typeface="Monotype Corsiva" panose="03010101010201010101" pitchFamily="66" charset="0"/>
              </a:rPr>
              <a:t>ЛЭПБУК</a:t>
            </a:r>
            <a:r>
              <a:rPr lang="ru-RU" sz="2400" dirty="0" smtClean="0">
                <a:latin typeface="Monotype Corsiva" panose="03010101010201010101" pitchFamily="66" charset="0"/>
              </a:rPr>
              <a:t>» - в дословном переводе с английского языка значит «накопленная книга», 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и</a:t>
            </a:r>
            <a:r>
              <a:rPr lang="ru-RU" sz="2400" dirty="0" smtClean="0">
                <a:latin typeface="Monotype Corsiva" panose="03010101010201010101" pitchFamily="66" charset="0"/>
              </a:rPr>
              <a:t>ли тематическая интерактивная папка,</a:t>
            </a:r>
          </a:p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коллекция маленьких книжек с кармашками и окошечками.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857" r="95" b="20190"/>
          <a:stretch/>
        </p:blipFill>
        <p:spPr>
          <a:xfrm>
            <a:off x="6912271" y="1891544"/>
            <a:ext cx="4530474" cy="234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9278" y="1981867"/>
            <a:ext cx="64016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Monotype Corsiva" panose="03010101010201010101" pitchFamily="66" charset="0"/>
              </a:rPr>
              <a:t>Лэпбук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>
                <a:latin typeface="Monotype Corsiva" panose="03010101010201010101" pitchFamily="66" charset="0"/>
              </a:rPr>
              <a:t>«</a:t>
            </a:r>
            <a:r>
              <a:rPr lang="ru-RU" sz="2400" b="1" dirty="0" err="1">
                <a:latin typeface="Monotype Corsiva" panose="03010101010201010101" pitchFamily="66" charset="0"/>
              </a:rPr>
              <a:t>Поиграйка</a:t>
            </a:r>
            <a:r>
              <a:rPr lang="ru-RU" sz="2400" dirty="0">
                <a:latin typeface="Monotype Corsiva" panose="03010101010201010101" pitchFamily="66" charset="0"/>
              </a:rPr>
              <a:t>» включает в </a:t>
            </a:r>
            <a:r>
              <a:rPr lang="ru-RU" sz="2400" dirty="0" smtClean="0">
                <a:latin typeface="Monotype Corsiva" panose="03010101010201010101" pitchFamily="66" charset="0"/>
              </a:rPr>
              <a:t>себя: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Monotype Corsiva" panose="03010101010201010101" pitchFamily="66" charset="0"/>
              </a:rPr>
              <a:t>Игры на развитие артикуляционной моторики.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Monotype Corsiva" panose="03010101010201010101" pitchFamily="66" charset="0"/>
              </a:rPr>
              <a:t>Упражнения на развитие дыхательного аппарата.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Monotype Corsiva" panose="03010101010201010101" pitchFamily="66" charset="0"/>
              </a:rPr>
              <a:t>Голосовые упражнения на развитие темпо-ритмической и интонационной стороны речи.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Monotype Corsiva" panose="03010101010201010101" pitchFamily="66" charset="0"/>
              </a:rPr>
              <a:t>Развивающие карточки для работы над совершенствованием произношения слов и словосочетаний.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Monotype Corsiva" panose="03010101010201010101" pitchFamily="66" charset="0"/>
              </a:rPr>
              <a:t>Звуковые домики для развития фонематического слуха.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Monotype Corsiva" panose="03010101010201010101" pitchFamily="66" charset="0"/>
              </a:rPr>
              <a:t>Дидактические игры «Назови одним словом», «Назови ласково», «Жадина».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>
              <a:latin typeface="Monotype Corsiva" panose="03010101010201010101" pitchFamily="66" charset="0"/>
            </a:endParaRPr>
          </a:p>
          <a:p>
            <a:endParaRPr lang="ru-RU" sz="2000" dirty="0" smtClean="0">
              <a:latin typeface="Monotype Corsiva" panose="030101010102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37" y="4236680"/>
            <a:ext cx="3120003" cy="234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88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01580"/>
            <a:ext cx="66988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Monotype Corsiva" panose="03010101010201010101" pitchFamily="66" charset="0"/>
              </a:rPr>
              <a:t>Развитие </a:t>
            </a:r>
            <a:r>
              <a:rPr lang="ru-RU" sz="3200" b="1" dirty="0">
                <a:latin typeface="Monotype Corsiva" panose="03010101010201010101" pitchFamily="66" charset="0"/>
              </a:rPr>
              <a:t>артикуляционной </a:t>
            </a:r>
            <a:r>
              <a:rPr lang="ru-RU" sz="3200" b="1" dirty="0" smtClean="0">
                <a:latin typeface="Monotype Corsiva" panose="03010101010201010101" pitchFamily="66" charset="0"/>
              </a:rPr>
              <a:t>моторики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Цель</a:t>
            </a:r>
            <a:r>
              <a:rPr lang="ru-RU" sz="2400" dirty="0">
                <a:latin typeface="Monotype Corsiva" panose="03010101010201010101" pitchFamily="66" charset="0"/>
              </a:rPr>
              <a:t>: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выработать у детей полноценные движения и определенные положения артикуляционных органов, необходимых для правильного произношения звуков.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4"/>
          <a:stretch/>
        </p:blipFill>
        <p:spPr>
          <a:xfrm>
            <a:off x="6831471" y="213975"/>
            <a:ext cx="1972896" cy="2391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2643846"/>
            <a:ext cx="8948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3200" b="1" dirty="0">
                <a:latin typeface="Monotype Corsiva" panose="03010101010201010101" pitchFamily="66" charset="0"/>
              </a:rPr>
              <a:t>Упражнения на развитие </a:t>
            </a:r>
            <a:r>
              <a:rPr lang="ru-RU" sz="3200" b="1" dirty="0" smtClean="0">
                <a:latin typeface="Monotype Corsiva" panose="03010101010201010101" pitchFamily="66" charset="0"/>
              </a:rPr>
              <a:t>дыхательного аппарата</a:t>
            </a:r>
            <a:r>
              <a:rPr lang="ru-RU" b="1" dirty="0" smtClean="0">
                <a:latin typeface="Monotype Corsiva" panose="03010101010201010101" pitchFamily="66" charset="0"/>
              </a:rPr>
              <a:t>.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Цель:</a:t>
            </a:r>
            <a:r>
              <a:rPr lang="ru-RU" sz="2400" dirty="0" smtClean="0">
                <a:latin typeface="Monotype Corsiva" panose="03010101010201010101" pitchFamily="66" charset="0"/>
              </a:rPr>
              <a:t> формирование речевого дыхания и выработка целенаправленной воздушной струи.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63" y="1195615"/>
            <a:ext cx="2654481" cy="353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33598" y="4005804"/>
            <a:ext cx="8280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dirty="0">
                <a:latin typeface="Monotype Corsiva" panose="03010101010201010101" pitchFamily="66" charset="0"/>
              </a:rPr>
              <a:t>Голосовые упражнения на развитие темпо-ритмической и интонационной стороны речи.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26" b="59499"/>
          <a:stretch/>
        </p:blipFill>
        <p:spPr>
          <a:xfrm>
            <a:off x="1878330" y="5121541"/>
            <a:ext cx="2510789" cy="1548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7" t="39047" r="3185" b="26096"/>
          <a:stretch/>
        </p:blipFill>
        <p:spPr>
          <a:xfrm>
            <a:off x="5192284" y="5121541"/>
            <a:ext cx="2095138" cy="150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048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5471" b="3428"/>
          <a:stretch/>
        </p:blipFill>
        <p:spPr>
          <a:xfrm rot="457806">
            <a:off x="7732779" y="808362"/>
            <a:ext cx="2198485" cy="313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9006" y="372572"/>
            <a:ext cx="9784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800" b="1" dirty="0">
                <a:latin typeface="Monotype Corsiva" panose="03010101010201010101" pitchFamily="66" charset="0"/>
              </a:rPr>
              <a:t>Развивающие карточки для работы </a:t>
            </a:r>
            <a:r>
              <a:rPr lang="ru-RU" sz="2800" b="1" dirty="0" smtClean="0">
                <a:latin typeface="Monotype Corsiva" panose="03010101010201010101" pitchFamily="66" charset="0"/>
              </a:rPr>
              <a:t>над совершенствованием </a:t>
            </a:r>
            <a:r>
              <a:rPr lang="ru-RU" sz="2800" b="1" dirty="0">
                <a:latin typeface="Monotype Corsiva" panose="03010101010201010101" pitchFamily="66" charset="0"/>
              </a:rPr>
              <a:t>произношения слов и </a:t>
            </a:r>
            <a:r>
              <a:rPr lang="ru-RU" sz="2800" b="1" dirty="0" smtClean="0">
                <a:latin typeface="Monotype Corsiva" panose="03010101010201010101" pitchFamily="66" charset="0"/>
              </a:rPr>
              <a:t>словосочетаний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r="11313"/>
          <a:stretch/>
        </p:blipFill>
        <p:spPr>
          <a:xfrm>
            <a:off x="1680326" y="2373857"/>
            <a:ext cx="1619794" cy="20122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r="14360"/>
          <a:stretch/>
        </p:blipFill>
        <p:spPr>
          <a:xfrm>
            <a:off x="4632960" y="2479977"/>
            <a:ext cx="1580606" cy="20236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15854" y="1672496"/>
            <a:ext cx="7570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Monotype Corsiva" panose="03010101010201010101" pitchFamily="66" charset="0"/>
              </a:rPr>
              <a:t>Развитие фонематического слуха 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919" y="4561692"/>
            <a:ext cx="8434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Monotype Corsiva" panose="03010101010201010101" pitchFamily="66" charset="0"/>
              </a:rPr>
              <a:t>Развитие грамматического строя речи. Дидактические </a:t>
            </a:r>
            <a:r>
              <a:rPr lang="ru-RU" sz="2800" b="1" dirty="0">
                <a:latin typeface="Monotype Corsiva" panose="03010101010201010101" pitchFamily="66" charset="0"/>
              </a:rPr>
              <a:t>игры «Назови одним словом», «Назови ласково», «Жадина</a:t>
            </a:r>
            <a:r>
              <a:rPr lang="ru-RU" sz="2800" b="1" dirty="0" smtClean="0">
                <a:latin typeface="Monotype Corsiva" panose="03010101010201010101" pitchFamily="66" charset="0"/>
              </a:rPr>
              <a:t>»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21508" r="10821" b="44727"/>
          <a:stretch/>
        </p:blipFill>
        <p:spPr>
          <a:xfrm>
            <a:off x="2136698" y="5455164"/>
            <a:ext cx="2326843" cy="1235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12456" b="7030"/>
          <a:stretch/>
        </p:blipFill>
        <p:spPr>
          <a:xfrm>
            <a:off x="7107513" y="5395738"/>
            <a:ext cx="2456675" cy="146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522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806" y="463640"/>
            <a:ext cx="5801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75" y="2272938"/>
            <a:ext cx="8407328" cy="34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652</TotalTime>
  <Words>202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Monotype Corsiva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46</cp:revision>
  <dcterms:created xsi:type="dcterms:W3CDTF">2014-10-18T18:43:19Z</dcterms:created>
  <dcterms:modified xsi:type="dcterms:W3CDTF">2025-03-31T09:29:37Z</dcterms:modified>
</cp:coreProperties>
</file>