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984" r:id="rId3"/>
    <p:sldId id="256" r:id="rId4"/>
    <p:sldId id="1003" r:id="rId5"/>
    <p:sldId id="986" r:id="rId6"/>
    <p:sldId id="983" r:id="rId7"/>
    <p:sldId id="987" r:id="rId8"/>
    <p:sldId id="985" r:id="rId9"/>
    <p:sldId id="989" r:id="rId10"/>
    <p:sldId id="990" r:id="rId11"/>
    <p:sldId id="988" r:id="rId12"/>
    <p:sldId id="995" r:id="rId13"/>
    <p:sldId id="996" r:id="rId14"/>
    <p:sldId id="991" r:id="rId15"/>
    <p:sldId id="997" r:id="rId16"/>
    <p:sldId id="998" r:id="rId17"/>
    <p:sldId id="999" r:id="rId18"/>
    <p:sldId id="1004" r:id="rId19"/>
    <p:sldId id="1005" r:id="rId20"/>
    <p:sldId id="1001" r:id="rId21"/>
    <p:sldId id="1002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DB99B7-5D3D-4961-BE78-328921382E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C3414B3-AC88-476D-84C2-E0EDAE05F9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C52E3A-4A90-4DB0-AC8D-8796232B4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E4256-C41E-41B0-96DF-CD450D0BA2AD}" type="datetimeFigureOut">
              <a:rPr lang="ru-RU" smtClean="0"/>
              <a:t>17.05.2025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F8C002-F30F-4B44-9BD1-821B35CF2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13F98D-0073-43D9-B2C5-05B79A8B8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8C75B-38B6-4D27-9E5C-0BF0B672B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163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A2484B-2E6E-4200-9B99-18848D6A9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D8784CD-C40D-473F-99FF-7C2899AA10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C28A0A-44E5-4433-A55A-22A51BA43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E4256-C41E-41B0-96DF-CD450D0BA2AD}" type="datetimeFigureOut">
              <a:rPr lang="ru-RU" smtClean="0"/>
              <a:t>17.05.2025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3E07D4-6F7D-4FF1-9064-B1F9F6939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A47A92-A091-474A-9E57-7AFC1D35E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8C75B-38B6-4D27-9E5C-0BF0B672B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627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F632BD7-E3CB-424C-A59B-E71491F376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33802C7-FE59-493A-88D5-4822349366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24394B-80CD-40BA-8402-E186002A0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E4256-C41E-41B0-96DF-CD450D0BA2AD}" type="datetimeFigureOut">
              <a:rPr lang="ru-RU" smtClean="0"/>
              <a:t>17.05.2025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E7D70C-4F59-46E5-825F-75306F014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F9ED41-21B2-43DA-8623-55F759790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8C75B-38B6-4D27-9E5C-0BF0B672B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763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2464" y="1571613"/>
            <a:ext cx="10363200" cy="1470025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>
              <a:defRPr b="1" cap="all" spc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21" y="3429000"/>
            <a:ext cx="85344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B24E68-C021-41E3-92A8-17C3AE136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A0868-161E-439D-8665-F5371F564564}" type="datetime1">
              <a:rPr lang="ru-RU"/>
              <a:pPr>
                <a:defRPr/>
              </a:pPr>
              <a:t>17.05.2025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90D872-4D47-42B3-97F2-96167B320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109707-8196-4FA6-B1E3-8D539FBA6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43429F-5A5B-4E8E-89C1-E9E1AC9CF65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0111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5F62EF-876A-4469-81FF-7A71D6ED9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9658B-D309-4CEB-A6EB-FEE7D6D2C5D3}" type="datetime1">
              <a:rPr lang="ru-RU"/>
              <a:pPr>
                <a:defRPr/>
              </a:pPr>
              <a:t>17.05.2025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C25086-0CD6-400D-92D2-A998F1F3C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20C27C-705E-45E2-B3D6-C55E452FF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7F6F4B-10E3-457F-9A4C-749C662DB17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2782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0F9E72-84C7-43FB-8DB5-1121F8F39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B35B2-1E4D-4F94-A566-EAC57926DCFF}" type="datetime1">
              <a:rPr lang="ru-RU"/>
              <a:pPr>
                <a:defRPr/>
              </a:pPr>
              <a:t>17.05.2025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9A506E-F5A9-42B1-9466-A9FB7551A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F75890-8E93-4F43-8A01-C5DE20AA1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AF7E1-C126-4AC7-B50B-80C5F4CFF5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8244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1532A760-E89F-4833-A5D6-25DE67AE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E2802-28A0-44F2-9DF3-474D6410ACC9}" type="datetime1">
              <a:rPr lang="ru-RU"/>
              <a:pPr>
                <a:defRPr/>
              </a:pPr>
              <a:t>17.05.2025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1E906309-7017-420B-9828-E2E4874B9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63D29C78-35D7-459B-91FC-08BB571E0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33CC75-2FEA-470B-8783-59DF38F3AC9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08600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17D04B22-479B-4765-8F1C-D172F2D53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03C77-D9DC-4F13-AD4C-245B983BDE42}" type="datetime1">
              <a:rPr lang="ru-RU"/>
              <a:pPr>
                <a:defRPr/>
              </a:pPr>
              <a:t>17.05.2025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5B35D041-ED82-421D-910A-190B8AFEC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9EADE6FB-6602-44A2-9FE7-8D9F411B2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07D568-7BF5-4512-9831-340B869F2F0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19042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2499B5F0-26F1-49DF-96E0-63E3291A4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BECCA-1559-46EF-979F-19891B2A67E9}" type="datetime1">
              <a:rPr lang="ru-RU"/>
              <a:pPr>
                <a:defRPr/>
              </a:pPr>
              <a:t>17.05.2025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FF3B0CB1-013B-46BD-841E-453014C47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945706E1-A294-433A-B635-55973ABC2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967CD2-E296-4169-88CE-83355F28DE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04852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B006B100-781D-4B21-B3CA-B5AC3CA21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52931-580D-4E00-9C8E-CBA0E353BC41}" type="datetime1">
              <a:rPr lang="ru-RU"/>
              <a:pPr>
                <a:defRPr/>
              </a:pPr>
              <a:t>17.05.2025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6A163454-3423-470F-826A-E8745DB33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AE228C69-EB80-4EDF-9381-A571575DF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1775D7-AE9C-4552-B38E-C5990A0AD57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51963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C37E8402-DA82-4A5B-ACFC-648A6DADD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DC5BB-73E8-4B64-B777-CEA96BE46ED5}" type="datetime1">
              <a:rPr lang="ru-RU"/>
              <a:pPr>
                <a:defRPr/>
              </a:pPr>
              <a:t>17.05.2025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5FE367EB-7ED1-4117-8D4E-47AB5196D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282D8591-11AE-47CF-A979-628EDE299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1C78D7-0F04-482A-BB92-7C58FA1E354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5282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584A58-3AF8-4AC1-BCB1-625AFCA43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0FF6E2-5E55-40A9-9D3D-B09C5044E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8D4CAB-3A3D-4521-BA3B-867AF7D20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E4256-C41E-41B0-96DF-CD450D0BA2AD}" type="datetimeFigureOut">
              <a:rPr lang="ru-RU" smtClean="0"/>
              <a:t>17.05.2025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4DC95C-6491-47BC-8704-7C813A0DF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153059-6A25-4106-8E9B-C8B1B6CC7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8C75B-38B6-4D27-9E5C-0BF0B672B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991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7CA4468C-6614-4C1E-84A2-019A372CF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AAFBF-D08A-4A40-BFFF-72CA20D486F4}" type="datetime1">
              <a:rPr lang="ru-RU"/>
              <a:pPr>
                <a:defRPr/>
              </a:pPr>
              <a:t>17.05.2025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8E9F496A-C91D-4EB1-98D0-AF84CC70A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E6637467-FE1A-4AB3-88B4-8353B0B94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01EA54-1042-4732-9C59-4B3E8E92C3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76081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649C00-AE69-4FB4-8357-CBC9D6B13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1B119-72BB-4B14-B506-CDECB40CF872}" type="datetime1">
              <a:rPr lang="ru-RU"/>
              <a:pPr>
                <a:defRPr/>
              </a:pPr>
              <a:t>17.05.2025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5D60EC-54F2-4432-BC1E-F9056B146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21FBF1-445D-4360-8C85-F38F9A68B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AEBC4B-0708-4B0C-8900-9F5E8C5D662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89752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512D0A-F3D4-49F6-AC8C-3BEF06CEC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1E796-2E87-4CF3-97C4-ABC3C6F94972}" type="datetime1">
              <a:rPr lang="ru-RU"/>
              <a:pPr>
                <a:defRPr/>
              </a:pPr>
              <a:t>17.05.2025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CC5F93-1002-40F9-B402-41C5DE5FE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8DB710-2989-4297-96E8-EE93EE62A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B43229-6B2C-4070-BCBD-68B94A86500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0927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CBDC40-0D93-47EC-ABF2-CAAAA3994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2B47CD0-5550-4128-9120-410C782F1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E34A9E-C6CD-40D4-942C-2803C22A7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E4256-C41E-41B0-96DF-CD450D0BA2AD}" type="datetimeFigureOut">
              <a:rPr lang="ru-RU" smtClean="0"/>
              <a:t>17.05.2025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989887-9688-4D0C-9DC0-35E45A362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504C2A-3D51-4866-AE7F-96DA2671F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8C75B-38B6-4D27-9E5C-0BF0B672B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32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7D3578-355D-497B-B90D-27AF93A4C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BE98CD-823A-40EE-8781-82548C3079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F3C640-AD7C-4852-B26E-D68FC9863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E10435-71F3-4B8A-9D82-006BC664E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E4256-C41E-41B0-96DF-CD450D0BA2AD}" type="datetimeFigureOut">
              <a:rPr lang="ru-RU" smtClean="0"/>
              <a:t>17.05.2025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E717DD-0A13-49B4-BB50-213B43D50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01E412-B7DE-455A-8D40-39D406A9A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8C75B-38B6-4D27-9E5C-0BF0B672B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989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F8AF24-148A-4DE4-AFE5-0D612D491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962C29-5FD0-4E3A-B366-4C1F50F60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A4326DD-CB9B-42C2-A825-6B4050940C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A08D015-27BE-4557-A088-5C0D16227F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62D4EC0-1E64-415C-8737-E94101A813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4714974-7045-48A8-BD15-251573911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E4256-C41E-41B0-96DF-CD450D0BA2AD}" type="datetimeFigureOut">
              <a:rPr lang="ru-RU" smtClean="0"/>
              <a:t>17.05.2025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61A31D5-DB27-4BE3-9CFB-D7909C34F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65458C6-5C53-4820-A869-3923705A4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8C75B-38B6-4D27-9E5C-0BF0B672B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413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8B2042-4D2E-41DA-B0EF-9F63EBF3E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CD2B678-762D-4378-A0DA-E28914D95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E4256-C41E-41B0-96DF-CD450D0BA2AD}" type="datetimeFigureOut">
              <a:rPr lang="ru-RU" smtClean="0"/>
              <a:t>17.05.2025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9750F85-E09B-492D-9F2D-A3F9EBBEF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9515B7F-2717-4AAD-AE1D-0710CCB8A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8C75B-38B6-4D27-9E5C-0BF0B672B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473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32C8B7B-B8AF-4176-8868-841880FA8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E4256-C41E-41B0-96DF-CD450D0BA2AD}" type="datetimeFigureOut">
              <a:rPr lang="ru-RU" smtClean="0"/>
              <a:t>17.05.2025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E736F7D-3B53-4817-8FD4-3BBD03DAA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D28046B-BA11-4760-A711-429AB1597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8C75B-38B6-4D27-9E5C-0BF0B672B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989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80D747-A428-489C-AD9F-A187EF3FC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8A4F83-0F89-40A2-A966-A10488E62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05E3F01-9E6A-433D-802D-C3E44963A2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C24513-F15C-447A-94AE-961088C63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E4256-C41E-41B0-96DF-CD450D0BA2AD}" type="datetimeFigureOut">
              <a:rPr lang="ru-RU" smtClean="0"/>
              <a:t>17.05.2025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66A8AA-15E7-40B9-A1B1-25A7DD97C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957456-890D-4E30-9642-5A968EEA3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8C75B-38B6-4D27-9E5C-0BF0B672B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339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4E7F50-4776-4808-8AE4-64EAFEC94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A76DD60-BBBA-4E5E-81F9-D2CADAFF0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03955E-C581-4600-929B-D1CEDD454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917D0F-D14E-4E4D-A4BB-B5DC4DD9E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E4256-C41E-41B0-96DF-CD450D0BA2AD}" type="datetimeFigureOut">
              <a:rPr lang="ru-RU" smtClean="0"/>
              <a:t>17.05.2025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B149B4-A333-4C2C-ABE9-A61398A41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3F616B-2937-4ADD-B826-E6E165C8C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8C75B-38B6-4D27-9E5C-0BF0B672B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718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2E8869-37A6-48F3-A723-197D1086E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844E3A-FF04-4610-B927-06731520AD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61DB16-3C4C-43EB-94B5-9DA48181AB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E4256-C41E-41B0-96DF-CD450D0BA2AD}" type="datetimeFigureOut">
              <a:rPr lang="ru-RU" smtClean="0"/>
              <a:t>17.05.2025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883044-C320-46F5-9B8C-11B30C376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B84CC3-9015-4AD9-82FF-1ED41CC6E6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8C75B-38B6-4D27-9E5C-0BF0B672B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514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71C50C-61F9-4A20-A23B-39E47A612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51" y="274638"/>
            <a:ext cx="10096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DB1BB96D-BD5F-4630-A1BA-E3BF71D6775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19EDAC-8921-4871-995C-03435AA575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0384033-A6C3-4386-B1C1-A0E832F14089}" type="datetime1">
              <a:rPr lang="ru-RU"/>
              <a:pPr>
                <a:defRPr/>
              </a:pPr>
              <a:t>17.05.2025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A7F31C-CD41-49FC-9A32-43019DA233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66E04E-D057-4397-92A4-7EA32AD01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BB8ED98-AD3F-48A8-A475-26B701FE24E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6006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10541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gradFill>
            <a:gsLst>
              <a:gs pos="0">
                <a:schemeClr val="accent1">
                  <a:tint val="40000"/>
                  <a:satMod val="250000"/>
                </a:schemeClr>
              </a:gs>
              <a:gs pos="9000">
                <a:schemeClr val="accent1">
                  <a:tint val="52000"/>
                  <a:satMod val="300000"/>
                </a:schemeClr>
              </a:gs>
              <a:gs pos="50000">
                <a:schemeClr val="accent1">
                  <a:shade val="20000"/>
                  <a:satMod val="300000"/>
                </a:schemeClr>
              </a:gs>
              <a:gs pos="79000">
                <a:schemeClr val="accent1">
                  <a:tint val="52000"/>
                  <a:satMod val="300000"/>
                </a:schemeClr>
              </a:gs>
              <a:gs pos="100000">
                <a:schemeClr val="accent1">
                  <a:tint val="40000"/>
                  <a:satMod val="250000"/>
                </a:schemeClr>
              </a:gs>
            </a:gsLst>
            <a:lin ang="5400000"/>
          </a:gra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 i="1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25406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emf"/><Relationship Id="rId5" Type="http://schemas.openxmlformats.org/officeDocument/2006/relationships/package" Target="../embeddings/Microsoft_Word_Document.docx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>
            <a:extLst>
              <a:ext uri="{FF2B5EF4-FFF2-40B4-BE49-F238E27FC236}">
                <a16:creationId xmlns:a16="http://schemas.microsoft.com/office/drawing/2014/main" id="{1A88A9C6-5744-460D-A071-10FE65BCD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217"/>
            <a:ext cx="12091386" cy="6898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8" name="TextBox 8">
            <a:extLst>
              <a:ext uri="{FF2B5EF4-FFF2-40B4-BE49-F238E27FC236}">
                <a16:creationId xmlns:a16="http://schemas.microsoft.com/office/drawing/2014/main" id="{73E127EB-47C5-4A1B-844A-2BC0AB88F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1733" y="3856567"/>
            <a:ext cx="32871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4000" b="1" dirty="0">
              <a:solidFill>
                <a:srgbClr val="002060"/>
              </a:solidFill>
            </a:endParaRPr>
          </a:p>
        </p:txBody>
      </p:sp>
      <p:sp>
        <p:nvSpPr>
          <p:cNvPr id="10251" name="Номер слайда 12">
            <a:extLst>
              <a:ext uri="{FF2B5EF4-FFF2-40B4-BE49-F238E27FC236}">
                <a16:creationId xmlns:a16="http://schemas.microsoft.com/office/drawing/2014/main" id="{C80AE60F-0B8D-4CCD-ACA7-5528133E1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990575" indent="-3809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523962" indent="-3047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2133547" indent="-3047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743131" indent="-3047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3352716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962301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4571886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5181470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992F077-B5BA-41D3-9CDF-BA811B2FAA8D}" type="slidenum">
              <a:rPr lang="ru-RU" altLang="ru-RU">
                <a:solidFill>
                  <a:srgbClr val="898989"/>
                </a:solidFill>
              </a:rPr>
              <a:pPr/>
              <a:t>1</a:t>
            </a:fld>
            <a:endParaRPr lang="ru-RU" altLang="ru-RU">
              <a:solidFill>
                <a:srgbClr val="898989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0E95B40-01BC-45E1-9FCB-A6907045A9FB}"/>
              </a:ext>
            </a:extLst>
          </p:cNvPr>
          <p:cNvSpPr/>
          <p:nvPr/>
        </p:nvSpPr>
        <p:spPr>
          <a:xfrm>
            <a:off x="1832113" y="1353415"/>
            <a:ext cx="9100930" cy="6396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ea typeface="+mj-ea"/>
                <a:cs typeface="Arial" pitchFamily="34" charset="0"/>
              </a:rPr>
              <a:t>Урок математики </a:t>
            </a:r>
            <a:br>
              <a:rPr lang="ru-RU" sz="44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44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ea typeface="+mj-ea"/>
                <a:cs typeface="Arial" pitchFamily="34" charset="0"/>
              </a:rPr>
              <a:t>      в 4  классе.</a:t>
            </a:r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endParaRPr lang="ru-RU" sz="4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4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 урока</a:t>
            </a:r>
            <a:r>
              <a:rPr lang="ru-RU" sz="4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ru-RU" sz="4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«</a:t>
            </a:r>
            <a:r>
              <a:rPr lang="ru-RU" sz="4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Деление с остатком на 10, 100, 1000»</a:t>
            </a:r>
            <a:endParaRPr lang="ru-RU" sz="44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4400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r>
              <a:rPr lang="ru-RU" sz="44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ea typeface="+mj-ea"/>
                <a:cs typeface="Arial" pitchFamily="34" charset="0"/>
              </a:rPr>
              <a:t>              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Составитель: Федоровская Светлана Александровна.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770"/>
              </a:spcBef>
            </a:pPr>
            <a:r>
              <a:rPr lang="ru-RU" sz="1800" i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</a:rPr>
              <a:t> 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Pct val="73000"/>
              <a:buFontTx/>
              <a:buNone/>
              <a:tabLst/>
              <a:defRPr/>
            </a:pP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136B610-5D98-4E44-BF03-7DEEAE44F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093" y="147238"/>
            <a:ext cx="11175863" cy="168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94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>
            <a:extLst>
              <a:ext uri="{FF2B5EF4-FFF2-40B4-BE49-F238E27FC236}">
                <a16:creationId xmlns:a16="http://schemas.microsoft.com/office/drawing/2014/main" id="{1A88A9C6-5744-460D-A071-10FE65BCD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6" y="-20109"/>
            <a:ext cx="12091386" cy="6898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4" name="TextBox 4">
            <a:extLst>
              <a:ext uri="{FF2B5EF4-FFF2-40B4-BE49-F238E27FC236}">
                <a16:creationId xmlns:a16="http://schemas.microsoft.com/office/drawing/2014/main" id="{59876E54-8AC3-4F35-858B-A1A7BAF37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7085" y="2982385"/>
            <a:ext cx="32871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4800" b="1" dirty="0">
              <a:solidFill>
                <a:srgbClr val="002060"/>
              </a:solidFill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04BEB3BB-4AC1-4F0C-92DC-D112F6229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3D30F1D-CF4A-43D5-928F-ABAD48279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3034143"/>
            <a:ext cx="10972800" cy="4525963"/>
          </a:xfrm>
        </p:spPr>
        <p:txBody>
          <a:bodyPr/>
          <a:lstStyle/>
          <a:p>
            <a:pPr marL="0" indent="0" algn="ctr">
              <a:buNone/>
            </a:pP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1" name="Номер слайда 12">
            <a:extLst>
              <a:ext uri="{FF2B5EF4-FFF2-40B4-BE49-F238E27FC236}">
                <a16:creationId xmlns:a16="http://schemas.microsoft.com/office/drawing/2014/main" id="{C80AE60F-0B8D-4CCD-ACA7-5528133E1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990575" indent="-3809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523962" indent="-3047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2133547" indent="-3047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743131" indent="-3047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3352716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962301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4571886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5181470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992F077-B5BA-41D3-9CDF-BA811B2FAA8D}" type="slidenum">
              <a:rPr lang="ru-RU" altLang="ru-RU">
                <a:solidFill>
                  <a:srgbClr val="898989"/>
                </a:solidFill>
              </a:rPr>
              <a:pPr/>
              <a:t>10</a:t>
            </a:fld>
            <a:endParaRPr lang="ru-RU" altLang="ru-RU">
              <a:solidFill>
                <a:srgbClr val="898989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E9E7D9C-C538-4B35-9C88-F98014B2C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890" y="4903181"/>
            <a:ext cx="3292125" cy="829128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24093A7-E346-44A1-B61E-764F45BC57EC}"/>
              </a:ext>
            </a:extLst>
          </p:cNvPr>
          <p:cNvSpPr/>
          <p:nvPr/>
        </p:nvSpPr>
        <p:spPr>
          <a:xfrm>
            <a:off x="3048000" y="1305342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lvl="0" indent="-274320" algn="ctr">
              <a:spcBef>
                <a:spcPts val="600"/>
              </a:spcBef>
              <a:buClr>
                <a:srgbClr val="1F497D"/>
              </a:buClr>
              <a:buSzPct val="73000"/>
            </a:pPr>
            <a:r>
              <a:rPr lang="ru-RU" sz="5400" b="1" dirty="0">
                <a:solidFill>
                  <a:srgbClr val="FF0000"/>
                </a:solidFill>
                <a:latin typeface="Trebuchet MS"/>
              </a:rPr>
              <a:t>Деление многозначных чисел на 10, 100,1000 с остатком</a:t>
            </a:r>
          </a:p>
        </p:txBody>
      </p:sp>
    </p:spTree>
    <p:extLst>
      <p:ext uri="{BB962C8B-B14F-4D97-AF65-F5344CB8AC3E}">
        <p14:creationId xmlns:p14="http://schemas.microsoft.com/office/powerpoint/2010/main" val="2525591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>
            <a:extLst>
              <a:ext uri="{FF2B5EF4-FFF2-40B4-BE49-F238E27FC236}">
                <a16:creationId xmlns:a16="http://schemas.microsoft.com/office/drawing/2014/main" id="{1A88A9C6-5744-460D-A071-10FE65BCD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6" y="0"/>
            <a:ext cx="12091386" cy="6898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4" name="TextBox 4">
            <a:extLst>
              <a:ext uri="{FF2B5EF4-FFF2-40B4-BE49-F238E27FC236}">
                <a16:creationId xmlns:a16="http://schemas.microsoft.com/office/drawing/2014/main" id="{59876E54-8AC3-4F35-858B-A1A7BAF37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7085" y="2982385"/>
            <a:ext cx="32871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4800" b="1" dirty="0">
              <a:solidFill>
                <a:srgbClr val="002060"/>
              </a:solidFill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04BEB3BB-4AC1-4F0C-92DC-D112F6229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Цель нашего урока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3D30F1D-CF4A-43D5-928F-ABAD48279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/>
              <a:t>      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1" name="Номер слайда 12">
            <a:extLst>
              <a:ext uri="{FF2B5EF4-FFF2-40B4-BE49-F238E27FC236}">
                <a16:creationId xmlns:a16="http://schemas.microsoft.com/office/drawing/2014/main" id="{C80AE60F-0B8D-4CCD-ACA7-5528133E1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990575" indent="-3809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523962" indent="-3047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2133547" indent="-3047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743131" indent="-3047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3352716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962301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4571886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5181470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992F077-B5BA-41D3-9CDF-BA811B2FAA8D}" type="slidenum">
              <a:rPr lang="ru-RU" altLang="ru-RU">
                <a:solidFill>
                  <a:srgbClr val="898989"/>
                </a:solidFill>
              </a:rPr>
              <a:pPr/>
              <a:t>11</a:t>
            </a:fld>
            <a:endParaRPr lang="ru-RU" altLang="ru-RU">
              <a:solidFill>
                <a:srgbClr val="898989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E9E7D9C-C538-4B35-9C88-F98014B2C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890" y="4903181"/>
            <a:ext cx="3292125" cy="829128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FFBD079-A378-4DE9-99C6-0BA371C3BB5C}"/>
              </a:ext>
            </a:extLst>
          </p:cNvPr>
          <p:cNvSpPr/>
          <p:nvPr/>
        </p:nvSpPr>
        <p:spPr>
          <a:xfrm>
            <a:off x="3285562" y="2315989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rebuchet MS"/>
              </a:rPr>
              <a:t>Учиться делить многозначные числа на 10, 100, 1000 с остатком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8522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>
            <a:extLst>
              <a:ext uri="{FF2B5EF4-FFF2-40B4-BE49-F238E27FC236}">
                <a16:creationId xmlns:a16="http://schemas.microsoft.com/office/drawing/2014/main" id="{1A88A9C6-5744-460D-A071-10FE65BCD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6" y="0"/>
            <a:ext cx="12091386" cy="6898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4" name="TextBox 4">
            <a:extLst>
              <a:ext uri="{FF2B5EF4-FFF2-40B4-BE49-F238E27FC236}">
                <a16:creationId xmlns:a16="http://schemas.microsoft.com/office/drawing/2014/main" id="{59876E54-8AC3-4F35-858B-A1A7BAF37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7085" y="2982385"/>
            <a:ext cx="32871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4800" b="1" dirty="0">
              <a:solidFill>
                <a:srgbClr val="002060"/>
              </a:solidFill>
            </a:endParaRPr>
          </a:p>
        </p:txBody>
      </p:sp>
      <p:sp>
        <p:nvSpPr>
          <p:cNvPr id="10251" name="Номер слайда 12">
            <a:extLst>
              <a:ext uri="{FF2B5EF4-FFF2-40B4-BE49-F238E27FC236}">
                <a16:creationId xmlns:a16="http://schemas.microsoft.com/office/drawing/2014/main" id="{C80AE60F-0B8D-4CCD-ACA7-5528133E1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990575" indent="-3809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523962" indent="-3047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2133547" indent="-3047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743131" indent="-3047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3352716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962301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4571886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5181470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992F077-B5BA-41D3-9CDF-BA811B2FAA8D}" type="slidenum">
              <a:rPr lang="ru-RU" altLang="ru-RU">
                <a:solidFill>
                  <a:srgbClr val="898989"/>
                </a:solidFill>
              </a:rPr>
              <a:pPr/>
              <a:t>12</a:t>
            </a:fld>
            <a:endParaRPr lang="ru-RU" altLang="ru-RU">
              <a:solidFill>
                <a:srgbClr val="898989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E9E7D9C-C538-4B35-9C88-F98014B2C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890" y="4903181"/>
            <a:ext cx="3292125" cy="829128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4C18B52-57FF-4758-978C-23F3B195B344}"/>
              </a:ext>
            </a:extLst>
          </p:cNvPr>
          <p:cNvSpPr/>
          <p:nvPr/>
        </p:nvSpPr>
        <p:spPr>
          <a:xfrm>
            <a:off x="2388093" y="1793289"/>
            <a:ext cx="6755907" cy="4005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4A4A4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    </a:t>
            </a:r>
            <a:r>
              <a:rPr lang="ru-RU" sz="4800" dirty="0">
                <a:solidFill>
                  <a:srgbClr val="4A4A4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46:10=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4800" dirty="0">
                <a:solidFill>
                  <a:srgbClr val="4A4A4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727:100=                              </a:t>
            </a:r>
            <a:endParaRPr lang="ru-RU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4800" dirty="0">
                <a:solidFill>
                  <a:srgbClr val="4A4A4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4658 : 1000=</a:t>
            </a:r>
            <a:endParaRPr lang="ru-RU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93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>
            <a:extLst>
              <a:ext uri="{FF2B5EF4-FFF2-40B4-BE49-F238E27FC236}">
                <a16:creationId xmlns:a16="http://schemas.microsoft.com/office/drawing/2014/main" id="{1A88A9C6-5744-460D-A071-10FE65BCD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6" y="0"/>
            <a:ext cx="12091386" cy="6898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4" name="TextBox 4">
            <a:extLst>
              <a:ext uri="{FF2B5EF4-FFF2-40B4-BE49-F238E27FC236}">
                <a16:creationId xmlns:a16="http://schemas.microsoft.com/office/drawing/2014/main" id="{59876E54-8AC3-4F35-858B-A1A7BAF37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7085" y="2982385"/>
            <a:ext cx="32871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4800" b="1" dirty="0">
              <a:solidFill>
                <a:srgbClr val="002060"/>
              </a:solidFill>
            </a:endParaRPr>
          </a:p>
        </p:txBody>
      </p:sp>
      <p:sp>
        <p:nvSpPr>
          <p:cNvPr id="10251" name="Номер слайда 12">
            <a:extLst>
              <a:ext uri="{FF2B5EF4-FFF2-40B4-BE49-F238E27FC236}">
                <a16:creationId xmlns:a16="http://schemas.microsoft.com/office/drawing/2014/main" id="{C80AE60F-0B8D-4CCD-ACA7-5528133E1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990575" indent="-3809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523962" indent="-3047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2133547" indent="-3047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743131" indent="-3047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3352716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962301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4571886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5181470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992F077-B5BA-41D3-9CDF-BA811B2FAA8D}" type="slidenum">
              <a:rPr lang="ru-RU" altLang="ru-RU">
                <a:solidFill>
                  <a:srgbClr val="898989"/>
                </a:solidFill>
              </a:rPr>
              <a:pPr/>
              <a:t>13</a:t>
            </a:fld>
            <a:endParaRPr lang="ru-RU" altLang="ru-RU">
              <a:solidFill>
                <a:srgbClr val="898989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E9E7D9C-C538-4B35-9C88-F98014B2C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890" y="4903181"/>
            <a:ext cx="3292125" cy="829128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D3DE848-D2BD-4BE0-A1DB-8E8D51042AC7}"/>
              </a:ext>
            </a:extLst>
          </p:cNvPr>
          <p:cNvSpPr/>
          <p:nvPr/>
        </p:nvSpPr>
        <p:spPr>
          <a:xfrm>
            <a:off x="3048000" y="1166843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rgbClr val="1F497D"/>
              </a:buClr>
              <a:buSzPct val="73000"/>
              <a:buFont typeface="Wingdings 2"/>
              <a:buChar char=""/>
            </a:pPr>
            <a:r>
              <a:rPr lang="ru-RU" sz="4800" i="1" dirty="0">
                <a:solidFill>
                  <a:srgbClr val="3333CC"/>
                </a:solidFill>
                <a:latin typeface="Trebuchet MS"/>
              </a:rPr>
              <a:t>При делении на 10, 100, 1000, и т.д. надо отбросить справа 1 нуль, 2 нуля, 3 нуля, и т.д.</a:t>
            </a:r>
          </a:p>
        </p:txBody>
      </p:sp>
    </p:spTree>
    <p:extLst>
      <p:ext uri="{BB962C8B-B14F-4D97-AF65-F5344CB8AC3E}">
        <p14:creationId xmlns:p14="http://schemas.microsoft.com/office/powerpoint/2010/main" val="597490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>
            <a:extLst>
              <a:ext uri="{FF2B5EF4-FFF2-40B4-BE49-F238E27FC236}">
                <a16:creationId xmlns:a16="http://schemas.microsoft.com/office/drawing/2014/main" id="{1A88A9C6-5744-460D-A071-10FE65BCD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6" y="0"/>
            <a:ext cx="12091386" cy="6898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4" name="TextBox 4">
            <a:extLst>
              <a:ext uri="{FF2B5EF4-FFF2-40B4-BE49-F238E27FC236}">
                <a16:creationId xmlns:a16="http://schemas.microsoft.com/office/drawing/2014/main" id="{59876E54-8AC3-4F35-858B-A1A7BAF37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7085" y="2982385"/>
            <a:ext cx="32871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4800" b="1" dirty="0">
              <a:solidFill>
                <a:srgbClr val="002060"/>
              </a:solidFill>
            </a:endParaRPr>
          </a:p>
        </p:txBody>
      </p:sp>
      <p:sp>
        <p:nvSpPr>
          <p:cNvPr id="10251" name="Номер слайда 12">
            <a:extLst>
              <a:ext uri="{FF2B5EF4-FFF2-40B4-BE49-F238E27FC236}">
                <a16:creationId xmlns:a16="http://schemas.microsoft.com/office/drawing/2014/main" id="{C80AE60F-0B8D-4CCD-ACA7-5528133E1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990575" indent="-3809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523962" indent="-3047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2133547" indent="-3047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743131" indent="-3047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3352716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962301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4571886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5181470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992F077-B5BA-41D3-9CDF-BA811B2FAA8D}" type="slidenum">
              <a:rPr lang="ru-RU" altLang="ru-RU">
                <a:solidFill>
                  <a:srgbClr val="898989"/>
                </a:solidFill>
              </a:rPr>
              <a:pPr/>
              <a:t>14</a:t>
            </a:fld>
            <a:endParaRPr lang="ru-RU" altLang="ru-RU">
              <a:solidFill>
                <a:srgbClr val="898989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E9E7D9C-C538-4B35-9C88-F98014B2C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890" y="4903181"/>
            <a:ext cx="3292125" cy="829128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D19928C-A2E1-4C40-ADE7-E5233D413211}"/>
              </a:ext>
            </a:extLst>
          </p:cNvPr>
          <p:cNvSpPr/>
          <p:nvPr/>
        </p:nvSpPr>
        <p:spPr>
          <a:xfrm>
            <a:off x="4847677" y="3273252"/>
            <a:ext cx="3459601" cy="148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4A4A4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6000" b="1" dirty="0">
                <a:solidFill>
                  <a:srgbClr val="4A4A4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с.27 № 88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400" b="1" dirty="0">
              <a:solidFill>
                <a:srgbClr val="4A4A4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19D942F-EF10-4FCF-AD85-A4E3E28A2A42}"/>
              </a:ext>
            </a:extLst>
          </p:cNvPr>
          <p:cNvSpPr/>
          <p:nvPr/>
        </p:nvSpPr>
        <p:spPr>
          <a:xfrm>
            <a:off x="3482335" y="202361"/>
            <a:ext cx="61902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по учебнику 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009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>
            <a:extLst>
              <a:ext uri="{FF2B5EF4-FFF2-40B4-BE49-F238E27FC236}">
                <a16:creationId xmlns:a16="http://schemas.microsoft.com/office/drawing/2014/main" id="{1A88A9C6-5744-460D-A071-10FE65BCD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6" y="0"/>
            <a:ext cx="12091386" cy="6898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4" name="TextBox 4">
            <a:extLst>
              <a:ext uri="{FF2B5EF4-FFF2-40B4-BE49-F238E27FC236}">
                <a16:creationId xmlns:a16="http://schemas.microsoft.com/office/drawing/2014/main" id="{59876E54-8AC3-4F35-858B-A1A7BAF37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7085" y="2982385"/>
            <a:ext cx="32871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4800" b="1" dirty="0">
              <a:solidFill>
                <a:srgbClr val="002060"/>
              </a:solidFill>
            </a:endParaRP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F46E6534-0E09-4D18-BAF8-E856DA999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</p:spPr>
        <p:txBody>
          <a:bodyPr/>
          <a:lstStyle/>
          <a:p>
            <a:r>
              <a:rPr lang="ru-RU" dirty="0"/>
              <a:t>                   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парах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D8C30A07-326E-4CF1-A9A2-8CFFB23D5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251" name="Номер слайда 12">
            <a:extLst>
              <a:ext uri="{FF2B5EF4-FFF2-40B4-BE49-F238E27FC236}">
                <a16:creationId xmlns:a16="http://schemas.microsoft.com/office/drawing/2014/main" id="{C80AE60F-0B8D-4CCD-ACA7-5528133E1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990575" indent="-3809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523962" indent="-3047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2133547" indent="-3047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743131" indent="-3047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3352716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962301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4571886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5181470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992F077-B5BA-41D3-9CDF-BA811B2FAA8D}" type="slidenum">
              <a:rPr lang="ru-RU" altLang="ru-RU">
                <a:solidFill>
                  <a:srgbClr val="898989"/>
                </a:solidFill>
              </a:rPr>
              <a:pPr/>
              <a:t>15</a:t>
            </a:fld>
            <a:endParaRPr lang="ru-RU" altLang="ru-RU">
              <a:solidFill>
                <a:srgbClr val="898989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E9E7D9C-C538-4B35-9C88-F98014B2C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890" y="4903181"/>
            <a:ext cx="3292125" cy="829128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F5A1798-4755-4322-8B13-8D77AD214A79}"/>
              </a:ext>
            </a:extLst>
          </p:cNvPr>
          <p:cNvSpPr/>
          <p:nvPr/>
        </p:nvSpPr>
        <p:spPr>
          <a:xfrm>
            <a:off x="2738015" y="2110350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	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 ошибку.</a:t>
            </a:r>
          </a:p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: 10 = 5(ост.9)                   125 :10 =12(ост.5)             1847 : 1000 = 18(ост.47)</a:t>
            </a:r>
          </a:p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254 : 100 = 25(ост.4)            95 : 10 = 9(ост.5)</a:t>
            </a:r>
          </a:p>
        </p:txBody>
      </p:sp>
    </p:spTree>
    <p:extLst>
      <p:ext uri="{BB962C8B-B14F-4D97-AF65-F5344CB8AC3E}">
        <p14:creationId xmlns:p14="http://schemas.microsoft.com/office/powerpoint/2010/main" val="2877021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>
            <a:extLst>
              <a:ext uri="{FF2B5EF4-FFF2-40B4-BE49-F238E27FC236}">
                <a16:creationId xmlns:a16="http://schemas.microsoft.com/office/drawing/2014/main" id="{1A88A9C6-5744-460D-A071-10FE65BCD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6" y="0"/>
            <a:ext cx="12091386" cy="6898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4" name="TextBox 4">
            <a:extLst>
              <a:ext uri="{FF2B5EF4-FFF2-40B4-BE49-F238E27FC236}">
                <a16:creationId xmlns:a16="http://schemas.microsoft.com/office/drawing/2014/main" id="{59876E54-8AC3-4F35-858B-A1A7BAF37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7085" y="2982385"/>
            <a:ext cx="32871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4800" b="1" dirty="0">
              <a:solidFill>
                <a:srgbClr val="002060"/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4560762-8352-4CCF-A625-4362F29B1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Работа в группах.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57FA65C8-DD2C-4AE5-82D1-942E1EFB15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dirty="0"/>
              <a:t>   </a:t>
            </a:r>
            <a:r>
              <a:rPr lang="ru-RU" dirty="0">
                <a:solidFill>
                  <a:srgbClr val="3333FF"/>
                </a:solidFill>
              </a:rPr>
              <a:t>Игра « Шифровальщики»</a:t>
            </a:r>
            <a:r>
              <a:rPr lang="ru-RU" sz="1800" dirty="0">
                <a:solidFill>
                  <a:srgbClr val="4A4A4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4A4A4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решить примеры, ответы записать на карточках, и расположить карточки так, чтобы ответы находились в порядке убывания, перевернуть карточки и прочитать получившиеся правило.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18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829: 10=              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18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516:10=        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18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320:100=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18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1470:1000</a:t>
            </a:r>
            <a:r>
              <a:rPr lang="ru-RU" sz="14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endParaRPr lang="ru-RU" sz="1800" dirty="0">
              <a:solidFill>
                <a:srgbClr val="333333"/>
              </a:solidFill>
              <a:latin typeface="Helvetica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endParaRPr lang="ru-RU" sz="1800" dirty="0">
              <a:solidFill>
                <a:srgbClr val="333333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3333FF"/>
              </a:solidFill>
            </a:endParaRPr>
          </a:p>
        </p:txBody>
      </p:sp>
      <p:sp>
        <p:nvSpPr>
          <p:cNvPr id="10251" name="Номер слайда 12">
            <a:extLst>
              <a:ext uri="{FF2B5EF4-FFF2-40B4-BE49-F238E27FC236}">
                <a16:creationId xmlns:a16="http://schemas.microsoft.com/office/drawing/2014/main" id="{C80AE60F-0B8D-4CCD-ACA7-5528133E1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990575" indent="-3809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523962" indent="-3047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2133547" indent="-3047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743131" indent="-3047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3352716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962301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4571886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5181470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992F077-B5BA-41D3-9CDF-BA811B2FAA8D}" type="slidenum">
              <a:rPr lang="ru-RU" altLang="ru-RU">
                <a:solidFill>
                  <a:srgbClr val="898989"/>
                </a:solidFill>
              </a:rPr>
              <a:pPr/>
              <a:t>16</a:t>
            </a:fld>
            <a:endParaRPr lang="ru-RU" altLang="ru-RU">
              <a:solidFill>
                <a:srgbClr val="898989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E9E7D9C-C538-4B35-9C88-F98014B2C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890" y="4903181"/>
            <a:ext cx="3292125" cy="829128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D19928C-A2E1-4C40-ADE7-E5233D413211}"/>
              </a:ext>
            </a:extLst>
          </p:cNvPr>
          <p:cNvSpPr/>
          <p:nvPr/>
        </p:nvSpPr>
        <p:spPr>
          <a:xfrm>
            <a:off x="4847677" y="3273252"/>
            <a:ext cx="229550" cy="495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4A4A4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b="1" dirty="0">
              <a:solidFill>
                <a:srgbClr val="4A4A4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CD500D23-53DB-4EC9-B96A-2A912186D9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623317"/>
              </p:ext>
            </p:extLst>
          </p:nvPr>
        </p:nvGraphicFramePr>
        <p:xfrm>
          <a:off x="3405808" y="2768886"/>
          <a:ext cx="1987826" cy="2188591"/>
        </p:xfrm>
        <a:graphic>
          <a:graphicData uri="http://schemas.openxmlformats.org/drawingml/2006/table">
            <a:tbl>
              <a:tblPr firstRow="1" firstCol="1" bandRow="1"/>
              <a:tblGrid>
                <a:gridCol w="1987826">
                  <a:extLst>
                    <a:ext uri="{9D8B030D-6E8A-4147-A177-3AD203B41FA5}">
                      <a16:colId xmlns:a16="http://schemas.microsoft.com/office/drawing/2014/main" val="1192618431"/>
                    </a:ext>
                  </a:extLst>
                </a:gridCol>
              </a:tblGrid>
              <a:tr h="20936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829: 10=</a:t>
                      </a:r>
                      <a:r>
                        <a:rPr lang="ru-RU" sz="2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9580:100=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348:100=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2400" dirty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4830:1000=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809583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3FFB4854-350F-444D-9163-4207BB05D7A1}"/>
              </a:ext>
            </a:extLst>
          </p:cNvPr>
          <p:cNvSpPr txBox="1"/>
          <p:nvPr/>
        </p:nvSpPr>
        <p:spPr>
          <a:xfrm flipH="1">
            <a:off x="5788163" y="2719828"/>
            <a:ext cx="241557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/>
              <a:t>829: 10= </a:t>
            </a:r>
          </a:p>
          <a:p>
            <a:pPr>
              <a:lnSpc>
                <a:spcPct val="150000"/>
              </a:lnSpc>
            </a:pPr>
            <a:r>
              <a:rPr lang="ru-RU" sz="2400" dirty="0"/>
              <a:t>11570:100= </a:t>
            </a:r>
          </a:p>
          <a:p>
            <a:pPr>
              <a:lnSpc>
                <a:spcPct val="150000"/>
              </a:lnSpc>
            </a:pPr>
            <a:r>
              <a:rPr lang="ru-RU" sz="2400" dirty="0"/>
              <a:t>888050:1000=</a:t>
            </a:r>
          </a:p>
          <a:p>
            <a:pPr>
              <a:lnSpc>
                <a:spcPct val="150000"/>
              </a:lnSpc>
            </a:pPr>
            <a:r>
              <a:rPr lang="ru-RU" sz="2400" dirty="0"/>
              <a:t>9412:1000=</a:t>
            </a:r>
            <a:endParaRPr lang="ru-RU" dirty="0"/>
          </a:p>
          <a:p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7C1218-0F2E-4C01-9AAB-47189249F34D}"/>
              </a:ext>
            </a:extLst>
          </p:cNvPr>
          <p:cNvSpPr txBox="1"/>
          <p:nvPr/>
        </p:nvSpPr>
        <p:spPr>
          <a:xfrm>
            <a:off x="8450010" y="2701623"/>
            <a:ext cx="2415573" cy="2241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829: 10= 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425066:1000= 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3485:100=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15892:1000=</a:t>
            </a:r>
          </a:p>
        </p:txBody>
      </p:sp>
    </p:spTree>
    <p:extLst>
      <p:ext uri="{BB962C8B-B14F-4D97-AF65-F5344CB8AC3E}">
        <p14:creationId xmlns:p14="http://schemas.microsoft.com/office/powerpoint/2010/main" val="476736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>
            <a:extLst>
              <a:ext uri="{FF2B5EF4-FFF2-40B4-BE49-F238E27FC236}">
                <a16:creationId xmlns:a16="http://schemas.microsoft.com/office/drawing/2014/main" id="{1A88A9C6-5744-460D-A071-10FE65BCD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6" y="0"/>
            <a:ext cx="12091386" cy="6898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4" name="TextBox 4">
            <a:extLst>
              <a:ext uri="{FF2B5EF4-FFF2-40B4-BE49-F238E27FC236}">
                <a16:creationId xmlns:a16="http://schemas.microsoft.com/office/drawing/2014/main" id="{59876E54-8AC3-4F35-858B-A1A7BAF37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7085" y="2982385"/>
            <a:ext cx="32871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4800" b="1" dirty="0">
              <a:solidFill>
                <a:srgbClr val="002060"/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4560762-8352-4CCF-A625-4362F29B1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Работа в группах.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57FA65C8-DD2C-4AE5-82D1-942E1EFB15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  </a:t>
            </a:r>
            <a:r>
              <a:rPr lang="ru-RU" dirty="0">
                <a:solidFill>
                  <a:srgbClr val="3333FF"/>
                </a:solidFill>
              </a:rPr>
              <a:t>Игра « Шифровальщики»   ( коды)</a:t>
            </a:r>
          </a:p>
        </p:txBody>
      </p:sp>
      <p:sp>
        <p:nvSpPr>
          <p:cNvPr id="10251" name="Номер слайда 12">
            <a:extLst>
              <a:ext uri="{FF2B5EF4-FFF2-40B4-BE49-F238E27FC236}">
                <a16:creationId xmlns:a16="http://schemas.microsoft.com/office/drawing/2014/main" id="{C80AE60F-0B8D-4CCD-ACA7-5528133E1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990575" indent="-3809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523962" indent="-3047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2133547" indent="-3047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743131" indent="-3047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3352716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962301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4571886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5181470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992F077-B5BA-41D3-9CDF-BA811B2FAA8D}" type="slidenum">
              <a:rPr lang="ru-RU" altLang="ru-RU">
                <a:solidFill>
                  <a:srgbClr val="898989"/>
                </a:solidFill>
              </a:rPr>
              <a:pPr/>
              <a:t>17</a:t>
            </a:fld>
            <a:endParaRPr lang="ru-RU" altLang="ru-RU">
              <a:solidFill>
                <a:srgbClr val="898989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E9E7D9C-C538-4B35-9C88-F98014B2CA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1890" y="4903181"/>
            <a:ext cx="3292125" cy="829128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D19928C-A2E1-4C40-ADE7-E5233D413211}"/>
              </a:ext>
            </a:extLst>
          </p:cNvPr>
          <p:cNvSpPr/>
          <p:nvPr/>
        </p:nvSpPr>
        <p:spPr>
          <a:xfrm>
            <a:off x="4847677" y="3273252"/>
            <a:ext cx="229550" cy="495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4A4A4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b="1" dirty="0">
              <a:solidFill>
                <a:srgbClr val="4A4A4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153BD0E6-6CBF-461F-8CBA-2BC99BF6D4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11136" y="2381466"/>
          <a:ext cx="7524890" cy="34156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Document" r:id="rId5" imgW="5941719" imgH="2696426" progId="Word.Document.12">
                  <p:embed/>
                </p:oleObj>
              </mc:Choice>
              <mc:Fallback>
                <p:oleObj name="Document" r:id="rId5" imgW="5941719" imgH="2696426" progId="Word.Document.12">
                  <p:embed/>
                  <p:pic>
                    <p:nvPicPr>
                      <p:cNvPr id="6" name="Объект 5">
                        <a:extLst>
                          <a:ext uri="{FF2B5EF4-FFF2-40B4-BE49-F238E27FC236}">
                            <a16:creationId xmlns:a16="http://schemas.microsoft.com/office/drawing/2014/main" id="{153BD0E6-6CBF-461F-8CBA-2BC99BF6D4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11136" y="2381466"/>
                        <a:ext cx="7524890" cy="34156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39650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>
            <a:extLst>
              <a:ext uri="{FF2B5EF4-FFF2-40B4-BE49-F238E27FC236}">
                <a16:creationId xmlns:a16="http://schemas.microsoft.com/office/drawing/2014/main" id="{1A88A9C6-5744-460D-A071-10FE65BCD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6" y="0"/>
            <a:ext cx="12091386" cy="6898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4" name="TextBox 4">
            <a:extLst>
              <a:ext uri="{FF2B5EF4-FFF2-40B4-BE49-F238E27FC236}">
                <a16:creationId xmlns:a16="http://schemas.microsoft.com/office/drawing/2014/main" id="{59876E54-8AC3-4F35-858B-A1A7BAF37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7085" y="2982385"/>
            <a:ext cx="32871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4800" b="1" dirty="0">
              <a:solidFill>
                <a:srgbClr val="002060"/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4560762-8352-4CCF-A625-4362F29B1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Работа в группах.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57FA65C8-DD2C-4AE5-82D1-942E1EFB15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  </a:t>
            </a:r>
            <a:r>
              <a:rPr lang="ru-RU" dirty="0">
                <a:solidFill>
                  <a:srgbClr val="3333FF"/>
                </a:solidFill>
              </a:rPr>
              <a:t>Игра « Шифровальщики»  (проверка)</a:t>
            </a:r>
          </a:p>
        </p:txBody>
      </p:sp>
      <p:sp>
        <p:nvSpPr>
          <p:cNvPr id="10251" name="Номер слайда 12">
            <a:extLst>
              <a:ext uri="{FF2B5EF4-FFF2-40B4-BE49-F238E27FC236}">
                <a16:creationId xmlns:a16="http://schemas.microsoft.com/office/drawing/2014/main" id="{C80AE60F-0B8D-4CCD-ACA7-5528133E1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990575" indent="-3809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523962" indent="-3047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2133547" indent="-3047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743131" indent="-3047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3352716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962301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4571886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5181470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992F077-B5BA-41D3-9CDF-BA811B2FAA8D}" type="slidenum">
              <a:rPr lang="ru-RU" altLang="ru-RU">
                <a:solidFill>
                  <a:srgbClr val="898989"/>
                </a:solidFill>
              </a:rPr>
              <a:pPr/>
              <a:t>18</a:t>
            </a:fld>
            <a:endParaRPr lang="ru-RU" altLang="ru-RU">
              <a:solidFill>
                <a:srgbClr val="898989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E9E7D9C-C538-4B35-9C88-F98014B2C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890" y="4903181"/>
            <a:ext cx="3292125" cy="829128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D19928C-A2E1-4C40-ADE7-E5233D413211}"/>
              </a:ext>
            </a:extLst>
          </p:cNvPr>
          <p:cNvSpPr/>
          <p:nvPr/>
        </p:nvSpPr>
        <p:spPr>
          <a:xfrm>
            <a:off x="4847677" y="3273252"/>
            <a:ext cx="229550" cy="495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4A4A4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b="1" dirty="0">
              <a:solidFill>
                <a:srgbClr val="4A4A4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3E36CE0-DA95-4040-B144-19E0D5FDC0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035" y="2345635"/>
            <a:ext cx="10461330" cy="409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023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>
            <a:extLst>
              <a:ext uri="{FF2B5EF4-FFF2-40B4-BE49-F238E27FC236}">
                <a16:creationId xmlns:a16="http://schemas.microsoft.com/office/drawing/2014/main" id="{1A88A9C6-5744-460D-A071-10FE65BCD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6" y="0"/>
            <a:ext cx="12091386" cy="6898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4" name="TextBox 4">
            <a:extLst>
              <a:ext uri="{FF2B5EF4-FFF2-40B4-BE49-F238E27FC236}">
                <a16:creationId xmlns:a16="http://schemas.microsoft.com/office/drawing/2014/main" id="{59876E54-8AC3-4F35-858B-A1A7BAF37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7085" y="2982385"/>
            <a:ext cx="32871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4800" b="1" dirty="0">
              <a:solidFill>
                <a:srgbClr val="002060"/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4E36EAC-F672-4611-B772-83D2386BB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Рефлексия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80060D50-FEAA-45CD-A336-04BA959FF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      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1" name="Номер слайда 12">
            <a:extLst>
              <a:ext uri="{FF2B5EF4-FFF2-40B4-BE49-F238E27FC236}">
                <a16:creationId xmlns:a16="http://schemas.microsoft.com/office/drawing/2014/main" id="{C80AE60F-0B8D-4CCD-ACA7-5528133E1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990575" indent="-3809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523962" indent="-3047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2133547" indent="-3047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743131" indent="-3047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3352716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962301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4571886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5181470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992F077-B5BA-41D3-9CDF-BA811B2FAA8D}" type="slidenum">
              <a:rPr lang="ru-RU" altLang="ru-RU">
                <a:solidFill>
                  <a:srgbClr val="898989"/>
                </a:solidFill>
              </a:rPr>
              <a:pPr/>
              <a:t>19</a:t>
            </a:fld>
            <a:endParaRPr lang="ru-RU" altLang="ru-RU">
              <a:solidFill>
                <a:srgbClr val="898989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E9E7D9C-C538-4B35-9C88-F98014B2C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890" y="4903181"/>
            <a:ext cx="3292125" cy="829128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D19928C-A2E1-4C40-ADE7-E5233D413211}"/>
              </a:ext>
            </a:extLst>
          </p:cNvPr>
          <p:cNvSpPr/>
          <p:nvPr/>
        </p:nvSpPr>
        <p:spPr>
          <a:xfrm>
            <a:off x="4847677" y="3273252"/>
            <a:ext cx="229550" cy="495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4A4A4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b="1" dirty="0">
              <a:solidFill>
                <a:srgbClr val="4A4A4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68A8BB7-B4F7-4557-8E62-45DB041002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04" y="1125691"/>
            <a:ext cx="10040645" cy="564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939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A63F29-D889-4D87-8924-E04D68A20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62" y="0"/>
            <a:ext cx="12019675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B523AB-215E-45A0-9EE3-71D87F82C2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2167" y="2325950"/>
            <a:ext cx="8865832" cy="4314547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</a:pPr>
            <a:br>
              <a:rPr lang="ru-RU" altLang="ru-RU" sz="4800" b="1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ru-RU" altLang="ru-RU" sz="4800" b="1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ru-RU" altLang="ru-RU" sz="4800" b="1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ru-RU" altLang="ru-RU" sz="4800" b="1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ru-RU" altLang="ru-RU" sz="4800" b="1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ru-RU" altLang="ru-RU" sz="4800" b="1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ru-RU" altLang="ru-RU" sz="4800" b="1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ru-RU" altLang="ru-RU" sz="4800" b="1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ru-RU" altLang="ru-RU" sz="4800" b="1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ru-RU" altLang="ru-RU" sz="4800" b="1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altLang="ru-RU" sz="4800" b="1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Мотивация.</a:t>
            </a:r>
            <a:br>
              <a:rPr lang="ru-RU" altLang="ru-RU" sz="4800" b="1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ru-RU" altLang="ru-RU" sz="4800" b="1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altLang="ru-RU" sz="4800" b="1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 Урок математики мы начинаем,</a:t>
            </a:r>
            <a:br>
              <a:rPr lang="ru-RU" altLang="ru-RU" sz="4800" b="1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altLang="ru-RU" sz="4800" b="1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Ещё одну тайну сегодня узнаем, </a:t>
            </a:r>
            <a:br>
              <a:rPr lang="ru-RU" altLang="ru-RU" sz="4800" b="1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altLang="ru-RU" sz="4800" b="1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Не отвлекайся, внимателен будь,</a:t>
            </a:r>
            <a:br>
              <a:rPr lang="ru-RU" altLang="ru-RU" sz="4800" b="1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altLang="ru-RU" sz="4800" b="1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За новыми знаниями отправимся в путь!</a:t>
            </a:r>
            <a:br>
              <a:rPr lang="ru-RU" altLang="ru-RU" sz="4800" b="1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ru-RU" altLang="ru-RU" sz="4800" b="1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76758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>
            <a:extLst>
              <a:ext uri="{FF2B5EF4-FFF2-40B4-BE49-F238E27FC236}">
                <a16:creationId xmlns:a16="http://schemas.microsoft.com/office/drawing/2014/main" id="{1A88A9C6-5744-460D-A071-10FE65BCD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14" y="-40217"/>
            <a:ext cx="12091386" cy="6898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4" name="TextBox 4">
            <a:extLst>
              <a:ext uri="{FF2B5EF4-FFF2-40B4-BE49-F238E27FC236}">
                <a16:creationId xmlns:a16="http://schemas.microsoft.com/office/drawing/2014/main" id="{59876E54-8AC3-4F35-858B-A1A7BAF37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7085" y="2982385"/>
            <a:ext cx="32871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4800" b="1" dirty="0">
              <a:solidFill>
                <a:srgbClr val="002060"/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4E36EAC-F672-4611-B772-83D2386BB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Молодцы!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80060D50-FEAA-45CD-A336-04BA959FF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      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1" name="Номер слайда 12">
            <a:extLst>
              <a:ext uri="{FF2B5EF4-FFF2-40B4-BE49-F238E27FC236}">
                <a16:creationId xmlns:a16="http://schemas.microsoft.com/office/drawing/2014/main" id="{C80AE60F-0B8D-4CCD-ACA7-5528133E1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990575" indent="-3809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523962" indent="-3047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2133547" indent="-3047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743131" indent="-3047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3352716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962301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4571886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5181470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992F077-B5BA-41D3-9CDF-BA811B2FAA8D}" type="slidenum">
              <a:rPr lang="ru-RU" altLang="ru-RU">
                <a:solidFill>
                  <a:srgbClr val="898989"/>
                </a:solidFill>
              </a:rPr>
              <a:pPr/>
              <a:t>20</a:t>
            </a:fld>
            <a:endParaRPr lang="ru-RU" altLang="ru-RU">
              <a:solidFill>
                <a:srgbClr val="898989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E9E7D9C-C538-4B35-9C88-F98014B2C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890" y="4903181"/>
            <a:ext cx="3292125" cy="829128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D19928C-A2E1-4C40-ADE7-E5233D413211}"/>
              </a:ext>
            </a:extLst>
          </p:cNvPr>
          <p:cNvSpPr/>
          <p:nvPr/>
        </p:nvSpPr>
        <p:spPr>
          <a:xfrm>
            <a:off x="4847677" y="3273252"/>
            <a:ext cx="229550" cy="495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4A4A4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b="1" dirty="0">
              <a:solidFill>
                <a:srgbClr val="4A4A4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3D0F10D-2AE5-449A-A238-4D1DC43427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8219" y="1600201"/>
            <a:ext cx="9095559" cy="511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854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A63F29-D889-4D87-8924-E04D68A20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62" y="0"/>
            <a:ext cx="12019675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B523AB-215E-45A0-9EE3-71D87F82C2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8283" y="1577009"/>
            <a:ext cx="8865832" cy="4890053"/>
          </a:xfrm>
        </p:spPr>
        <p:txBody>
          <a:bodyPr>
            <a:normAutofit fontScale="90000"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br>
              <a:rPr lang="ru-RU" altLang="ru-RU" sz="4800" b="1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ru-RU" altLang="ru-RU" sz="4800" b="1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ru-RU" altLang="ru-RU" sz="4800" b="1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ru-RU" altLang="ru-RU" sz="4800" b="1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ru-RU" altLang="ru-RU" sz="4800" b="1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ru-RU" altLang="ru-RU" sz="4800" b="1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altLang="ru-RU" sz="4800" b="1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Устный счет.</a:t>
            </a:r>
            <a:br>
              <a:rPr lang="ru-RU" altLang="ru-RU" sz="4800" b="1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ru-RU" altLang="ru-RU" sz="4800" b="1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altLang="ru-RU" sz="2200" b="1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ru-RU" altLang="ru-RU" sz="2200" b="1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</a:br>
            <a:r>
              <a:rPr kumimoji="0" lang="ru-RU" sz="2700" b="1" i="0" u="none" strike="noStrike" kern="1200" cap="none" spc="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Математическая разминка</a:t>
            </a:r>
            <a:r>
              <a:rPr kumimoji="0" lang="ru-RU" sz="2700" b="0" i="0" u="none" strike="noStrike" kern="1200" cap="none" spc="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«Собери слово» (учащиеся выполняют задания, находят карточки с ответами, на обратной стороне, которых написаны буквы; прикрепляют буквы на доске и читают получившееся слово </a:t>
            </a:r>
            <a:r>
              <a:rPr kumimoji="0" lang="ru-RU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«БЕЗОПАСНОСТЬ»).</a:t>
            </a:r>
            <a:br>
              <a:rPr kumimoji="0" lang="ru-RU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2700" b="0" i="0" u="none" strike="noStrike" kern="1200" cap="none" spc="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А)  48х2=         56-24=             150:5=          6700:100=</a:t>
            </a:r>
            <a:br>
              <a:rPr kumimoji="0" lang="ru-RU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2700" b="0" i="0" u="none" strike="noStrike" kern="1200" cap="none" spc="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70х6=         800-630=         84:4=            125+445=</a:t>
            </a:r>
            <a:br>
              <a:rPr lang="ru-RU" altLang="ru-RU" sz="2700" b="1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ru-RU" altLang="ru-RU" sz="4800" b="1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ru-RU" altLang="ru-RU" sz="4800" b="1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altLang="ru-RU" sz="4800" b="1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 </a:t>
            </a:r>
            <a:endParaRPr lang="ru-RU" sz="8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482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>
            <a:extLst>
              <a:ext uri="{FF2B5EF4-FFF2-40B4-BE49-F238E27FC236}">
                <a16:creationId xmlns:a16="http://schemas.microsoft.com/office/drawing/2014/main" id="{1A88A9C6-5744-460D-A071-10FE65BCD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7" y="-78207"/>
            <a:ext cx="12295058" cy="701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4" name="TextBox 4">
            <a:extLst>
              <a:ext uri="{FF2B5EF4-FFF2-40B4-BE49-F238E27FC236}">
                <a16:creationId xmlns:a16="http://schemas.microsoft.com/office/drawing/2014/main" id="{59876E54-8AC3-4F35-858B-A1A7BAF37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7085" y="2982385"/>
            <a:ext cx="32871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4800" b="1">
                <a:solidFill>
                  <a:srgbClr val="002060"/>
                </a:solidFill>
              </a:rPr>
              <a:t> </a:t>
            </a:r>
            <a:endParaRPr lang="ru-RU" altLang="ru-RU" sz="4800" b="1" dirty="0">
              <a:solidFill>
                <a:srgbClr val="002060"/>
              </a:solidFill>
            </a:endParaRPr>
          </a:p>
        </p:txBody>
      </p:sp>
      <p:sp>
        <p:nvSpPr>
          <p:cNvPr id="10245" name="TextBox 3">
            <a:extLst>
              <a:ext uri="{FF2B5EF4-FFF2-40B4-BE49-F238E27FC236}">
                <a16:creationId xmlns:a16="http://schemas.microsoft.com/office/drawing/2014/main" id="{78928DC2-5AF9-47AD-AAA1-91CCEA076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9356" y="179057"/>
            <a:ext cx="512923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 задачу</a:t>
            </a:r>
          </a:p>
        </p:txBody>
      </p:sp>
      <p:sp>
        <p:nvSpPr>
          <p:cNvPr id="10248" name="TextBox 8">
            <a:extLst>
              <a:ext uri="{FF2B5EF4-FFF2-40B4-BE49-F238E27FC236}">
                <a16:creationId xmlns:a16="http://schemas.microsoft.com/office/drawing/2014/main" id="{73E127EB-47C5-4A1B-844A-2BC0AB88F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9240" y="3813382"/>
            <a:ext cx="32871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4000" b="1" dirty="0">
              <a:solidFill>
                <a:srgbClr val="002060"/>
              </a:solidFill>
            </a:endParaRPr>
          </a:p>
        </p:txBody>
      </p:sp>
      <p:sp>
        <p:nvSpPr>
          <p:cNvPr id="10251" name="Номер слайда 12">
            <a:extLst>
              <a:ext uri="{FF2B5EF4-FFF2-40B4-BE49-F238E27FC236}">
                <a16:creationId xmlns:a16="http://schemas.microsoft.com/office/drawing/2014/main" id="{C80AE60F-0B8D-4CCD-ACA7-5528133E1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990575" indent="-3809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523962" indent="-3047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2133547" indent="-3047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743131" indent="-3047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3352716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962301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4571886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5181470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992F077-B5BA-41D3-9CDF-BA811B2FAA8D}" type="slidenum">
              <a:rPr lang="ru-RU" altLang="ru-RU">
                <a:solidFill>
                  <a:srgbClr val="898989"/>
                </a:solidFill>
              </a:rPr>
              <a:pPr/>
              <a:t>4</a:t>
            </a:fld>
            <a:endParaRPr lang="ru-RU" altLang="ru-RU">
              <a:solidFill>
                <a:srgbClr val="898989"/>
              </a:solidFill>
            </a:endParaRP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A3C55D82-7E06-41E7-9224-C2B17A323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5900" y="1760464"/>
            <a:ext cx="1011166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48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altLang="ru-RU" sz="4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E9E7D9C-C538-4B35-9C88-F98014B2C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890" y="4903181"/>
            <a:ext cx="3292125" cy="829128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1C58FE06-A0FF-4DD9-B1F3-D5B857E4C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21" y="1120953"/>
            <a:ext cx="3897297" cy="247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4801273-1602-4483-BA8B-6A58CA0DE8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163124"/>
              </p:ext>
            </p:extLst>
          </p:nvPr>
        </p:nvGraphicFramePr>
        <p:xfrm>
          <a:off x="2823574" y="3753266"/>
          <a:ext cx="7767485" cy="2478847"/>
        </p:xfrm>
        <a:graphic>
          <a:graphicData uri="http://schemas.openxmlformats.org/drawingml/2006/table">
            <a:tbl>
              <a:tblPr/>
              <a:tblGrid>
                <a:gridCol w="1899567">
                  <a:extLst>
                    <a:ext uri="{9D8B030D-6E8A-4147-A177-3AD203B41FA5}">
                      <a16:colId xmlns:a16="http://schemas.microsoft.com/office/drawing/2014/main" val="430321706"/>
                    </a:ext>
                  </a:extLst>
                </a:gridCol>
                <a:gridCol w="1988724">
                  <a:extLst>
                    <a:ext uri="{9D8B030D-6E8A-4147-A177-3AD203B41FA5}">
                      <a16:colId xmlns:a16="http://schemas.microsoft.com/office/drawing/2014/main" val="2827527231"/>
                    </a:ext>
                  </a:extLst>
                </a:gridCol>
                <a:gridCol w="1652114">
                  <a:extLst>
                    <a:ext uri="{9D8B030D-6E8A-4147-A177-3AD203B41FA5}">
                      <a16:colId xmlns:a16="http://schemas.microsoft.com/office/drawing/2014/main" val="1111663470"/>
                    </a:ext>
                  </a:extLst>
                </a:gridCol>
                <a:gridCol w="2227080">
                  <a:extLst>
                    <a:ext uri="{9D8B030D-6E8A-4147-A177-3AD203B41FA5}">
                      <a16:colId xmlns:a16="http://schemas.microsoft.com/office/drawing/2014/main" val="4783030"/>
                    </a:ext>
                  </a:extLst>
                </a:gridCol>
              </a:tblGrid>
              <a:tr h="1063444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Скорость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Расстояние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254422"/>
                  </a:ext>
                </a:extLst>
              </a:tr>
              <a:tr h="1415403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мин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м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084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7548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>
            <a:extLst>
              <a:ext uri="{FF2B5EF4-FFF2-40B4-BE49-F238E27FC236}">
                <a16:creationId xmlns:a16="http://schemas.microsoft.com/office/drawing/2014/main" id="{1A88A9C6-5744-460D-A071-10FE65BCD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6" y="0"/>
            <a:ext cx="12091386" cy="6898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4" name="TextBox 4">
            <a:extLst>
              <a:ext uri="{FF2B5EF4-FFF2-40B4-BE49-F238E27FC236}">
                <a16:creationId xmlns:a16="http://schemas.microsoft.com/office/drawing/2014/main" id="{59876E54-8AC3-4F35-858B-A1A7BAF37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7085" y="2982385"/>
            <a:ext cx="32871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4800" b="1" dirty="0">
              <a:solidFill>
                <a:srgbClr val="002060"/>
              </a:solidFill>
            </a:endParaRPr>
          </a:p>
        </p:txBody>
      </p:sp>
      <p:sp>
        <p:nvSpPr>
          <p:cNvPr id="10245" name="TextBox 3">
            <a:extLst>
              <a:ext uri="{FF2B5EF4-FFF2-40B4-BE49-F238E27FC236}">
                <a16:creationId xmlns:a16="http://schemas.microsoft.com/office/drawing/2014/main" id="{78928DC2-5AF9-47AD-AAA1-91CCEA076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9356" y="179057"/>
            <a:ext cx="512923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 задачу</a:t>
            </a:r>
          </a:p>
        </p:txBody>
      </p:sp>
      <p:sp>
        <p:nvSpPr>
          <p:cNvPr id="10251" name="Номер слайда 12">
            <a:extLst>
              <a:ext uri="{FF2B5EF4-FFF2-40B4-BE49-F238E27FC236}">
                <a16:creationId xmlns:a16="http://schemas.microsoft.com/office/drawing/2014/main" id="{C80AE60F-0B8D-4CCD-ACA7-5528133E1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990575" indent="-3809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523962" indent="-3047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2133547" indent="-3047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743131" indent="-3047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3352716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962301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4571886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5181470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992F077-B5BA-41D3-9CDF-BA811B2FAA8D}" type="slidenum">
              <a:rPr lang="ru-RU" altLang="ru-RU">
                <a:solidFill>
                  <a:srgbClr val="898989"/>
                </a:solidFill>
              </a:rPr>
              <a:pPr/>
              <a:t>5</a:t>
            </a:fld>
            <a:endParaRPr lang="ru-RU" altLang="ru-RU">
              <a:solidFill>
                <a:srgbClr val="898989"/>
              </a:solidFill>
            </a:endParaRP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A3C55D82-7E06-41E7-9224-C2B17A323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5900" y="1760464"/>
            <a:ext cx="1011166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4800" b="1" dirty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4800" b="1" dirty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4800" b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E9E7D9C-C538-4B35-9C88-F98014B2C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890" y="4903181"/>
            <a:ext cx="3292125" cy="8291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EB0F191-4C56-45D1-BEFC-C291E1853A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0335" y="3813382"/>
            <a:ext cx="3133725" cy="3048000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4362C4C5-0B7C-4725-9660-BCD8109E9D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349272"/>
              </p:ext>
            </p:extLst>
          </p:nvPr>
        </p:nvGraphicFramePr>
        <p:xfrm>
          <a:off x="838199" y="1825625"/>
          <a:ext cx="6876495" cy="3216892"/>
        </p:xfrm>
        <a:graphic>
          <a:graphicData uri="http://schemas.openxmlformats.org/drawingml/2006/table">
            <a:tbl>
              <a:tblPr/>
              <a:tblGrid>
                <a:gridCol w="2330546">
                  <a:extLst>
                    <a:ext uri="{9D8B030D-6E8A-4147-A177-3AD203B41FA5}">
                      <a16:colId xmlns:a16="http://schemas.microsoft.com/office/drawing/2014/main" val="1135831324"/>
                    </a:ext>
                  </a:extLst>
                </a:gridCol>
                <a:gridCol w="1936079">
                  <a:extLst>
                    <a:ext uri="{9D8B030D-6E8A-4147-A177-3AD203B41FA5}">
                      <a16:colId xmlns:a16="http://schemas.microsoft.com/office/drawing/2014/main" val="1214709264"/>
                    </a:ext>
                  </a:extLst>
                </a:gridCol>
                <a:gridCol w="2609870">
                  <a:extLst>
                    <a:ext uri="{9D8B030D-6E8A-4147-A177-3AD203B41FA5}">
                      <a16:colId xmlns:a16="http://schemas.microsoft.com/office/drawing/2014/main" val="2940816216"/>
                    </a:ext>
                  </a:extLst>
                </a:gridCol>
              </a:tblGrid>
              <a:tr h="1380071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Скорость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Расстояние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738223"/>
                  </a:ext>
                </a:extLst>
              </a:tr>
              <a:tr h="1836821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14км/ч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28 км</a:t>
                      </a:r>
                    </a:p>
                  </a:txBody>
                  <a:tcPr marL="51435" marR="51435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1797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>
            <a:extLst>
              <a:ext uri="{FF2B5EF4-FFF2-40B4-BE49-F238E27FC236}">
                <a16:creationId xmlns:a16="http://schemas.microsoft.com/office/drawing/2014/main" id="{1A88A9C6-5744-460D-A071-10FE65BCD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6" y="0"/>
            <a:ext cx="12091386" cy="6898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4" name="TextBox 4">
            <a:extLst>
              <a:ext uri="{FF2B5EF4-FFF2-40B4-BE49-F238E27FC236}">
                <a16:creationId xmlns:a16="http://schemas.microsoft.com/office/drawing/2014/main" id="{59876E54-8AC3-4F35-858B-A1A7BAF37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7085" y="2982385"/>
            <a:ext cx="32871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4800" b="1" dirty="0">
              <a:solidFill>
                <a:srgbClr val="002060"/>
              </a:solidFill>
            </a:endParaRPr>
          </a:p>
        </p:txBody>
      </p:sp>
      <p:sp>
        <p:nvSpPr>
          <p:cNvPr id="10245" name="TextBox 3">
            <a:extLst>
              <a:ext uri="{FF2B5EF4-FFF2-40B4-BE49-F238E27FC236}">
                <a16:creationId xmlns:a16="http://schemas.microsoft.com/office/drawing/2014/main" id="{78928DC2-5AF9-47AD-AAA1-91CCEA076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9356" y="179057"/>
            <a:ext cx="512923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  задачу</a:t>
            </a:r>
          </a:p>
        </p:txBody>
      </p:sp>
      <p:sp>
        <p:nvSpPr>
          <p:cNvPr id="10251" name="Номер слайда 12">
            <a:extLst>
              <a:ext uri="{FF2B5EF4-FFF2-40B4-BE49-F238E27FC236}">
                <a16:creationId xmlns:a16="http://schemas.microsoft.com/office/drawing/2014/main" id="{C80AE60F-0B8D-4CCD-ACA7-5528133E1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990575" indent="-3809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523962" indent="-3047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2133547" indent="-3047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743131" indent="-3047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3352716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962301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4571886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5181470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992F077-B5BA-41D3-9CDF-BA811B2FAA8D}" type="slidenum">
              <a:rPr lang="ru-RU" altLang="ru-RU">
                <a:solidFill>
                  <a:srgbClr val="898989"/>
                </a:solidFill>
              </a:rPr>
              <a:pPr/>
              <a:t>6</a:t>
            </a:fld>
            <a:endParaRPr lang="ru-RU" altLang="ru-RU">
              <a:solidFill>
                <a:srgbClr val="898989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E9E7D9C-C538-4B35-9C88-F98014B2C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890" y="4903181"/>
            <a:ext cx="3292125" cy="829128"/>
          </a:xfrm>
          <a:prstGeom prst="rect">
            <a:avLst/>
          </a:prstGeom>
        </p:spPr>
      </p:pic>
      <p:sp>
        <p:nvSpPr>
          <p:cNvPr id="12" name="TextBox 5">
            <a:extLst>
              <a:ext uri="{FF2B5EF4-FFF2-40B4-BE49-F238E27FC236}">
                <a16:creationId xmlns:a16="http://schemas.microsoft.com/office/drawing/2014/main" id="{A3C55D82-7E06-41E7-9224-C2B17A323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5900" y="1760464"/>
            <a:ext cx="10111666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4800" b="1" dirty="0">
                <a:solidFill>
                  <a:srgbClr val="002060"/>
                </a:solidFill>
              </a:rPr>
              <a:t>Длина школьного  коридора 18 метров, а ширина 5 </a:t>
            </a:r>
            <a:r>
              <a:rPr lang="ru-RU" altLang="ru-RU" sz="4800" b="1" dirty="0" err="1">
                <a:solidFill>
                  <a:srgbClr val="002060"/>
                </a:solidFill>
              </a:rPr>
              <a:t>метров.Чему</a:t>
            </a:r>
            <a:r>
              <a:rPr lang="ru-RU" altLang="ru-RU" sz="4800" b="1" dirty="0">
                <a:solidFill>
                  <a:srgbClr val="002060"/>
                </a:solidFill>
              </a:rPr>
              <a:t> равна площадь школьного коридора?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7A812CD-CAC2-4E2B-9208-541AAEC050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1890" y="4072745"/>
            <a:ext cx="5034210" cy="301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273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>
            <a:extLst>
              <a:ext uri="{FF2B5EF4-FFF2-40B4-BE49-F238E27FC236}">
                <a16:creationId xmlns:a16="http://schemas.microsoft.com/office/drawing/2014/main" id="{1A88A9C6-5744-460D-A071-10FE65BCD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6" y="0"/>
            <a:ext cx="12091386" cy="6898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4" name="TextBox 4">
            <a:extLst>
              <a:ext uri="{FF2B5EF4-FFF2-40B4-BE49-F238E27FC236}">
                <a16:creationId xmlns:a16="http://schemas.microsoft.com/office/drawing/2014/main" id="{59876E54-8AC3-4F35-858B-A1A7BAF37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7085" y="2982385"/>
            <a:ext cx="32871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4800" b="1" dirty="0">
              <a:solidFill>
                <a:srgbClr val="002060"/>
              </a:solidFill>
            </a:endParaRPr>
          </a:p>
        </p:txBody>
      </p:sp>
      <p:sp>
        <p:nvSpPr>
          <p:cNvPr id="10245" name="TextBox 3">
            <a:extLst>
              <a:ext uri="{FF2B5EF4-FFF2-40B4-BE49-F238E27FC236}">
                <a16:creationId xmlns:a16="http://schemas.microsoft.com/office/drawing/2014/main" id="{78928DC2-5AF9-47AD-AAA1-91CCEA076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9356" y="179057"/>
            <a:ext cx="512923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 задачу</a:t>
            </a:r>
          </a:p>
        </p:txBody>
      </p:sp>
      <p:sp>
        <p:nvSpPr>
          <p:cNvPr id="10251" name="Номер слайда 12">
            <a:extLst>
              <a:ext uri="{FF2B5EF4-FFF2-40B4-BE49-F238E27FC236}">
                <a16:creationId xmlns:a16="http://schemas.microsoft.com/office/drawing/2014/main" id="{C80AE60F-0B8D-4CCD-ACA7-5528133E1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990575" indent="-3809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523962" indent="-3047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2133547" indent="-3047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743131" indent="-3047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3352716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962301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4571886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5181470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992F077-B5BA-41D3-9CDF-BA811B2FAA8D}" type="slidenum">
              <a:rPr lang="ru-RU" altLang="ru-RU">
                <a:solidFill>
                  <a:srgbClr val="898989"/>
                </a:solidFill>
              </a:rPr>
              <a:pPr/>
              <a:t>7</a:t>
            </a:fld>
            <a:endParaRPr lang="ru-RU" altLang="ru-RU">
              <a:solidFill>
                <a:srgbClr val="898989"/>
              </a:solidFill>
            </a:endParaRP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A3C55D82-7E06-41E7-9224-C2B17A323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8140" y="2473760"/>
            <a:ext cx="1011166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sz="4400" dirty="0"/>
              <a:t>Чему равен периметр квадрата со стороной 12 см?</a:t>
            </a:r>
            <a:endParaRPr lang="ru-RU" altLang="ru-RU" sz="4400" b="1" dirty="0">
              <a:solidFill>
                <a:srgbClr val="00206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E9E7D9C-C538-4B35-9C88-F98014B2C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890" y="4903181"/>
            <a:ext cx="3292125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934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>
            <a:extLst>
              <a:ext uri="{FF2B5EF4-FFF2-40B4-BE49-F238E27FC236}">
                <a16:creationId xmlns:a16="http://schemas.microsoft.com/office/drawing/2014/main" id="{1A88A9C6-5744-460D-A071-10FE65BCD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91386" cy="6898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4" name="TextBox 4">
            <a:extLst>
              <a:ext uri="{FF2B5EF4-FFF2-40B4-BE49-F238E27FC236}">
                <a16:creationId xmlns:a16="http://schemas.microsoft.com/office/drawing/2014/main" id="{59876E54-8AC3-4F35-858B-A1A7BAF37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8308" y="2921169"/>
            <a:ext cx="32871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4800" b="1" dirty="0">
              <a:solidFill>
                <a:srgbClr val="002060"/>
              </a:solidFill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CEE1BD4-19A6-4B70-B8F7-7659C66A8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solidFill>
                  <a:srgbClr val="FF0000"/>
                </a:solidFill>
              </a:rPr>
              <a:t>Найди значения выражений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BA596C2-D9A5-4134-9BF2-395B85D79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251" name="Номер слайда 12">
            <a:extLst>
              <a:ext uri="{FF2B5EF4-FFF2-40B4-BE49-F238E27FC236}">
                <a16:creationId xmlns:a16="http://schemas.microsoft.com/office/drawing/2014/main" id="{C80AE60F-0B8D-4CCD-ACA7-5528133E1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990575" indent="-3809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523962" indent="-3047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2133547" indent="-3047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743131" indent="-3047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3352716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962301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4571886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5181470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992F077-B5BA-41D3-9CDF-BA811B2FAA8D}" type="slidenum">
              <a:rPr lang="ru-RU" altLang="ru-RU">
                <a:solidFill>
                  <a:srgbClr val="898989"/>
                </a:solidFill>
              </a:rPr>
              <a:pPr/>
              <a:t>8</a:t>
            </a:fld>
            <a:endParaRPr lang="ru-RU" altLang="ru-RU">
              <a:solidFill>
                <a:srgbClr val="898989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E9E7D9C-C538-4B35-9C88-F98014B2C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890" y="4903181"/>
            <a:ext cx="3292125" cy="829128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75FD0EC-CB63-4D27-82D7-A4CB452CAB37}"/>
              </a:ext>
            </a:extLst>
          </p:cNvPr>
          <p:cNvSpPr/>
          <p:nvPr/>
        </p:nvSpPr>
        <p:spPr>
          <a:xfrm>
            <a:off x="1236771" y="2385677"/>
            <a:ext cx="1011166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/>
              <a:t>46 : 10=               600 : 100=                         520 : 10=             727 : 100 = </a:t>
            </a:r>
          </a:p>
          <a:p>
            <a:r>
              <a:rPr lang="ru-RU" sz="4800" dirty="0"/>
              <a:t>                                    8000 : 1000=</a:t>
            </a:r>
          </a:p>
          <a:p>
            <a:r>
              <a:rPr lang="ru-RU" sz="4800" dirty="0"/>
              <a:t>                                     4658:1000=</a:t>
            </a:r>
          </a:p>
        </p:txBody>
      </p:sp>
    </p:spTree>
    <p:extLst>
      <p:ext uri="{BB962C8B-B14F-4D97-AF65-F5344CB8AC3E}">
        <p14:creationId xmlns:p14="http://schemas.microsoft.com/office/powerpoint/2010/main" val="790172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>
            <a:extLst>
              <a:ext uri="{FF2B5EF4-FFF2-40B4-BE49-F238E27FC236}">
                <a16:creationId xmlns:a16="http://schemas.microsoft.com/office/drawing/2014/main" id="{1A88A9C6-5744-460D-A071-10FE65BCD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91386" cy="6898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4" name="TextBox 4">
            <a:extLst>
              <a:ext uri="{FF2B5EF4-FFF2-40B4-BE49-F238E27FC236}">
                <a16:creationId xmlns:a16="http://schemas.microsoft.com/office/drawing/2014/main" id="{59876E54-8AC3-4F35-858B-A1A7BAF37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8308" y="2921169"/>
            <a:ext cx="32871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4800" b="1" dirty="0">
              <a:solidFill>
                <a:srgbClr val="002060"/>
              </a:solidFill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CEE1BD4-19A6-4B70-B8F7-7659C66A8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solidFill>
                  <a:srgbClr val="FF0000"/>
                </a:solidFill>
              </a:rPr>
              <a:t>Найди значения выражений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BA596C2-D9A5-4134-9BF2-395B85D79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251" name="Номер слайда 12">
            <a:extLst>
              <a:ext uri="{FF2B5EF4-FFF2-40B4-BE49-F238E27FC236}">
                <a16:creationId xmlns:a16="http://schemas.microsoft.com/office/drawing/2014/main" id="{C80AE60F-0B8D-4CCD-ACA7-5528133E1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990575" indent="-3809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523962" indent="-3047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2133547" indent="-3047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743131" indent="-30479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3352716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962301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4571886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5181470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992F077-B5BA-41D3-9CDF-BA811B2FAA8D}" type="slidenum">
              <a:rPr lang="ru-RU" altLang="ru-RU">
                <a:solidFill>
                  <a:srgbClr val="898989"/>
                </a:solidFill>
              </a:rPr>
              <a:pPr/>
              <a:t>9</a:t>
            </a:fld>
            <a:endParaRPr lang="ru-RU" altLang="ru-RU">
              <a:solidFill>
                <a:srgbClr val="898989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E9E7D9C-C538-4B35-9C88-F98014B2C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890" y="4903181"/>
            <a:ext cx="3292125" cy="829128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75FD0EC-CB63-4D27-82D7-A4CB452CAB37}"/>
              </a:ext>
            </a:extLst>
          </p:cNvPr>
          <p:cNvSpPr/>
          <p:nvPr/>
        </p:nvSpPr>
        <p:spPr>
          <a:xfrm>
            <a:off x="1236771" y="2385677"/>
            <a:ext cx="101116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/>
              <a:t>600 : 100=                         46:10=</a:t>
            </a:r>
          </a:p>
          <a:p>
            <a:r>
              <a:rPr lang="ru-RU" sz="4800" dirty="0"/>
              <a:t>520 : 10=                           727:100</a:t>
            </a:r>
          </a:p>
          <a:p>
            <a:r>
              <a:rPr lang="ru-RU" sz="4800" dirty="0"/>
              <a:t> 8000 : 1000=                   4658:1000=</a:t>
            </a:r>
          </a:p>
          <a:p>
            <a:endParaRPr lang="ru-RU" sz="4800" dirty="0"/>
          </a:p>
          <a:p>
            <a:r>
              <a:rPr lang="ru-RU" sz="4800" dirty="0"/>
              <a:t>                                   </a:t>
            </a:r>
          </a:p>
          <a:p>
            <a:r>
              <a:rPr lang="ru-RU" sz="4800" dirty="0"/>
              <a:t>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9537616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Презентация c кнопкам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521</Words>
  <Application>Microsoft Office PowerPoint</Application>
  <PresentationFormat>Широкоэкранный</PresentationFormat>
  <Paragraphs>109</Paragraphs>
  <Slides>20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Arial</vt:lpstr>
      <vt:lpstr>Calibri</vt:lpstr>
      <vt:lpstr>Calibri Light</vt:lpstr>
      <vt:lpstr>Helvetica</vt:lpstr>
      <vt:lpstr>Times New Roman</vt:lpstr>
      <vt:lpstr>Trebuchet MS</vt:lpstr>
      <vt:lpstr>Wingdings 2</vt:lpstr>
      <vt:lpstr>Тема Office</vt:lpstr>
      <vt:lpstr>Презентация c кнопками</vt:lpstr>
      <vt:lpstr>Document</vt:lpstr>
      <vt:lpstr>Презентация PowerPoint</vt:lpstr>
      <vt:lpstr>          Мотивация.   Урок математики мы начинаем, Ещё одну тайну сегодня узнаем,  Не отвлекайся, внимателен будь, За новыми знаниями отправимся в путь!  </vt:lpstr>
      <vt:lpstr>      Устный счет.     Математическая разминка «Собери слово» (учащиеся выполняют задания, находят карточки с ответами, на обратной стороне, которых написаны буквы; прикрепляют буквы на доске и читают получившееся слово «БЕЗОПАСНОСТЬ»).                А)  48х2=         56-24=             150:5=          6700:100=                  70х6=         800-630=         84:4=            125+445=    </vt:lpstr>
      <vt:lpstr>Презентация PowerPoint</vt:lpstr>
      <vt:lpstr>Презентация PowerPoint</vt:lpstr>
      <vt:lpstr>Презентация PowerPoint</vt:lpstr>
      <vt:lpstr>Презентация PowerPoint</vt:lpstr>
      <vt:lpstr>Найди значения выражений</vt:lpstr>
      <vt:lpstr>Найди значения выражений</vt:lpstr>
      <vt:lpstr>Тема урока</vt:lpstr>
      <vt:lpstr>Цель нашего урока</vt:lpstr>
      <vt:lpstr>Презентация PowerPoint</vt:lpstr>
      <vt:lpstr>Презентация PowerPoint</vt:lpstr>
      <vt:lpstr>Презентация PowerPoint</vt:lpstr>
      <vt:lpstr>                    Работа в парах</vt:lpstr>
      <vt:lpstr>Работа в группах.</vt:lpstr>
      <vt:lpstr>Работа в группах.</vt:lpstr>
      <vt:lpstr>Работа в группах.</vt:lpstr>
      <vt:lpstr>Рефлексия</vt:lpstr>
      <vt:lpstr>Молодцы!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Atljhjdcrfz</dc:creator>
  <cp:lastModifiedBy>Светлана Atljhjdcrfz</cp:lastModifiedBy>
  <cp:revision>8</cp:revision>
  <dcterms:created xsi:type="dcterms:W3CDTF">2024-02-01T08:21:32Z</dcterms:created>
  <dcterms:modified xsi:type="dcterms:W3CDTF">2025-05-17T12:59:26Z</dcterms:modified>
</cp:coreProperties>
</file>