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39"/>
  </p:notesMasterIdLst>
  <p:sldIdLst>
    <p:sldId id="273" r:id="rId3"/>
    <p:sldId id="278" r:id="rId4"/>
    <p:sldId id="279" r:id="rId5"/>
    <p:sldId id="282" r:id="rId6"/>
    <p:sldId id="283" r:id="rId7"/>
    <p:sldId id="284" r:id="rId8"/>
    <p:sldId id="285" r:id="rId9"/>
    <p:sldId id="264" r:id="rId10"/>
    <p:sldId id="270" r:id="rId11"/>
    <p:sldId id="271" r:id="rId12"/>
    <p:sldId id="276" r:id="rId13"/>
    <p:sldId id="277" r:id="rId14"/>
    <p:sldId id="263" r:id="rId15"/>
    <p:sldId id="265" r:id="rId16"/>
    <p:sldId id="266" r:id="rId17"/>
    <p:sldId id="312" r:id="rId18"/>
    <p:sldId id="262" r:id="rId19"/>
    <p:sldId id="258" r:id="rId20"/>
    <p:sldId id="268" r:id="rId21"/>
    <p:sldId id="269" r:id="rId22"/>
    <p:sldId id="261" r:id="rId23"/>
    <p:sldId id="286" r:id="rId24"/>
    <p:sldId id="293" r:id="rId25"/>
    <p:sldId id="294" r:id="rId26"/>
    <p:sldId id="297" r:id="rId27"/>
    <p:sldId id="298" r:id="rId28"/>
    <p:sldId id="296" r:id="rId29"/>
    <p:sldId id="299" r:id="rId30"/>
    <p:sldId id="303" r:id="rId31"/>
    <p:sldId id="304" r:id="rId32"/>
    <p:sldId id="305" r:id="rId33"/>
    <p:sldId id="306" r:id="rId34"/>
    <p:sldId id="307" r:id="rId35"/>
    <p:sldId id="308" r:id="rId36"/>
    <p:sldId id="301" r:id="rId37"/>
    <p:sldId id="31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15345B8-0D11-4C1D-BFB8-782A4A8C45E6}">
          <p14:sldIdLst>
            <p14:sldId id="273"/>
            <p14:sldId id="278"/>
            <p14:sldId id="279"/>
          </p14:sldIdLst>
        </p14:section>
        <p14:section name="Раздел без заголовка" id="{E00904E9-77DA-4606-9ADD-ACCF1738A4D6}">
          <p14:sldIdLst>
            <p14:sldId id="282"/>
            <p14:sldId id="283"/>
            <p14:sldId id="284"/>
            <p14:sldId id="285"/>
            <p14:sldId id="264"/>
            <p14:sldId id="270"/>
            <p14:sldId id="271"/>
            <p14:sldId id="276"/>
            <p14:sldId id="277"/>
            <p14:sldId id="263"/>
            <p14:sldId id="265"/>
            <p14:sldId id="266"/>
            <p14:sldId id="312"/>
            <p14:sldId id="262"/>
            <p14:sldId id="258"/>
            <p14:sldId id="268"/>
            <p14:sldId id="269"/>
            <p14:sldId id="261"/>
            <p14:sldId id="286"/>
            <p14:sldId id="293"/>
            <p14:sldId id="294"/>
            <p14:sldId id="297"/>
            <p14:sldId id="298"/>
            <p14:sldId id="296"/>
            <p14:sldId id="299"/>
            <p14:sldId id="303"/>
            <p14:sldId id="304"/>
            <p14:sldId id="305"/>
            <p14:sldId id="306"/>
            <p14:sldId id="307"/>
            <p14:sldId id="308"/>
            <p14:sldId id="301"/>
            <p14:sldId id="31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лрей Бус" initials="АБ" lastIdx="1" clrIdx="0">
    <p:extLst>
      <p:ext uri="{19B8F6BF-5375-455C-9EA6-DF929625EA0E}">
        <p15:presenceInfo xmlns:p15="http://schemas.microsoft.com/office/powerpoint/2012/main" userId="d84ac27cb037aa8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24" autoAdjust="0"/>
    <p:restoredTop sz="94660"/>
  </p:normalViewPr>
  <p:slideViewPr>
    <p:cSldViewPr snapToGrid="0">
      <p:cViewPr varScale="1">
        <p:scale>
          <a:sx n="83" d="100"/>
          <a:sy n="83" d="100"/>
        </p:scale>
        <p:origin x="99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3AD1C-DF48-466C-B071-9A8A4853E615}" type="datetimeFigureOut">
              <a:rPr lang="ru-RU" smtClean="0"/>
              <a:t>18.06.2023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45D82-34C6-44B8-B367-8085F4544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713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4DF8-FA05-4A29-B17F-EB9BE7DDA1A3}" type="datetime1">
              <a:rPr lang="en-US" smtClean="0"/>
              <a:t>6/18/2023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ЧПОУ "газпром техникум Новый Уренгой"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5517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472F-5B80-4E09-865A-776A246ACBBC}" type="datetime1">
              <a:rPr lang="en-US" smtClean="0"/>
              <a:t>6/18/2023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ЧПОУ "газпром техникум Новый Уренгой"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296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01-561A-47D2-9415-1BAF449892BF}" type="datetime1">
              <a:rPr lang="en-US" smtClean="0"/>
              <a:t>6/18/2023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ЧПОУ "газпром техникум Новый Уренгой"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927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F89957-B8A8-D800-F578-01B1E2D5B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B5C0C2-9C88-DD18-0325-8510BBE343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2E2B54-C8F9-1CDC-E8B5-0D0D45468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CCE1-B03A-442B-9755-E7C2D53136FE}" type="datetime1">
              <a:rPr lang="en-US" smtClean="0"/>
              <a:t>6/18/2023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736692-760D-FA85-849C-D757596EE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ЧПОУ "газпром техникум Новый Уренгой"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82CC4E-626C-2D77-F9B8-61D5BD15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5168E5-ACE0-9BDD-9AD1-CF202CE27EB6}"/>
              </a:ext>
            </a:extLst>
          </p:cNvPr>
          <p:cNvSpPr txBox="1"/>
          <p:nvPr userDrawn="1"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6053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278700-7876-E20F-D331-CB393ADDB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57037D-1190-B1BC-A4C7-0902EB266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0E2F31-A598-AFEA-8B09-99E08CF76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BBFCF-5ADA-4E7E-8DA6-A3432626B449}" type="datetime1">
              <a:rPr lang="en-US" smtClean="0"/>
              <a:t>6/18/2023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9FDC6E-E2C3-D2AE-FF53-97CA20FB2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ЧПОУ "газпром техникум Новый Уренгой"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97AAFF-B13B-5054-E07A-E7708508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567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425DD7-73B7-8D08-A3AC-B5CBFC110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05FADD-AE01-CC9C-829F-754D60903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A9E4F7-E0B0-9527-7552-A1E2C86FA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3DD0-10DE-4062-B292-52CBE31E8530}" type="datetime1">
              <a:rPr lang="en-US" smtClean="0"/>
              <a:t>6/18/2023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6AE8D7-BFD7-8A05-F4D6-C1C4622A2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ЧПОУ "газпром техникум Новый Уренгой"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EBBB29-2F04-835A-7CCD-37E4F1C5B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988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1894DC-E496-76A7-B470-34C432D6E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FD58A5-0056-6D87-4CD8-543CDBD300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500FF5-0891-9012-481C-9413E512A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0541F8-C3FF-0D05-9096-5CEA9D5D1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78E5-924B-4672-825A-19CAEE0DBA05}" type="datetime1">
              <a:rPr lang="en-US" smtClean="0"/>
              <a:t>6/18/2023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431B6E-7F27-F404-28FC-FFAF67C4A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ЧПОУ "газпром техникум Новый Уренгой"</a:t>
            </a:r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DBD66A-FD22-5F1C-3C25-9A19D0873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856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16E015-C3D9-9FA7-9E93-5B3AA1710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A11E56-1643-A7B8-28DB-BD42BABDE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7BB2C9-7116-CD73-80E2-990CDB9D9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0C201D-F740-534F-8548-9EE4938B6D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E4B56F-E486-9F09-1790-056769F706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2F6AF76-DAAC-F6D4-F117-1DEB7B2E3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DCC9-0CBB-43C2-BABC-AC57A2EC33AF}" type="datetime1">
              <a:rPr lang="en-US" smtClean="0"/>
              <a:t>6/18/2023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54CF37D-14A4-B80B-9CE3-778C8867A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ЧПОУ "газпром техникум Новый Уренгой"</a:t>
            </a:r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B1D692-2E04-1C85-BB95-7A2B135EF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882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9F7B9-C304-7BB8-D86E-182F6D98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CD78BA5-B21C-5424-4F10-B8705289E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613E-6802-4365-88BA-5F7C388DB798}" type="datetime1">
              <a:rPr lang="en-US" smtClean="0"/>
              <a:t>6/18/2023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B67E905-FB71-3AB3-7616-B44FF5AFD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ЧПОУ "газпром техникум Новый Уренгой"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C7A7963-2CF1-9F9F-6A5D-CE5B554BF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773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5E3A62F-1B21-974E-9D57-EE009AE64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84D7-08E3-428C-8261-A1A8320DFA52}" type="datetime1">
              <a:rPr lang="en-US" smtClean="0"/>
              <a:t>6/18/2023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261653C-0ACD-AB4F-306C-CB3EC4615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ЧПОУ "газпром техникум Новый Уренгой"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C99CAC-749A-A61F-F6D2-0EC78D3D3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589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1FF846-F1B2-1265-C3B4-077760053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3A9B61-EA36-F404-F0A9-0FB4D10EF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576C8C-C8F7-FDBD-4430-567E8C06FF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6B31FC-6CA7-AC47-FFAE-E677E224C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B6B1-B347-452A-BF81-2B42ABAAC1F2}" type="datetime1">
              <a:rPr lang="en-US" smtClean="0"/>
              <a:t>6/18/2023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A1F200-4DC1-1C99-F1AE-0A3B8C44C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ЧПОУ "газпром техникум Новый Уренгой"</a:t>
            </a:r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942D5E-5B49-14DA-19EE-945713B14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18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F240-0ACA-4580-B557-89C7CB7CDB99}" type="datetime1">
              <a:rPr lang="en-US" smtClean="0"/>
              <a:t>6/18/2023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ЧПОУ "газпром техникум Новый Уренгой"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450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B557C6-F4C6-52AE-E7FA-F3CE03439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F009D61-E9A4-9666-38B7-8C16C919E3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749B5C-5E7E-ECDD-0EFD-84BD490C3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B7845E-C92D-771C-E95D-D16668C47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0400D-B79D-4850-AD36-643FB48F35AB}" type="datetime1">
              <a:rPr lang="en-US" smtClean="0"/>
              <a:t>6/18/2023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278592-90B0-0ED4-4855-409072D1E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ЧПОУ "газпром техникум Новый Уренгой"</a:t>
            </a:r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39638B-DA4A-D050-001C-D1CDBB14A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106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B91B75-A63D-1CBE-953D-6BC991B53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9B1B63-F117-F652-97B3-8B44A668D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464CC5-C5D8-558D-830D-4FDA0DA01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C990-FF48-49BB-B26E-C7C385472BDA}" type="datetime1">
              <a:rPr lang="en-US" smtClean="0"/>
              <a:t>6/18/2023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85C6F3-64CA-D0B1-88C9-2E45682C0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ЧПОУ "газпром техникум Новый Уренгой"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320A37-0E1B-A138-E742-DE54A76ED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440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5592A95-D651-E2AC-B70B-3A072EE481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846CAA-D266-69E0-1814-7870EE201C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8D6407-5B24-C9E1-98B1-25FB90368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C7DE-4AC3-46B6-9289-FB878A7E8DF1}" type="datetime1">
              <a:rPr lang="en-US" smtClean="0"/>
              <a:t>6/18/2023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572F48-4E13-522A-FFDA-6FDA0B8C2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ЧПОУ "газпром техникум Новый Уренгой"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F4D8B3-7112-ECD9-A6D4-FDE232D67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530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18C-AF55-4F1F-8CA7-6C7230E7B2C9}" type="datetime1">
              <a:rPr lang="en-US" smtClean="0"/>
              <a:t>6/18/2023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ЧПОУ "газпром техникум Новый Уренгой"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623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D289-4B4E-4E9E-AA32-338373CD68BB}" type="datetime1">
              <a:rPr lang="en-US" smtClean="0"/>
              <a:t>6/18/2023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ЧПОУ "газпром техникум Новый Уренгой"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099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FF35-32F2-4AE3-A62B-CA7EE2E92BD4}" type="datetime1">
              <a:rPr lang="en-US" smtClean="0"/>
              <a:t>6/18/2023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ЧПОУ "газпром техникум Новый Уренгой"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558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4B4F-B3FD-4EEF-8C02-D135E1A9C2B1}" type="datetime1">
              <a:rPr lang="en-US" smtClean="0"/>
              <a:t>6/18/2023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ЧПОУ "газпром техникум Новый Уренгой"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58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5383-5F17-48F6-9A2B-EBEDFDE35003}" type="datetime1">
              <a:rPr lang="en-US" smtClean="0"/>
              <a:t>6/18/2023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ЧПОУ "газпром техникум Новый Уренгой"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382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6D703-7300-4097-9042-F691B7088E3E}" type="datetime1">
              <a:rPr lang="en-US" smtClean="0"/>
              <a:t>6/18/2023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ЧПОУ "газпром техникум Новый Уренгой"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973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C428-1D46-4EDA-B42E-9103A61E6262}" type="datetime1">
              <a:rPr lang="en-US" smtClean="0"/>
              <a:t>6/18/2023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ЧПОУ "газпром техникум Новый Уренгой"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532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CEA4A-4EBC-43B4-BE6F-6AD3F9BC0A66}" type="datetime1">
              <a:rPr lang="en-US" smtClean="0"/>
              <a:t>6/18/2023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ЧПОУ "газпром техникум Новый Уренгой"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E21B3-E6C5-444F-8155-046F2E6A27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8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347D70-F9E2-42C4-152A-285971060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93FB80-5508-7CAF-2F1B-21F3851D2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BE1BBC-B4A5-6210-5182-1FD8B2C8B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9B43F-47A9-4B5B-80AF-F4554A444E44}" type="datetime1">
              <a:rPr lang="en-US" smtClean="0"/>
              <a:t>6/18/2023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02154B-2288-2219-F88C-19EC7F2F5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ЧПОУ "газпром техникум Новый Уренгой"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AFBC0C-A3F8-94E6-0221-2B16DBA2FC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E21B3-E6C5-444F-8155-046F2E6A27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37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10.png"/><Relationship Id="rId7" Type="http://schemas.openxmlformats.org/officeDocument/2006/relationships/image" Target="../media/image1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85.png"/><Relationship Id="rId10" Type="http://schemas.openxmlformats.org/officeDocument/2006/relationships/image" Target="../media/image13.png"/><Relationship Id="rId4" Type="http://schemas.openxmlformats.org/officeDocument/2006/relationships/image" Target="../media/image710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22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53.png"/><Relationship Id="rId5" Type="http://schemas.openxmlformats.org/officeDocument/2006/relationships/image" Target="../media/image25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24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2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1.png"/><Relationship Id="rId7" Type="http://schemas.openxmlformats.org/officeDocument/2006/relationships/image" Target="../media/image761.png"/><Relationship Id="rId2" Type="http://schemas.openxmlformats.org/officeDocument/2006/relationships/image" Target="../media/image7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1.png"/><Relationship Id="rId5" Type="http://schemas.openxmlformats.org/officeDocument/2006/relationships/image" Target="../media/image741.png"/><Relationship Id="rId4" Type="http://schemas.openxmlformats.org/officeDocument/2006/relationships/image" Target="../media/image7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0.png"/><Relationship Id="rId13" Type="http://schemas.openxmlformats.org/officeDocument/2006/relationships/image" Target="../media/image84.png"/><Relationship Id="rId3" Type="http://schemas.openxmlformats.org/officeDocument/2006/relationships/image" Target="../media/image740.png"/><Relationship Id="rId7" Type="http://schemas.openxmlformats.org/officeDocument/2006/relationships/image" Target="../media/image780.png"/><Relationship Id="rId12" Type="http://schemas.openxmlformats.org/officeDocument/2006/relationships/image" Target="../media/image83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0.png"/><Relationship Id="rId11" Type="http://schemas.openxmlformats.org/officeDocument/2006/relationships/image" Target="../media/image82.png"/><Relationship Id="rId5" Type="http://schemas.openxmlformats.org/officeDocument/2006/relationships/image" Target="../media/image760.png"/><Relationship Id="rId10" Type="http://schemas.openxmlformats.org/officeDocument/2006/relationships/image" Target="../media/image810.png"/><Relationship Id="rId4" Type="http://schemas.openxmlformats.org/officeDocument/2006/relationships/image" Target="../media/image750.png"/><Relationship Id="rId9" Type="http://schemas.openxmlformats.org/officeDocument/2006/relationships/image" Target="../media/image80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9775" y="1965312"/>
            <a:ext cx="8140423" cy="3567122"/>
          </a:xfrm>
        </p:spPr>
        <p:txBody>
          <a:bodyPr>
            <a:normAutofit/>
          </a:bodyPr>
          <a:lstStyle/>
          <a:p>
            <a:endParaRPr lang="en-US" sz="4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B6C6C83-2BBC-D20A-45DB-AF6A7C0BFD74}"/>
              </a:ext>
            </a:extLst>
          </p:cNvPr>
          <p:cNvSpPr txBox="1">
            <a:spLocks/>
          </p:cNvSpPr>
          <p:nvPr/>
        </p:nvSpPr>
        <p:spPr>
          <a:xfrm>
            <a:off x="619775" y="2920232"/>
            <a:ext cx="8140423" cy="3567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Раздел: «Уравнения»</a:t>
            </a:r>
          </a:p>
          <a:p>
            <a:endParaRPr lang="en-US" sz="4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56C47CD-9F6A-16D1-83C4-5AC9422A8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ЧПОУ "</a:t>
            </a:r>
            <a:r>
              <a:rPr lang="ru-RU" dirty="0" err="1"/>
              <a:t>газпром</a:t>
            </a:r>
            <a:r>
              <a:rPr lang="ru-RU" dirty="0"/>
              <a:t> техникум Новый Уренгой"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575392"/>
      </p:ext>
    </p:extLst>
  </p:cSld>
  <p:clrMapOvr>
    <a:masterClrMapping/>
  </p:clrMapOvr>
  <p:transition spd="slow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F05C46AA-3C77-2A22-613F-26EDFF0492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14300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14151" imgH="215619" progId="Equation.3">
                  <p:embed/>
                </p:oleObj>
              </mc:Choice>
              <mc:Fallback>
                <p:oleObj r:id="rId2" imgW="114151" imgH="215619" progId="Equation.3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F05C46AA-3C77-2A22-613F-26EDFF0492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14300" cy="220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>
            <a:extLst>
              <a:ext uri="{FF2B5EF4-FFF2-40B4-BE49-F238E27FC236}">
                <a16:creationId xmlns:a16="http://schemas.microsoft.com/office/drawing/2014/main" id="{AB870C1B-6102-8B76-6708-D21AF0313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382" y="479786"/>
            <a:ext cx="738109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2) При </a:t>
            </a:r>
            <a:r>
              <a:rPr kumimoji="0" lang="en-US" altLang="ru-RU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ru-RU" altLang="ru-RU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&gt; 0 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уравнение имеет </a:t>
            </a: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единственный корень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8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3EEF8D-2670-A2ED-D898-0883D7D5EB8C}"/>
              </a:ext>
            </a:extLst>
          </p:cNvPr>
          <p:cNvSpPr txBox="1"/>
          <p:nvPr/>
        </p:nvSpPr>
        <p:spPr>
          <a:xfrm>
            <a:off x="1470008" y="5478046"/>
            <a:ext cx="45720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 уравнивания показателей</a:t>
            </a:r>
            <a:endParaRPr lang="ru-RU" dirty="0"/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45D0BE03-D57A-FCFD-1F15-199DD675A302}"/>
              </a:ext>
            </a:extLst>
          </p:cNvPr>
          <p:cNvCxnSpPr>
            <a:cxnSpLocks/>
          </p:cNvCxnSpPr>
          <p:nvPr/>
        </p:nvCxnSpPr>
        <p:spPr>
          <a:xfrm flipV="1">
            <a:off x="2633079" y="5173779"/>
            <a:ext cx="461913" cy="2168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320A0D2-620C-FB6A-6F4A-4ABC5C613D42}"/>
              </a:ext>
            </a:extLst>
          </p:cNvPr>
          <p:cNvSpPr txBox="1"/>
          <p:nvPr/>
        </p:nvSpPr>
        <p:spPr>
          <a:xfrm>
            <a:off x="881454" y="1864780"/>
            <a:ext cx="738109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Для того, чтобы его найти, надо </a:t>
            </a:r>
            <a:r>
              <a:rPr kumimoji="0" lang="en-US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представить в виде </a:t>
            </a:r>
            <a:r>
              <a:rPr kumimoji="0" lang="en-US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n-US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ru-RU" altLang="ru-RU" sz="2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</a:p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а</a:t>
            </a:r>
            <a:r>
              <a:rPr kumimoji="0" lang="en-US" altLang="ru-RU" sz="3600" b="1" i="0" u="none" strike="noStrike" cap="none" normalizeH="0" baseline="3000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altLang="ru-RU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kumimoji="0" lang="en-US" altLang="ru-RU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ru-RU" altLang="ru-RU" sz="3600" b="1" i="0" u="none" strike="noStrike" cap="none" normalizeH="0" baseline="3000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</a:t>
            </a:r>
            <a:r>
              <a:rPr kumimoji="0" lang="en-US" altLang="ru-RU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= </a:t>
            </a:r>
            <a:r>
              <a:rPr kumimoji="0" lang="en-US" altLang="ru-RU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</a:t>
            </a:r>
            <a:endParaRPr kumimoji="0" lang="ru-RU" altLang="ru-RU" sz="36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087A27-53D8-F1F5-1F71-26FEDF8169D6}"/>
              </a:ext>
            </a:extLst>
          </p:cNvPr>
          <p:cNvSpPr txBox="1"/>
          <p:nvPr/>
        </p:nvSpPr>
        <p:spPr>
          <a:xfrm>
            <a:off x="863791" y="3430811"/>
            <a:ext cx="7381092" cy="16555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cs typeface="Times New Roman" panose="02020603050405020304" pitchFamily="18" charset="0"/>
              </a:rPr>
              <a:t>Решение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ru-RU" sz="2400" dirty="0">
                <a:cs typeface="Times New Roman" panose="02020603050405020304" pitchFamily="18" charset="0"/>
              </a:rPr>
              <a:t>простейшего показательного уравнения основывается на том свойстве, что, если у равных степеней основания равны, то равны и показатели степеней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99B368E-0A8A-C0FA-1ECD-D0F6935DD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ЧПОУ "газпром техникум Новый Уренгой"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56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B6FACC-5A3D-563F-8D51-AB5FCB234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+mn-lt"/>
              </a:rPr>
              <a:t>Свойства степени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132528-6BBC-4864-668B-F92A44D924AD}"/>
                  </a:ext>
                </a:extLst>
              </p:cNvPr>
              <p:cNvSpPr txBox="1"/>
              <p:nvPr/>
            </p:nvSpPr>
            <p:spPr>
              <a:xfrm>
                <a:off x="854363" y="789708"/>
                <a:ext cx="229556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1) </m:t>
                      </m:r>
                      <m:sSup>
                        <m:sSupPr>
                          <m:ctrlPr>
                            <a:rPr lang="ru-RU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132528-6BBC-4864-668B-F92A44D92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363" y="789708"/>
                <a:ext cx="2295565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08C8B2-A22B-DC5C-0952-2AAD8F471B73}"/>
                  </a:ext>
                </a:extLst>
              </p:cNvPr>
              <p:cNvSpPr txBox="1"/>
              <p:nvPr/>
            </p:nvSpPr>
            <p:spPr>
              <a:xfrm>
                <a:off x="3066800" y="785087"/>
                <a:ext cx="123155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ru-RU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3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08C8B2-A22B-DC5C-0952-2AAD8F471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800" y="785087"/>
                <a:ext cx="1231556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6A8184A-7653-D803-22BF-2A8F98B5C245}"/>
              </a:ext>
            </a:extLst>
          </p:cNvPr>
          <p:cNvSpPr txBox="1"/>
          <p:nvPr/>
        </p:nvSpPr>
        <p:spPr>
          <a:xfrm>
            <a:off x="4292567" y="84664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(</a:t>
            </a:r>
            <a:r>
              <a:rPr lang="ru-RU" sz="1800" b="1" dirty="0">
                <a:solidFill>
                  <a:srgbClr val="C00000"/>
                </a:solidFill>
              </a:rPr>
              <a:t>свойство умножения степеней)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74FF704-947F-C0B2-888B-F4B53072CB00}"/>
                  </a:ext>
                </a:extLst>
              </p:cNvPr>
              <p:cNvSpPr txBox="1"/>
              <p:nvPr/>
            </p:nvSpPr>
            <p:spPr>
              <a:xfrm>
                <a:off x="854363" y="1500908"/>
                <a:ext cx="217521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2) </m:t>
                      </m:r>
                      <m:sSup>
                        <m:sSupPr>
                          <m:ctrlPr>
                            <a:rPr lang="ru-RU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74FF704-947F-C0B2-888B-F4B53072C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363" y="1500908"/>
                <a:ext cx="217521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06FBAF-FC92-2446-AC9E-4BD8D5FAF8C9}"/>
                  </a:ext>
                </a:extLst>
              </p:cNvPr>
              <p:cNvSpPr txBox="1"/>
              <p:nvPr/>
            </p:nvSpPr>
            <p:spPr>
              <a:xfrm>
                <a:off x="3066800" y="1503825"/>
                <a:ext cx="123155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ru-RU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3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06FBAF-FC92-2446-AC9E-4BD8D5FAF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800" y="1503825"/>
                <a:ext cx="1231556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6D7AF82-D402-68CB-07BD-16D20F4058B7}"/>
              </a:ext>
            </a:extLst>
          </p:cNvPr>
          <p:cNvSpPr txBox="1"/>
          <p:nvPr/>
        </p:nvSpPr>
        <p:spPr>
          <a:xfrm>
            <a:off x="4292567" y="156246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(</a:t>
            </a:r>
            <a:r>
              <a:rPr lang="ru-RU" sz="1800" b="1" dirty="0">
                <a:solidFill>
                  <a:srgbClr val="C00000"/>
                </a:solidFill>
              </a:rPr>
              <a:t>свойство деления степеней)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362481-E71D-E7D7-DC59-C2B91290075D}"/>
                  </a:ext>
                </a:extLst>
              </p:cNvPr>
              <p:cNvSpPr txBox="1"/>
              <p:nvPr/>
            </p:nvSpPr>
            <p:spPr>
              <a:xfrm>
                <a:off x="854363" y="2304015"/>
                <a:ext cx="209916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3) </m:t>
                      </m:r>
                      <m:sSup>
                        <m:sSupPr>
                          <m:ctrlPr>
                            <a:rPr lang="ru-RU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362481-E71D-E7D7-DC59-C2B912900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363" y="2304015"/>
                <a:ext cx="2099164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C71451-6C94-46F9-558B-CD9F565D46E5}"/>
                  </a:ext>
                </a:extLst>
              </p:cNvPr>
              <p:cNvSpPr txBox="1"/>
              <p:nvPr/>
            </p:nvSpPr>
            <p:spPr>
              <a:xfrm>
                <a:off x="2845127" y="2297697"/>
                <a:ext cx="109850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ru-RU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3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C71451-6C94-46F9-558B-CD9F565D4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127" y="2297697"/>
                <a:ext cx="1098506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65FA369-F0DC-8577-1ECD-E8514431FACE}"/>
              </a:ext>
            </a:extLst>
          </p:cNvPr>
          <p:cNvSpPr txBox="1"/>
          <p:nvPr/>
        </p:nvSpPr>
        <p:spPr>
          <a:xfrm>
            <a:off x="3943633" y="236539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(</a:t>
            </a:r>
            <a:r>
              <a:rPr lang="ru-RU" sz="1800" b="1" dirty="0">
                <a:solidFill>
                  <a:srgbClr val="C00000"/>
                </a:solidFill>
              </a:rPr>
              <a:t>свойство </a:t>
            </a:r>
            <a:r>
              <a:rPr lang="ru-RU" b="1" dirty="0">
                <a:solidFill>
                  <a:srgbClr val="C00000"/>
                </a:solidFill>
              </a:rPr>
              <a:t>возведения степени в степень</a:t>
            </a:r>
            <a:r>
              <a:rPr lang="ru-RU" sz="1800" b="1" dirty="0">
                <a:solidFill>
                  <a:srgbClr val="C00000"/>
                </a:solidFill>
              </a:rPr>
              <a:t>)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6503C35-0AD5-5205-2F43-926637EFCB67}"/>
                  </a:ext>
                </a:extLst>
              </p:cNvPr>
              <p:cNvSpPr txBox="1"/>
              <p:nvPr/>
            </p:nvSpPr>
            <p:spPr>
              <a:xfrm>
                <a:off x="854363" y="3097488"/>
                <a:ext cx="241104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4) </m:t>
                      </m:r>
                      <m:sSup>
                        <m:sSupPr>
                          <m:ctrlPr>
                            <a:rPr lang="ru-RU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6503C35-0AD5-5205-2F43-926637EFC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363" y="3097488"/>
                <a:ext cx="2411045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E01154D-CA7A-D345-CAB8-ACC9C0042FD8}"/>
                  </a:ext>
                </a:extLst>
              </p:cNvPr>
              <p:cNvSpPr txBox="1"/>
              <p:nvPr/>
            </p:nvSpPr>
            <p:spPr>
              <a:xfrm>
                <a:off x="3121934" y="3040366"/>
                <a:ext cx="164923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ru-RU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3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E01154D-CA7A-D345-CAB8-ACC9C0042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934" y="3040366"/>
                <a:ext cx="1649234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BC062C4C-35FB-2F8C-9F9F-521D9128329D}"/>
              </a:ext>
            </a:extLst>
          </p:cNvPr>
          <p:cNvSpPr txBox="1"/>
          <p:nvPr/>
        </p:nvSpPr>
        <p:spPr>
          <a:xfrm>
            <a:off x="3717639" y="397455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(</a:t>
            </a:r>
            <a:r>
              <a:rPr lang="ru-RU" sz="1800" b="1" dirty="0">
                <a:solidFill>
                  <a:srgbClr val="C00000"/>
                </a:solidFill>
              </a:rPr>
              <a:t>свойство </a:t>
            </a:r>
            <a:r>
              <a:rPr lang="ru-RU" b="1" dirty="0">
                <a:solidFill>
                  <a:srgbClr val="C00000"/>
                </a:solidFill>
              </a:rPr>
              <a:t>возведения в степень частного (дроби)</a:t>
            </a:r>
            <a:r>
              <a:rPr lang="ru-RU" sz="1800" b="1" dirty="0">
                <a:solidFill>
                  <a:srgbClr val="C00000"/>
                </a:solidFill>
              </a:rPr>
              <a:t>)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0B181F0-3E0B-360C-5BCE-94A210A8F7A4}"/>
                  </a:ext>
                </a:extLst>
              </p:cNvPr>
              <p:cNvSpPr txBox="1"/>
              <p:nvPr/>
            </p:nvSpPr>
            <p:spPr>
              <a:xfrm>
                <a:off x="854363" y="3810795"/>
                <a:ext cx="2016449" cy="9280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5) </m:t>
                      </m:r>
                      <m:sSup>
                        <m:sSupPr>
                          <m:ctrlPr>
                            <a:rPr lang="ru-RU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0B181F0-3E0B-360C-5BCE-94A210A8F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363" y="3810795"/>
                <a:ext cx="2016449" cy="92801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6F5B2E0-4DF8-D0BE-BDB7-F47EDF77F02C}"/>
                  </a:ext>
                </a:extLst>
              </p:cNvPr>
              <p:cNvSpPr txBox="1"/>
              <p:nvPr/>
            </p:nvSpPr>
            <p:spPr>
              <a:xfrm>
                <a:off x="2759592" y="3813712"/>
                <a:ext cx="724686" cy="948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3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6F5B2E0-4DF8-D0BE-BDB7-F47EDF77F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592" y="3813712"/>
                <a:ext cx="724686" cy="94808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9AA5637-2355-0880-6A8B-D93138F308E2}"/>
                  </a:ext>
                </a:extLst>
              </p:cNvPr>
              <p:cNvSpPr txBox="1"/>
              <p:nvPr/>
            </p:nvSpPr>
            <p:spPr>
              <a:xfrm>
                <a:off x="977343" y="5026888"/>
                <a:ext cx="177048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6) </m:t>
                      </m:r>
                      <m:sSup>
                        <m:sSupPr>
                          <m:ctrlPr>
                            <a:rPr lang="ru-RU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9AA5637-2355-0880-6A8B-D93138F30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343" y="5026888"/>
                <a:ext cx="1770485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D4FE378-EF90-72F3-7F5A-1FA44726D915}"/>
                  </a:ext>
                </a:extLst>
              </p:cNvPr>
              <p:cNvSpPr txBox="1"/>
              <p:nvPr/>
            </p:nvSpPr>
            <p:spPr>
              <a:xfrm>
                <a:off x="2680657" y="5039836"/>
                <a:ext cx="32060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D4FE378-EF90-72F3-7F5A-1FA44726D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657" y="5039836"/>
                <a:ext cx="320601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E26B5D48-470A-8F1E-9738-09F4143D6C10}"/>
              </a:ext>
            </a:extLst>
          </p:cNvPr>
          <p:cNvSpPr txBox="1"/>
          <p:nvPr/>
        </p:nvSpPr>
        <p:spPr>
          <a:xfrm>
            <a:off x="3476003" y="502144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(</a:t>
            </a:r>
            <a:r>
              <a:rPr lang="ru-RU" sz="1800" b="1" dirty="0">
                <a:solidFill>
                  <a:srgbClr val="C00000"/>
                </a:solidFill>
              </a:rPr>
              <a:t>свойство </a:t>
            </a:r>
            <a:r>
              <a:rPr lang="ru-RU" b="1" dirty="0">
                <a:solidFill>
                  <a:srgbClr val="C00000"/>
                </a:solidFill>
              </a:rPr>
              <a:t>нулевой степени</a:t>
            </a:r>
            <a:r>
              <a:rPr lang="ru-RU" sz="1800" b="1" dirty="0">
                <a:solidFill>
                  <a:srgbClr val="C00000"/>
                </a:solidFill>
              </a:rPr>
              <a:t>)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7E7670-6268-970A-D9C3-212130B195D9}"/>
              </a:ext>
            </a:extLst>
          </p:cNvPr>
          <p:cNvSpPr txBox="1"/>
          <p:nvPr/>
        </p:nvSpPr>
        <p:spPr>
          <a:xfrm>
            <a:off x="4572000" y="300325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(</a:t>
            </a:r>
            <a:r>
              <a:rPr lang="ru-RU" sz="1800" b="1" dirty="0">
                <a:solidFill>
                  <a:srgbClr val="C00000"/>
                </a:solidFill>
              </a:rPr>
              <a:t>свойство </a:t>
            </a:r>
            <a:r>
              <a:rPr lang="ru-RU" b="1" dirty="0">
                <a:solidFill>
                  <a:srgbClr val="C00000"/>
                </a:solidFill>
              </a:rPr>
              <a:t>возведения в степень произведения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7ADB418-C8FD-C1FA-20C6-CA7E23F5DF35}"/>
                  </a:ext>
                </a:extLst>
              </p:cNvPr>
              <p:cNvSpPr txBox="1"/>
              <p:nvPr/>
            </p:nvSpPr>
            <p:spPr>
              <a:xfrm>
                <a:off x="5762003" y="5021449"/>
                <a:ext cx="235777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7ADB418-C8FD-C1FA-20C6-CA7E23F5D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003" y="5021449"/>
                <a:ext cx="2357774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4D227E-1FCA-7394-59C8-643DA3FB6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ЧПОУ "газпром техникум Новый Уренгой"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50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B6FACC-5A3D-563F-8D51-AB5FCB234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+mn-lt"/>
              </a:rPr>
              <a:t>Свойства степени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132528-6BBC-4864-668B-F92A44D924AD}"/>
                  </a:ext>
                </a:extLst>
              </p:cNvPr>
              <p:cNvSpPr txBox="1"/>
              <p:nvPr/>
            </p:nvSpPr>
            <p:spPr>
              <a:xfrm>
                <a:off x="854363" y="789708"/>
                <a:ext cx="176041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7) </m:t>
                      </m:r>
                      <m:sSup>
                        <m:sSupPr>
                          <m:ctrlPr>
                            <a:rPr lang="ru-RU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132528-6BBC-4864-668B-F92A44D92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363" y="789708"/>
                <a:ext cx="1760417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08C8B2-A22B-DC5C-0952-2AAD8F471B73}"/>
                  </a:ext>
                </a:extLst>
              </p:cNvPr>
              <p:cNvSpPr txBox="1"/>
              <p:nvPr/>
            </p:nvSpPr>
            <p:spPr>
              <a:xfrm>
                <a:off x="2526159" y="785086"/>
                <a:ext cx="724686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ru-RU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3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08C8B2-A22B-DC5C-0952-2AAD8F471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159" y="785086"/>
                <a:ext cx="724686" cy="9251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6A8184A-7653-D803-22BF-2A8F98B5C245}"/>
              </a:ext>
            </a:extLst>
          </p:cNvPr>
          <p:cNvSpPr txBox="1"/>
          <p:nvPr/>
        </p:nvSpPr>
        <p:spPr>
          <a:xfrm>
            <a:off x="3717639" y="81758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(</a:t>
            </a:r>
            <a:r>
              <a:rPr lang="ru-RU" sz="1800" b="1" dirty="0">
                <a:solidFill>
                  <a:srgbClr val="C00000"/>
                </a:solidFill>
              </a:rPr>
              <a:t>свойство возведения числа в отрицательную степень)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062C4C-35FB-2F8C-9F9F-521D9128329D}"/>
              </a:ext>
            </a:extLst>
          </p:cNvPr>
          <p:cNvSpPr txBox="1"/>
          <p:nvPr/>
        </p:nvSpPr>
        <p:spPr>
          <a:xfrm>
            <a:off x="3526736" y="3656101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(</a:t>
            </a:r>
            <a:r>
              <a:rPr lang="ru-RU" sz="1800" b="1" dirty="0">
                <a:solidFill>
                  <a:srgbClr val="C00000"/>
                </a:solidFill>
              </a:rPr>
              <a:t>свойство </a:t>
            </a:r>
            <a:r>
              <a:rPr lang="ru-RU" b="1" dirty="0">
                <a:solidFill>
                  <a:srgbClr val="C00000"/>
                </a:solidFill>
              </a:rPr>
              <a:t>возведения числа в рациональную степень)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9AA5637-2355-0880-6A8B-D93138F308E2}"/>
                  </a:ext>
                </a:extLst>
              </p:cNvPr>
              <p:cNvSpPr txBox="1"/>
              <p:nvPr/>
            </p:nvSpPr>
            <p:spPr>
              <a:xfrm>
                <a:off x="755674" y="3482112"/>
                <a:ext cx="1542409" cy="677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6) </m:t>
                      </m:r>
                      <m:sSup>
                        <m:sSupPr>
                          <m:ctrlPr>
                            <a:rPr lang="ru-RU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9AA5637-2355-0880-6A8B-D93138F30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74" y="3482112"/>
                <a:ext cx="1542409" cy="6772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9363C01-196E-345F-E45B-B8F33DBD26E5}"/>
                  </a:ext>
                </a:extLst>
              </p:cNvPr>
              <p:cNvSpPr txBox="1"/>
              <p:nvPr/>
            </p:nvSpPr>
            <p:spPr>
              <a:xfrm>
                <a:off x="766800" y="1891433"/>
                <a:ext cx="2234458" cy="9280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8) </m:t>
                      </m:r>
                      <m:sSup>
                        <m:sSupPr>
                          <m:ctrlPr>
                            <a:rPr lang="ru-RU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9363C01-196E-345F-E45B-B8F33DBD2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00" y="1891433"/>
                <a:ext cx="2234458" cy="9280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00E562-1229-B402-0908-ECDE07789B07}"/>
                  </a:ext>
                </a:extLst>
              </p:cNvPr>
              <p:cNvSpPr txBox="1"/>
              <p:nvPr/>
            </p:nvSpPr>
            <p:spPr>
              <a:xfrm>
                <a:off x="2928944" y="1857805"/>
                <a:ext cx="1195584" cy="1163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ru-RU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ru-RU" sz="3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00E562-1229-B402-0908-ECDE07789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944" y="1857805"/>
                <a:ext cx="1195584" cy="11636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D8AF8964-4072-B05B-185D-754D6AD0E0B5}"/>
              </a:ext>
            </a:extLst>
          </p:cNvPr>
          <p:cNvSpPr txBox="1"/>
          <p:nvPr/>
        </p:nvSpPr>
        <p:spPr>
          <a:xfrm>
            <a:off x="4124528" y="199347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(</a:t>
            </a:r>
            <a:r>
              <a:rPr lang="ru-RU" sz="1800" b="1" dirty="0">
                <a:solidFill>
                  <a:srgbClr val="C00000"/>
                </a:solidFill>
              </a:rPr>
              <a:t>свойство возведения </a:t>
            </a:r>
            <a:r>
              <a:rPr lang="ru-RU" b="1" dirty="0">
                <a:solidFill>
                  <a:srgbClr val="C00000"/>
                </a:solidFill>
              </a:rPr>
              <a:t>дроби</a:t>
            </a:r>
            <a:r>
              <a:rPr lang="ru-RU" sz="1800" b="1" dirty="0">
                <a:solidFill>
                  <a:srgbClr val="C00000"/>
                </a:solidFill>
              </a:rPr>
              <a:t> в отрицательную степень)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B27CED4-E740-F01E-05F1-65E3799917C9}"/>
                  </a:ext>
                </a:extLst>
              </p:cNvPr>
              <p:cNvSpPr txBox="1"/>
              <p:nvPr/>
            </p:nvSpPr>
            <p:spPr>
              <a:xfrm>
                <a:off x="2202518" y="3585369"/>
                <a:ext cx="1048327" cy="6387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B27CED4-E740-F01E-05F1-65E379991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518" y="3585369"/>
                <a:ext cx="1048327" cy="6387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7D081EC-908C-7717-2D2A-4C078F4596BA}"/>
                  </a:ext>
                </a:extLst>
              </p:cNvPr>
              <p:cNvSpPr txBox="1"/>
              <p:nvPr/>
            </p:nvSpPr>
            <p:spPr>
              <a:xfrm>
                <a:off x="612379" y="4181214"/>
                <a:ext cx="235777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ru-RU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7D081EC-908C-7717-2D2A-4C078F459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79" y="4181214"/>
                <a:ext cx="2357774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B4EEEC8-8613-7023-B9C6-09580E647297}"/>
                  </a:ext>
                </a:extLst>
              </p:cNvPr>
              <p:cNvSpPr txBox="1"/>
              <p:nvPr/>
            </p:nvSpPr>
            <p:spPr>
              <a:xfrm>
                <a:off x="6149930" y="882041"/>
                <a:ext cx="235777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B4EEEC8-8613-7023-B9C6-09580E647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9930" y="882041"/>
                <a:ext cx="2357774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94FCFD-F568-AA39-54B1-3F0B49C1E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ЧПОУ "газпром техникум Новый Уренгой"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97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5" grpId="0"/>
      <p:bldP spid="18" grpId="0"/>
      <p:bldP spid="22" grpId="0"/>
      <p:bldP spid="23" grpId="0"/>
      <p:bldP spid="24" grpId="0"/>
      <p:bldP spid="25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A71AC-F9D1-C7FA-3598-60E56338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0646" y="-332357"/>
            <a:ext cx="7886700" cy="13255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+mn-lt"/>
              </a:rPr>
              <a:t>УСТНАЯ РАБОТА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C60B7B-C4E1-90EB-7ABE-780993FD2AF7}"/>
              </a:ext>
            </a:extLst>
          </p:cNvPr>
          <p:cNvSpPr txBox="1"/>
          <p:nvPr/>
        </p:nvSpPr>
        <p:spPr>
          <a:xfrm>
            <a:off x="1016000" y="886691"/>
            <a:ext cx="7777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1. Из предложенных функций выбрать показательную функцию?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774917-842A-E29A-E97E-CC55EBC00F75}"/>
                  </a:ext>
                </a:extLst>
              </p:cNvPr>
              <p:cNvSpPr txBox="1"/>
              <p:nvPr/>
            </p:nvSpPr>
            <p:spPr>
              <a:xfrm>
                <a:off x="1149925" y="1950371"/>
                <a:ext cx="291407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1) 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774917-842A-E29A-E97E-CC55EBC00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925" y="1950371"/>
                <a:ext cx="2914075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5ADF87-31D8-F9D3-F15B-F4E04E2A1941}"/>
                  </a:ext>
                </a:extLst>
              </p:cNvPr>
              <p:cNvSpPr txBox="1"/>
              <p:nvPr/>
            </p:nvSpPr>
            <p:spPr>
              <a:xfrm>
                <a:off x="1149925" y="2844225"/>
                <a:ext cx="291407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2) 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𝑙𝑛𝑥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5ADF87-31D8-F9D3-F15B-F4E04E2A1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925" y="2844225"/>
                <a:ext cx="2914075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3A4091-543E-67FD-7530-CFB4827B3F0F}"/>
                  </a:ext>
                </a:extLst>
              </p:cNvPr>
              <p:cNvSpPr txBox="1"/>
              <p:nvPr/>
            </p:nvSpPr>
            <p:spPr>
              <a:xfrm>
                <a:off x="1149925" y="3738079"/>
                <a:ext cx="291407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3) 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3A4091-543E-67FD-7530-CFB4827B3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925" y="3738079"/>
                <a:ext cx="291407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62978D-66F4-699F-8FA7-A4B20D289208}"/>
                  </a:ext>
                </a:extLst>
              </p:cNvPr>
              <p:cNvSpPr txBox="1"/>
              <p:nvPr/>
            </p:nvSpPr>
            <p:spPr>
              <a:xfrm>
                <a:off x="1149925" y="4669114"/>
                <a:ext cx="291407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4) 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62978D-66F4-699F-8FA7-A4B20D289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925" y="4669114"/>
                <a:ext cx="291407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323D0F-F46F-60F9-5E5C-694DFE4E1C5E}"/>
                  </a:ext>
                </a:extLst>
              </p:cNvPr>
              <p:cNvSpPr txBox="1"/>
              <p:nvPr/>
            </p:nvSpPr>
            <p:spPr>
              <a:xfrm>
                <a:off x="4456543" y="1950370"/>
                <a:ext cx="291407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5) 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323D0F-F46F-60F9-5E5C-694DFE4E1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543" y="1950370"/>
                <a:ext cx="291407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CA46A1-7F0E-742B-7236-2833FC44DE96}"/>
                  </a:ext>
                </a:extLst>
              </p:cNvPr>
              <p:cNvSpPr txBox="1"/>
              <p:nvPr/>
            </p:nvSpPr>
            <p:spPr>
              <a:xfrm>
                <a:off x="3187958" y="5525788"/>
                <a:ext cx="291407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3200" b="0" i="1" dirty="0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CA46A1-7F0E-742B-7236-2833FC44D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958" y="5525788"/>
                <a:ext cx="2914075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6D5C00B-90E7-910F-C5F1-C62750B6F7FE}"/>
                  </a:ext>
                </a:extLst>
              </p:cNvPr>
              <p:cNvSpPr txBox="1"/>
              <p:nvPr/>
            </p:nvSpPr>
            <p:spPr>
              <a:xfrm>
                <a:off x="4456542" y="3738079"/>
                <a:ext cx="291407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7) 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𝑎𝑟𝑐𝑡𝑔𝑥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6D5C00B-90E7-910F-C5F1-C62750B6F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542" y="3738079"/>
                <a:ext cx="2914075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184A4F-EB2C-766C-A7D5-C51C267CD86C}"/>
                  </a:ext>
                </a:extLst>
              </p:cNvPr>
              <p:cNvSpPr txBox="1"/>
              <p:nvPr/>
            </p:nvSpPr>
            <p:spPr>
              <a:xfrm>
                <a:off x="4410362" y="4678586"/>
                <a:ext cx="291407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3200" b="0" i="1" dirty="0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184A4F-EB2C-766C-A7D5-C51C267CD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362" y="4678586"/>
                <a:ext cx="2914075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D89610C-7104-81CE-662F-5503F93F30F5}"/>
                  </a:ext>
                </a:extLst>
              </p:cNvPr>
              <p:cNvSpPr txBox="1"/>
              <p:nvPr/>
            </p:nvSpPr>
            <p:spPr>
              <a:xfrm>
                <a:off x="4410361" y="2397064"/>
                <a:ext cx="2914075" cy="1255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3200" b="0" i="1" dirty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32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32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D89610C-7104-81CE-662F-5503F93F3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361" y="2397064"/>
                <a:ext cx="2914075" cy="12559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871CC79-5846-2E13-AC4C-E227A1FF3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ЧПОУ "газпром техникум Новый Уренгой"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854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FE9BA7-5277-5A38-D8A8-37740EA48570}"/>
              </a:ext>
            </a:extLst>
          </p:cNvPr>
          <p:cNvSpPr txBox="1"/>
          <p:nvPr/>
        </p:nvSpPr>
        <p:spPr>
          <a:xfrm>
            <a:off x="1339940" y="0"/>
            <a:ext cx="7777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2</a:t>
            </a:r>
            <a:r>
              <a:rPr lang="ru-RU" sz="2800" b="1" dirty="0">
                <a:solidFill>
                  <a:srgbClr val="C00000"/>
                </a:solidFill>
              </a:rPr>
              <a:t>. Выбрать график показательной функции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690BC1D-2CD6-679D-93F3-D8E7A21221AD}"/>
              </a:ext>
            </a:extLst>
          </p:cNvPr>
          <p:cNvGrpSpPr/>
          <p:nvPr/>
        </p:nvGrpSpPr>
        <p:grpSpPr>
          <a:xfrm>
            <a:off x="769588" y="575613"/>
            <a:ext cx="2444517" cy="2249284"/>
            <a:chOff x="741879" y="400192"/>
            <a:chExt cx="2444517" cy="2249284"/>
          </a:xfrm>
        </p:grpSpPr>
        <p:pic>
          <p:nvPicPr>
            <p:cNvPr id="2058" name="Picture 10">
              <a:extLst>
                <a:ext uri="{FF2B5EF4-FFF2-40B4-BE49-F238E27FC236}">
                  <a16:creationId xmlns:a16="http://schemas.microsoft.com/office/drawing/2014/main" id="{39832BCA-67B8-5C99-3440-184B5E77A8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101" y="635749"/>
              <a:ext cx="2219295" cy="2013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6858D521-8E8E-4823-674D-7F3D365F736C}"/>
                </a:ext>
              </a:extLst>
            </p:cNvPr>
            <p:cNvSpPr/>
            <p:nvPr/>
          </p:nvSpPr>
          <p:spPr>
            <a:xfrm>
              <a:off x="741879" y="400192"/>
              <a:ext cx="570352" cy="56341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bg2"/>
                  </a:solidFill>
                </a:rPr>
                <a:t>1</a:t>
              </a: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EC2C5D1-1AD8-2A7F-0888-AD078B703AA2}"/>
              </a:ext>
            </a:extLst>
          </p:cNvPr>
          <p:cNvGrpSpPr/>
          <p:nvPr/>
        </p:nvGrpSpPr>
        <p:grpSpPr>
          <a:xfrm>
            <a:off x="3485509" y="664389"/>
            <a:ext cx="2424462" cy="2340453"/>
            <a:chOff x="3457800" y="488968"/>
            <a:chExt cx="2424462" cy="2340453"/>
          </a:xfrm>
        </p:grpSpPr>
        <p:pic>
          <p:nvPicPr>
            <p:cNvPr id="2062" name="Picture 14">
              <a:extLst>
                <a:ext uri="{FF2B5EF4-FFF2-40B4-BE49-F238E27FC236}">
                  <a16:creationId xmlns:a16="http://schemas.microsoft.com/office/drawing/2014/main" id="{E24E9D69-ADCE-A8EA-DE77-CF4BFCE6ED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08" r="25573" b="8920"/>
            <a:stretch/>
          </p:blipFill>
          <p:spPr bwMode="auto">
            <a:xfrm>
              <a:off x="3457800" y="770677"/>
              <a:ext cx="2424462" cy="2058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DB087E15-78F3-CF6A-8574-1D73EC4EDC38}"/>
                </a:ext>
              </a:extLst>
            </p:cNvPr>
            <p:cNvSpPr/>
            <p:nvPr/>
          </p:nvSpPr>
          <p:spPr>
            <a:xfrm>
              <a:off x="3565813" y="488968"/>
              <a:ext cx="570352" cy="56341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bg2"/>
                  </a:solidFill>
                </a:rPr>
                <a:t>2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3A55ACB1-1565-3B68-8ED2-C99CC13AB255}"/>
              </a:ext>
            </a:extLst>
          </p:cNvPr>
          <p:cNvGrpSpPr/>
          <p:nvPr/>
        </p:nvGrpSpPr>
        <p:grpSpPr>
          <a:xfrm>
            <a:off x="6291426" y="698641"/>
            <a:ext cx="1971534" cy="2524778"/>
            <a:chOff x="6263717" y="523220"/>
            <a:chExt cx="1971534" cy="2524778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4955E3D4-902D-AAB2-3D2E-60EAB8CE51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18" t="33582" r="14747" b="12741"/>
            <a:stretch/>
          </p:blipFill>
          <p:spPr bwMode="auto">
            <a:xfrm>
              <a:off x="6263717" y="770677"/>
              <a:ext cx="1893953" cy="227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5349E4B1-F8B2-D183-BF09-51AC322F2BAD}"/>
                </a:ext>
              </a:extLst>
            </p:cNvPr>
            <p:cNvSpPr/>
            <p:nvPr/>
          </p:nvSpPr>
          <p:spPr>
            <a:xfrm>
              <a:off x="7664899" y="523220"/>
              <a:ext cx="570352" cy="56341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bg2"/>
                  </a:solidFill>
                </a:rPr>
                <a:t>3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60333614-BB70-8D83-5A8B-AC222E782DED}"/>
              </a:ext>
            </a:extLst>
          </p:cNvPr>
          <p:cNvGrpSpPr/>
          <p:nvPr/>
        </p:nvGrpSpPr>
        <p:grpSpPr>
          <a:xfrm>
            <a:off x="615393" y="2824898"/>
            <a:ext cx="2645519" cy="1798931"/>
            <a:chOff x="587684" y="2649477"/>
            <a:chExt cx="2645519" cy="1798931"/>
          </a:xfrm>
        </p:grpSpPr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15B28873-DEE3-4FC7-A590-E741DED143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238"/>
            <a:stretch/>
          </p:blipFill>
          <p:spPr bwMode="auto">
            <a:xfrm>
              <a:off x="587684" y="2649477"/>
              <a:ext cx="2645519" cy="1798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7D189168-5CE6-8CED-1B81-E9B0E256A7DA}"/>
                </a:ext>
              </a:extLst>
            </p:cNvPr>
            <p:cNvSpPr/>
            <p:nvPr/>
          </p:nvSpPr>
          <p:spPr>
            <a:xfrm>
              <a:off x="649046" y="2685725"/>
              <a:ext cx="570352" cy="56341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bg2"/>
                  </a:solidFill>
                </a:rPr>
                <a:t>4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D54B293-D6D2-EDAC-D691-84C342DBE96A}"/>
              </a:ext>
            </a:extLst>
          </p:cNvPr>
          <p:cNvGrpSpPr/>
          <p:nvPr/>
        </p:nvGrpSpPr>
        <p:grpSpPr>
          <a:xfrm>
            <a:off x="3423115" y="3005342"/>
            <a:ext cx="2353188" cy="1603051"/>
            <a:chOff x="3395406" y="2829921"/>
            <a:chExt cx="2353188" cy="1603051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419EE009-704F-B9B4-B108-FEA97C1144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5406" y="2884293"/>
              <a:ext cx="2353188" cy="1548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08E721A5-80A4-160A-BEE4-468B94E92EFA}"/>
                </a:ext>
              </a:extLst>
            </p:cNvPr>
            <p:cNvSpPr/>
            <p:nvPr/>
          </p:nvSpPr>
          <p:spPr>
            <a:xfrm>
              <a:off x="3901492" y="2829921"/>
              <a:ext cx="570352" cy="56341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bg2"/>
                  </a:solidFill>
                </a:rPr>
                <a:t>5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3A1DDB0-CC2F-89FC-A7A8-FB2F6B49E88C}"/>
              </a:ext>
            </a:extLst>
          </p:cNvPr>
          <p:cNvGrpSpPr/>
          <p:nvPr/>
        </p:nvGrpSpPr>
        <p:grpSpPr>
          <a:xfrm>
            <a:off x="6164454" y="3703715"/>
            <a:ext cx="2223926" cy="2721130"/>
            <a:chOff x="6136745" y="3528294"/>
            <a:chExt cx="2223926" cy="2721130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8878707B-55A5-7305-2CD4-3F2090F9836A}"/>
                </a:ext>
              </a:extLst>
            </p:cNvPr>
            <p:cNvGrpSpPr/>
            <p:nvPr/>
          </p:nvGrpSpPr>
          <p:grpSpPr>
            <a:xfrm>
              <a:off x="6136745" y="3548942"/>
              <a:ext cx="2223926" cy="2700482"/>
              <a:chOff x="8919796" y="3860435"/>
              <a:chExt cx="2223926" cy="2700482"/>
            </a:xfrm>
          </p:grpSpPr>
          <p:pic>
            <p:nvPicPr>
              <p:cNvPr id="2066" name="Picture 18">
                <a:extLst>
                  <a:ext uri="{FF2B5EF4-FFF2-40B4-BE49-F238E27FC236}">
                    <a16:creationId xmlns:a16="http://schemas.microsoft.com/office/drawing/2014/main" id="{E896CFA4-5B5C-5C90-69D7-071FDA7B60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19796" y="3860435"/>
                <a:ext cx="2223926" cy="27004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0743B727-6C1D-03A4-88D3-1985C3FD756B}"/>
                  </a:ext>
                </a:extLst>
              </p:cNvPr>
              <p:cNvSpPr/>
              <p:nvPr/>
            </p:nvSpPr>
            <p:spPr>
              <a:xfrm>
                <a:off x="9319491" y="3897745"/>
                <a:ext cx="674254" cy="1570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D50C54BC-A7C2-A358-0E6C-E3E261E4A5E8}"/>
                </a:ext>
              </a:extLst>
            </p:cNvPr>
            <p:cNvSpPr/>
            <p:nvPr/>
          </p:nvSpPr>
          <p:spPr>
            <a:xfrm>
              <a:off x="6303215" y="3528294"/>
              <a:ext cx="570352" cy="56341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bg2"/>
                  </a:solidFill>
                </a:rPr>
                <a:t>8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8CD827D-C3AC-BC90-52CD-9F27526B8BB6}"/>
              </a:ext>
            </a:extLst>
          </p:cNvPr>
          <p:cNvGrpSpPr/>
          <p:nvPr/>
        </p:nvGrpSpPr>
        <p:grpSpPr>
          <a:xfrm>
            <a:off x="934222" y="4448408"/>
            <a:ext cx="2252174" cy="2234171"/>
            <a:chOff x="934222" y="4448408"/>
            <a:chExt cx="2252174" cy="2234171"/>
          </a:xfrm>
        </p:grpSpPr>
        <p:pic>
          <p:nvPicPr>
            <p:cNvPr id="2068" name="Picture 20">
              <a:extLst>
                <a:ext uri="{FF2B5EF4-FFF2-40B4-BE49-F238E27FC236}">
                  <a16:creationId xmlns:a16="http://schemas.microsoft.com/office/drawing/2014/main" id="{718FDEBA-569A-8F16-08EA-27A15911D8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14" t="9345" b="8805"/>
            <a:stretch/>
          </p:blipFill>
          <p:spPr bwMode="auto">
            <a:xfrm>
              <a:off x="934222" y="4448408"/>
              <a:ext cx="2252174" cy="2234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216DCAC2-893A-7579-2DB8-AE8C13C82FFE}"/>
                </a:ext>
              </a:extLst>
            </p:cNvPr>
            <p:cNvSpPr/>
            <p:nvPr/>
          </p:nvSpPr>
          <p:spPr>
            <a:xfrm>
              <a:off x="2354272" y="4617474"/>
              <a:ext cx="570352" cy="56341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bg2"/>
                  </a:solidFill>
                </a:rPr>
                <a:t>6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FDD3355-39D4-D239-9944-48187FF501A2}"/>
              </a:ext>
            </a:extLst>
          </p:cNvPr>
          <p:cNvGrpSpPr/>
          <p:nvPr/>
        </p:nvGrpSpPr>
        <p:grpSpPr>
          <a:xfrm>
            <a:off x="3556784" y="4663265"/>
            <a:ext cx="2353187" cy="2087590"/>
            <a:chOff x="3529075" y="4487844"/>
            <a:chExt cx="2353187" cy="2087590"/>
          </a:xfrm>
        </p:grpSpPr>
        <p:pic>
          <p:nvPicPr>
            <p:cNvPr id="2060" name="Picture 12">
              <a:extLst>
                <a:ext uri="{FF2B5EF4-FFF2-40B4-BE49-F238E27FC236}">
                  <a16:creationId xmlns:a16="http://schemas.microsoft.com/office/drawing/2014/main" id="{075685DF-BDAE-FFAE-3478-145F31C59D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14" t="25454" r="46169" b="21616"/>
            <a:stretch/>
          </p:blipFill>
          <p:spPr bwMode="auto">
            <a:xfrm>
              <a:off x="3529075" y="4487844"/>
              <a:ext cx="2353187" cy="2087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79A5F3FB-31B1-01F4-9807-4D549F466174}"/>
                </a:ext>
              </a:extLst>
            </p:cNvPr>
            <p:cNvSpPr/>
            <p:nvPr/>
          </p:nvSpPr>
          <p:spPr>
            <a:xfrm>
              <a:off x="5244359" y="4542054"/>
              <a:ext cx="570352" cy="56341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bg2"/>
                  </a:solidFill>
                </a:rPr>
                <a:t>7</a:t>
              </a:r>
            </a:p>
          </p:txBody>
        </p:sp>
      </p:grpSp>
      <p:sp>
        <p:nvSpPr>
          <p:cNvPr id="19" name="Заголовок 18">
            <a:extLst>
              <a:ext uri="{FF2B5EF4-FFF2-40B4-BE49-F238E27FC236}">
                <a16:creationId xmlns:a16="http://schemas.microsoft.com/office/drawing/2014/main" id="{1A2A2BCD-40A3-DF50-8321-1CA9957DB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DEC38B97-75A4-DDAE-77E9-A9534C61A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ЧПОУ "газпром техникум Новый Уренгой"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03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4DC21F-DD45-7D2D-152D-2E2D8DC47CF1}"/>
              </a:ext>
            </a:extLst>
          </p:cNvPr>
          <p:cNvSpPr txBox="1"/>
          <p:nvPr/>
        </p:nvSpPr>
        <p:spPr>
          <a:xfrm>
            <a:off x="1044376" y="577168"/>
            <a:ext cx="822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3. Решите простейшие показательные уравнения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F10F73-3487-D883-200E-261B54C4DA65}"/>
                  </a:ext>
                </a:extLst>
              </p:cNvPr>
              <p:cNvSpPr txBox="1"/>
              <p:nvPr/>
            </p:nvSpPr>
            <p:spPr>
              <a:xfrm>
                <a:off x="573323" y="1412839"/>
                <a:ext cx="291407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1)</m:t>
                      </m:r>
                      <m:r>
                        <a:rPr lang="ru-RU" sz="3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32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ru-RU" sz="3200" b="0" i="0" dirty="0" smtClean="0">
                          <a:latin typeface="Cambria Math" panose="02040503050406030204" pitchFamily="18" charset="0"/>
                        </a:rPr>
                        <m:t>=64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F10F73-3487-D883-200E-261B54C4D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23" y="1412839"/>
                <a:ext cx="2914075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DDA6C1-B16C-4B92-4CD9-8034F79414E9}"/>
                  </a:ext>
                </a:extLst>
              </p:cNvPr>
              <p:cNvSpPr txBox="1"/>
              <p:nvPr/>
            </p:nvSpPr>
            <p:spPr>
              <a:xfrm>
                <a:off x="573323" y="3429000"/>
                <a:ext cx="2914075" cy="1255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3)</m:t>
                      </m:r>
                      <m:r>
                        <a:rPr lang="ru-RU" sz="3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32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32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3200" b="0" i="1" dirty="0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ru-RU" sz="3200" b="0" i="1" dirty="0" smtClean="0"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DDA6C1-B16C-4B92-4CD9-8034F7941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23" y="3429000"/>
                <a:ext cx="2914075" cy="12559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2DDAFC-F46E-F35E-627A-F19BEAA1D833}"/>
                  </a:ext>
                </a:extLst>
              </p:cNvPr>
              <p:cNvSpPr txBox="1"/>
              <p:nvPr/>
            </p:nvSpPr>
            <p:spPr>
              <a:xfrm>
                <a:off x="573323" y="2132940"/>
                <a:ext cx="4756059" cy="1296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2)</m:t>
                      </m:r>
                      <m:r>
                        <a:rPr lang="ru-RU" sz="3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32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32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3200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32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ru-RU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32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2DDAFC-F46E-F35E-627A-F19BEAA1D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23" y="2132940"/>
                <a:ext cx="4756059" cy="12960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F915C0D-D50C-826E-F854-21CCEF86A46D}"/>
                  </a:ext>
                </a:extLst>
              </p:cNvPr>
              <p:cNvSpPr txBox="1"/>
              <p:nvPr/>
            </p:nvSpPr>
            <p:spPr>
              <a:xfrm>
                <a:off x="4853039" y="1030885"/>
                <a:ext cx="2914075" cy="1255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5)</m:t>
                      </m:r>
                      <m:r>
                        <a:rPr lang="ru-RU" sz="3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3200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sz="3200" b="0" i="1" dirty="0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ru-RU" sz="32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F915C0D-D50C-826E-F854-21CCEF86A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039" y="1030885"/>
                <a:ext cx="2914075" cy="12559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7F22D35-1911-0245-69D3-77EF8117A6B9}"/>
                  </a:ext>
                </a:extLst>
              </p:cNvPr>
              <p:cNvSpPr txBox="1"/>
              <p:nvPr/>
            </p:nvSpPr>
            <p:spPr>
              <a:xfrm>
                <a:off x="4884698" y="2245263"/>
                <a:ext cx="2914075" cy="1255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6)</m:t>
                      </m:r>
                      <m:r>
                        <a:rPr lang="ru-RU" sz="3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32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32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ru-RU" sz="3200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ru-RU" sz="3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7F22D35-1911-0245-69D3-77EF8117A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698" y="2245263"/>
                <a:ext cx="2914075" cy="12559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74ACAE8-A7A5-A1FB-D5C8-9AB2DF9B09AA}"/>
                  </a:ext>
                </a:extLst>
              </p:cNvPr>
              <p:cNvSpPr txBox="1"/>
              <p:nvPr/>
            </p:nvSpPr>
            <p:spPr>
              <a:xfrm>
                <a:off x="4922883" y="4502907"/>
                <a:ext cx="38845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3200" b="0" i="1" dirty="0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ru-RU" sz="3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3200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ru-RU" sz="32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74ACAE8-A7A5-A1FB-D5C8-9AB2DF9B09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883" y="4502907"/>
                <a:ext cx="3884562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056B45E-09FF-57FB-9957-DD90594B0E3F}"/>
                  </a:ext>
                </a:extLst>
              </p:cNvPr>
              <p:cNvSpPr txBox="1"/>
              <p:nvPr/>
            </p:nvSpPr>
            <p:spPr>
              <a:xfrm>
                <a:off x="4853039" y="5333193"/>
                <a:ext cx="3884562" cy="600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3200" b="0" i="1" dirty="0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ru-RU" sz="3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32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𝑠𝑖𝑛𝑥</m:t>
                          </m:r>
                        </m:sup>
                      </m:sSup>
                      <m:r>
                        <a:rPr lang="ru-RU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056B45E-09FF-57FB-9957-DD90594B0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039" y="5333193"/>
                <a:ext cx="3884562" cy="6008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BDBFE73-EF60-988F-5063-7D92CE95E3DB}"/>
                  </a:ext>
                </a:extLst>
              </p:cNvPr>
              <p:cNvSpPr txBox="1"/>
              <p:nvPr/>
            </p:nvSpPr>
            <p:spPr>
              <a:xfrm>
                <a:off x="4884698" y="3556893"/>
                <a:ext cx="3884562" cy="642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3200" b="0" i="1" dirty="0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ru-RU" sz="3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ru-RU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ru-RU" sz="32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g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e>
                      </m:rad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BDBFE73-EF60-988F-5063-7D92CE95E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698" y="3556893"/>
                <a:ext cx="3884562" cy="6428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8F1DF52-BC7D-528A-D33F-EE00B4F68DEF}"/>
                  </a:ext>
                </a:extLst>
              </p:cNvPr>
              <p:cNvSpPr txBox="1"/>
              <p:nvPr/>
            </p:nvSpPr>
            <p:spPr>
              <a:xfrm>
                <a:off x="-350881" y="4817168"/>
                <a:ext cx="4572000" cy="1255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) </m:t>
                          </m:r>
                          <m:d>
                            <m:dPr>
                              <m:ctrlPr>
                                <a:rPr lang="ru-RU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ru-RU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8F1DF52-BC7D-528A-D33F-EE00B4F68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0881" y="4817168"/>
                <a:ext cx="4572000" cy="12559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728E4A8-80CF-6DB6-8A1B-EFA5AF5D0B79}"/>
                  </a:ext>
                </a:extLst>
              </p:cNvPr>
              <p:cNvSpPr txBox="1"/>
              <p:nvPr/>
            </p:nvSpPr>
            <p:spPr>
              <a:xfrm>
                <a:off x="2711725" y="1440012"/>
                <a:ext cx="972767" cy="46166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 dirty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728E4A8-80CF-6DB6-8A1B-EFA5AF5D0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725" y="1440012"/>
                <a:ext cx="972767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0E9D39-E5ED-C826-5E09-52A6935BD4AC}"/>
                  </a:ext>
                </a:extLst>
              </p:cNvPr>
              <p:cNvSpPr txBox="1"/>
              <p:nvPr/>
            </p:nvSpPr>
            <p:spPr>
              <a:xfrm>
                <a:off x="3248352" y="2475695"/>
                <a:ext cx="972767" cy="78617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 dirty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0E9D39-E5ED-C826-5E09-52A6935BD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352" y="2475695"/>
                <a:ext cx="972767" cy="7861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8BC4D77-045C-E902-30A6-CA6FD2710383}"/>
                  </a:ext>
                </a:extLst>
              </p:cNvPr>
              <p:cNvSpPr txBox="1"/>
              <p:nvPr/>
            </p:nvSpPr>
            <p:spPr>
              <a:xfrm>
                <a:off x="3198108" y="3826159"/>
                <a:ext cx="1201996" cy="46166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 dirty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8BC4D77-045C-E902-30A6-CA6FD2710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108" y="3826159"/>
                <a:ext cx="1201996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FD8B768-C95D-FB87-20D0-B816FCD97299}"/>
                  </a:ext>
                </a:extLst>
              </p:cNvPr>
              <p:cNvSpPr txBox="1"/>
              <p:nvPr/>
            </p:nvSpPr>
            <p:spPr>
              <a:xfrm>
                <a:off x="3312723" y="5026086"/>
                <a:ext cx="1253292" cy="78380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 dirty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FD8B768-C95D-FB87-20D0-B816FCD97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723" y="5026086"/>
                <a:ext cx="1253292" cy="78380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F9941DD-C67B-5EB3-C45A-F2EA25D72509}"/>
                  </a:ext>
                </a:extLst>
              </p:cNvPr>
              <p:cNvSpPr txBox="1"/>
              <p:nvPr/>
            </p:nvSpPr>
            <p:spPr>
              <a:xfrm>
                <a:off x="7280730" y="1476744"/>
                <a:ext cx="972767" cy="46166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 dirty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F9941DD-C67B-5EB3-C45A-F2EA25D72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730" y="1476744"/>
                <a:ext cx="972767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6201AE-57E6-4A55-E128-D1EFC1D2EF06}"/>
                  </a:ext>
                </a:extLst>
              </p:cNvPr>
              <p:cNvSpPr txBox="1"/>
              <p:nvPr/>
            </p:nvSpPr>
            <p:spPr>
              <a:xfrm>
                <a:off x="7693495" y="2637531"/>
                <a:ext cx="900137" cy="58477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нет </m:t>
                      </m:r>
                    </m:oMath>
                  </m:oMathPara>
                </a14:m>
                <a:endParaRPr lang="ru-RU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решения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6201AE-57E6-4A55-E128-D1EFC1D2E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3495" y="2637531"/>
                <a:ext cx="900137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3B9AA14-BD4E-89EF-9DD6-BAF776078EA7}"/>
                  </a:ext>
                </a:extLst>
              </p:cNvPr>
              <p:cNvSpPr txBox="1"/>
              <p:nvPr/>
            </p:nvSpPr>
            <p:spPr>
              <a:xfrm>
                <a:off x="7545452" y="3556893"/>
                <a:ext cx="972767" cy="78617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 dirty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3B9AA14-BD4E-89EF-9DD6-BAF776078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452" y="3556893"/>
                <a:ext cx="972767" cy="7861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3E3DEF9-C85C-894D-CA1C-83991E2F3D35}"/>
                  </a:ext>
                </a:extLst>
              </p:cNvPr>
              <p:cNvSpPr txBox="1"/>
              <p:nvPr/>
            </p:nvSpPr>
            <p:spPr>
              <a:xfrm>
                <a:off x="7434654" y="4450987"/>
                <a:ext cx="900137" cy="58477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нет </m:t>
                      </m:r>
                    </m:oMath>
                  </m:oMathPara>
                </a14:m>
                <a:endParaRPr lang="ru-RU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решения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3E3DEF9-C85C-894D-CA1C-83991E2F3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654" y="4450987"/>
                <a:ext cx="900137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171FC2C-2BDC-D46E-7F68-A52C642051C3}"/>
                  </a:ext>
                </a:extLst>
              </p:cNvPr>
              <p:cNvSpPr txBox="1"/>
              <p:nvPr/>
            </p:nvSpPr>
            <p:spPr>
              <a:xfrm>
                <a:off x="7179636" y="5236777"/>
                <a:ext cx="1413996" cy="75700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i="1" dirty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ru-RU" sz="1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1600" b="0" i="0" dirty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m:rPr>
                          <m:sty m:val="p"/>
                        </m:rPr>
                        <a:rPr lang="el-GR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171FC2C-2BDC-D46E-7F68-A52C64205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9636" y="5236777"/>
                <a:ext cx="1413996" cy="75700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6A12B7BE-3082-E42A-273A-D05E376A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1F476E-5B7D-2EE2-D942-B0A4B6ADF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ЧПОУ "газпром техникум Новый Уренгой"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67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2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BB15EC-0BB6-CF4D-F0AC-2C7DD68E5AD2}"/>
                  </a:ext>
                </a:extLst>
              </p:cNvPr>
              <p:cNvSpPr txBox="1"/>
              <p:nvPr/>
            </p:nvSpPr>
            <p:spPr>
              <a:xfrm>
                <a:off x="1267347" y="2006153"/>
                <a:ext cx="68309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0" dirty="0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ru-RU" sz="3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32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ru-RU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5BB15EC-0BB6-CF4D-F0AC-2C7DD68E5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347" y="2006153"/>
                <a:ext cx="6830963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>
            <a:extLst>
              <a:ext uri="{FF2B5EF4-FFF2-40B4-BE49-F238E27FC236}">
                <a16:creationId xmlns:a16="http://schemas.microsoft.com/office/drawing/2014/main" id="{C766E55F-5C17-B477-C783-0040E1901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746" y="3727934"/>
            <a:ext cx="3087254" cy="308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51E642-40D5-F93B-E0EC-F73E6908D126}"/>
                  </a:ext>
                </a:extLst>
              </p:cNvPr>
              <p:cNvSpPr txBox="1"/>
              <p:nvPr/>
            </p:nvSpPr>
            <p:spPr>
              <a:xfrm>
                <a:off x="1267349" y="2794741"/>
                <a:ext cx="68309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13)</m:t>
                      </m:r>
                      <m:sSup>
                        <m:sSupPr>
                          <m:ctrlPr>
                            <a:rPr lang="ru-RU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9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51E642-40D5-F93B-E0EC-F73E6908D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349" y="2794741"/>
                <a:ext cx="683096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F2C480-F72E-E417-DB7C-108BF9A464FC}"/>
                  </a:ext>
                </a:extLst>
              </p:cNvPr>
              <p:cNvSpPr txBox="1"/>
              <p:nvPr/>
            </p:nvSpPr>
            <p:spPr>
              <a:xfrm>
                <a:off x="1267350" y="3542173"/>
                <a:ext cx="683096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0" dirty="0" smtClean="0"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ru-RU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3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+2∙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>
                  <a:ea typeface="Cambria Math" panose="02040503050406030204" pitchFamily="18" charset="0"/>
                </a:endParaRP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F2C480-F72E-E417-DB7C-108BF9A46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350" y="3542173"/>
                <a:ext cx="6830963" cy="1077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B598073-FDEC-0F56-7300-F51A5CB34A35}"/>
                  </a:ext>
                </a:extLst>
              </p:cNvPr>
              <p:cNvSpPr txBox="1"/>
              <p:nvPr/>
            </p:nvSpPr>
            <p:spPr>
              <a:xfrm>
                <a:off x="4803454" y="1833025"/>
                <a:ext cx="516487" cy="70788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B598073-FDEC-0F56-7300-F51A5CB34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454" y="1833025"/>
                <a:ext cx="516487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637CA8E-D2FB-4C20-C36F-CD6DD32D5756}"/>
                  </a:ext>
                </a:extLst>
              </p:cNvPr>
              <p:cNvSpPr txBox="1"/>
              <p:nvPr/>
            </p:nvSpPr>
            <p:spPr>
              <a:xfrm>
                <a:off x="4986959" y="2695243"/>
                <a:ext cx="516487" cy="70788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637CA8E-D2FB-4C20-C36F-CD6DD32D5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959" y="2695243"/>
                <a:ext cx="516487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30A4D6-4580-D941-0F56-2D96317623CF}"/>
                  </a:ext>
                </a:extLst>
              </p:cNvPr>
              <p:cNvSpPr txBox="1"/>
              <p:nvPr/>
            </p:nvSpPr>
            <p:spPr>
              <a:xfrm>
                <a:off x="6871177" y="3372896"/>
                <a:ext cx="516487" cy="70788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30A4D6-4580-D941-0F56-2D9631762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177" y="3372896"/>
                <a:ext cx="516487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BFCCAA53-A9D4-3A61-BCC5-AC0C2390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ЧПОУ "газпром техникум Новый Уренгой"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43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C01BDF9-5E1B-665A-B515-B5805058179C}"/>
              </a:ext>
            </a:extLst>
          </p:cNvPr>
          <p:cNvSpPr/>
          <p:nvPr/>
        </p:nvSpPr>
        <p:spPr>
          <a:xfrm>
            <a:off x="0" y="-5984"/>
            <a:ext cx="9144000" cy="46553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Методы решения показательных уравнений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ED98A9A0-1A4D-8EC1-95AF-10A072D8DEE9}"/>
              </a:ext>
            </a:extLst>
          </p:cNvPr>
          <p:cNvSpPr/>
          <p:nvPr/>
        </p:nvSpPr>
        <p:spPr>
          <a:xfrm>
            <a:off x="6176827" y="1190987"/>
            <a:ext cx="2801332" cy="110613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метод деления на показательную функцию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55883B7B-2BDE-B427-4F0D-CEC2BD868339}"/>
              </a:ext>
            </a:extLst>
          </p:cNvPr>
          <p:cNvSpPr/>
          <p:nvPr/>
        </p:nvSpPr>
        <p:spPr>
          <a:xfrm>
            <a:off x="-127068" y="1264217"/>
            <a:ext cx="3063175" cy="119633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метод вынесения общего множителя за скобки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B808D9EC-0559-F3F7-A469-9EEA0557CB0F}"/>
                  </a:ext>
                </a:extLst>
              </p:cNvPr>
              <p:cNvSpPr/>
              <p:nvPr/>
            </p:nvSpPr>
            <p:spPr>
              <a:xfrm>
                <a:off x="3099939" y="1610784"/>
                <a:ext cx="2832938" cy="520351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ru-RU" dirty="0"/>
                  <a:t>Данный метод  сводится к решению квадратного уравнения.</a:t>
                </a:r>
              </a:p>
              <a:p>
                <a:r>
                  <a:rPr lang="ru-RU" dirty="0"/>
                  <a:t>Способы замены используют, если:</a:t>
                </a:r>
              </a:p>
              <a:p>
                <a:pPr marL="171450" lvl="0" indent="-171450">
                  <a:buFont typeface="Wingdings" panose="05000000000000000000" pitchFamily="2" charset="2"/>
                  <a:buChar char="Ø"/>
                </a:pPr>
                <a:r>
                  <a:rPr lang="ru-RU" dirty="0"/>
                  <a:t>основания степеней одинаковы</a:t>
                </a:r>
                <a:r>
                  <a:rPr lang="en-US" dirty="0"/>
                  <a:t>;</a:t>
                </a:r>
                <a:endParaRPr lang="ru-RU" dirty="0"/>
              </a:p>
              <a:p>
                <a:pPr marL="171450" lvl="0" indent="-171450">
                  <a:buFont typeface="Wingdings" panose="05000000000000000000" pitchFamily="2" charset="2"/>
                  <a:buChar char="Ø"/>
                </a:pPr>
                <a:r>
                  <a:rPr lang="ru-RU" dirty="0"/>
                  <a:t>показатель одной из степеней в 2 раза больше, чем другой; </a:t>
                </a:r>
                <a:endParaRPr lang="en-US" dirty="0"/>
              </a:p>
              <a:p>
                <a:pPr lvl="0"/>
                <a:r>
                  <a:rPr lang="ru-RU" u="sng" dirty="0"/>
                  <a:t>Например:</a:t>
                </a:r>
                <a:endParaRPr lang="en-US" u="sng" dirty="0"/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ru-RU" dirty="0"/>
                  <a:t>или</a:t>
                </a:r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lang="ru-RU" dirty="0"/>
                  <a:t>коэффициенты перед переменной противоположны.</a:t>
                </a:r>
                <a:endParaRPr lang="en-US" dirty="0"/>
              </a:p>
              <a:p>
                <a:r>
                  <a:rPr lang="ru-RU" u="sng" dirty="0"/>
                  <a:t>Например:</a:t>
                </a:r>
                <a:endParaRPr lang="en-US" u="sng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B808D9EC-0559-F3F7-A469-9EEA0557CB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939" y="1610784"/>
                <a:ext cx="2832938" cy="52035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Овал 22">
            <a:extLst>
              <a:ext uri="{FF2B5EF4-FFF2-40B4-BE49-F238E27FC236}">
                <a16:creationId xmlns:a16="http://schemas.microsoft.com/office/drawing/2014/main" id="{9509437C-1773-E269-1F04-E3D82018A99C}"/>
              </a:ext>
            </a:extLst>
          </p:cNvPr>
          <p:cNvSpPr/>
          <p:nvPr/>
        </p:nvSpPr>
        <p:spPr>
          <a:xfrm>
            <a:off x="2946993" y="509816"/>
            <a:ext cx="2974108" cy="110613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метод введения новой переменной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>
                <a:extLst>
                  <a:ext uri="{FF2B5EF4-FFF2-40B4-BE49-F238E27FC236}">
                    <a16:creationId xmlns:a16="http://schemas.microsoft.com/office/drawing/2014/main" id="{F43E66D3-DE7C-A51B-1CE9-8D9E1909B29A}"/>
                  </a:ext>
                </a:extLst>
              </p:cNvPr>
              <p:cNvSpPr/>
              <p:nvPr/>
            </p:nvSpPr>
            <p:spPr>
              <a:xfrm>
                <a:off x="92798" y="2506232"/>
                <a:ext cx="2801332" cy="36961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ru-RU" dirty="0"/>
                  <a:t>Данный метод используется, если соблюдаются два условия:</a:t>
                </a:r>
              </a:p>
              <a:p>
                <a:pPr marL="171450" lvl="0" indent="-171450">
                  <a:buFont typeface="Wingdings" panose="05000000000000000000" pitchFamily="2" charset="2"/>
                  <a:buChar char="Ø"/>
                </a:pPr>
                <a:r>
                  <a:rPr lang="ru-RU" dirty="0"/>
                  <a:t>основания степеней одинаковые;</a:t>
                </a:r>
              </a:p>
              <a:p>
                <a:pPr marL="171450" lvl="0" indent="-171450">
                  <a:buFont typeface="Wingdings" panose="05000000000000000000" pitchFamily="2" charset="2"/>
                  <a:buChar char="Ø"/>
                </a:pPr>
                <a:r>
                  <a:rPr lang="ru-RU" dirty="0"/>
                  <a:t>коэффициенты перед переменной одинаковые.</a:t>
                </a:r>
                <a:endParaRPr lang="en-US" dirty="0"/>
              </a:p>
              <a:p>
                <a:pPr lvl="0"/>
                <a:r>
                  <a:rPr lang="ru-RU" u="sng" dirty="0"/>
                  <a:t>Например:</a:t>
                </a:r>
                <a:endParaRPr lang="en-US" u="sng" dirty="0"/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=31</m:t>
                      </m:r>
                    </m:oMath>
                  </m:oMathPara>
                </a14:m>
                <a:endParaRPr lang="ru-RU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0" algn="ctr"/>
                <a:endParaRPr lang="ru-RU" i="1" dirty="0">
                  <a:latin typeface="Cambria Math" panose="02040503050406030204" pitchFamily="18" charset="0"/>
                </a:endParaRP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=140</m:t>
                      </m:r>
                    </m:oMath>
                  </m:oMathPara>
                </a14:m>
                <a:endParaRPr lang="en-US" dirty="0"/>
              </a:p>
              <a:p>
                <a:pPr marL="171450" lvl="0" indent="-171450">
                  <a:buFont typeface="Wingdings" panose="05000000000000000000" pitchFamily="2" charset="2"/>
                  <a:buChar char="Ø"/>
                </a:pPr>
                <a:endParaRPr lang="en-US" dirty="0"/>
              </a:p>
            </p:txBody>
          </p:sp>
        </mc:Choice>
        <mc:Fallback xmlns="">
          <p:sp>
            <p:nvSpPr>
              <p:cNvPr id="33" name="Прямоугольник 32">
                <a:extLst>
                  <a:ext uri="{FF2B5EF4-FFF2-40B4-BE49-F238E27FC236}">
                    <a16:creationId xmlns:a16="http://schemas.microsoft.com/office/drawing/2014/main" id="{F43E66D3-DE7C-A51B-1CE9-8D9E1909B2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98" y="2506232"/>
                <a:ext cx="2801332" cy="36961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id="{951629F2-CA16-B70A-578A-D925DEB9364C}"/>
                  </a:ext>
                </a:extLst>
              </p:cNvPr>
              <p:cNvSpPr/>
              <p:nvPr/>
            </p:nvSpPr>
            <p:spPr>
              <a:xfrm>
                <a:off x="6010986" y="2321235"/>
                <a:ext cx="3133014" cy="378261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ru-RU" dirty="0"/>
                  <a:t>Данный метод используется, если основания степеней разные: </a:t>
                </a:r>
              </a:p>
              <a:p>
                <a:pPr marL="285750" lvl="0" indent="-285750">
                  <a:buFont typeface="Wingdings" panose="05000000000000000000" pitchFamily="2" charset="2"/>
                  <a:buChar char="Ø"/>
                </a:pPr>
                <a:r>
                  <a:rPr lang="ru-RU" dirty="0"/>
                  <a:t>в уравнении вида </a:t>
                </a:r>
                <a:r>
                  <a:rPr lang="en-US" i="1" dirty="0"/>
                  <a:t>a</a:t>
                </a:r>
                <a:r>
                  <a:rPr lang="en-US" i="1" baseline="30000" dirty="0"/>
                  <a:t>x</a:t>
                </a:r>
                <a:r>
                  <a:rPr lang="en-US" i="1" dirty="0"/>
                  <a:t> </a:t>
                </a:r>
                <a:r>
                  <a:rPr lang="ru-RU" dirty="0"/>
                  <a:t>= </a:t>
                </a:r>
                <a:r>
                  <a:rPr lang="en-US" i="1" dirty="0"/>
                  <a:t>b</a:t>
                </a:r>
                <a:r>
                  <a:rPr lang="en-US" i="1" baseline="30000" dirty="0"/>
                  <a:t>x</a:t>
                </a:r>
                <a:r>
                  <a:rPr lang="ru-RU" dirty="0"/>
                  <a:t> делим на </a:t>
                </a:r>
                <a:r>
                  <a:rPr lang="en-US" i="1" dirty="0"/>
                  <a:t>b</a:t>
                </a:r>
                <a:r>
                  <a:rPr lang="en-US" i="1" baseline="30000" dirty="0"/>
                  <a:t>x</a:t>
                </a:r>
                <a:r>
                  <a:rPr lang="en-US" i="1" dirty="0"/>
                  <a:t>;</a:t>
                </a:r>
                <a:r>
                  <a:rPr lang="ru-RU" i="1" dirty="0"/>
                  <a:t>   </a:t>
                </a:r>
              </a:p>
              <a:p>
                <a:r>
                  <a:rPr lang="ru-RU" u="sng" dirty="0"/>
                  <a:t>Например:</a:t>
                </a:r>
                <a:endParaRPr lang="en-US" u="sng" dirty="0"/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  <a:p>
                <a:pPr marL="285750" lvl="0" indent="-285750">
                  <a:buFont typeface="Wingdings" panose="05000000000000000000" pitchFamily="2" charset="2"/>
                  <a:buChar char="Ø"/>
                </a:pPr>
                <a:r>
                  <a:rPr lang="ru-RU" dirty="0"/>
                  <a:t>в уравнении вида</a:t>
                </a:r>
              </a:p>
              <a:p>
                <a:pPr lvl="0"/>
                <a:r>
                  <a:rPr lang="ru-RU" dirty="0"/>
                  <a:t>     </a:t>
                </a:r>
                <a:r>
                  <a:rPr lang="en-US" dirty="0"/>
                  <a:t>A</a:t>
                </a:r>
                <a:r>
                  <a:rPr lang="en-US" i="1" dirty="0"/>
                  <a:t>a</a:t>
                </a:r>
                <a:r>
                  <a:rPr lang="ru-RU" i="1" baseline="30000" dirty="0"/>
                  <a:t>2</a:t>
                </a:r>
                <a:r>
                  <a:rPr lang="en-US" i="1" baseline="30000" dirty="0"/>
                  <a:t>x</a:t>
                </a:r>
                <a:r>
                  <a:rPr lang="en-US" i="1" dirty="0"/>
                  <a:t> </a:t>
                </a:r>
                <a:r>
                  <a:rPr lang="ru-RU" dirty="0"/>
                  <a:t>+ </a:t>
                </a:r>
                <a:r>
                  <a:rPr lang="en-US" dirty="0"/>
                  <a:t>B</a:t>
                </a:r>
                <a:r>
                  <a:rPr lang="ru-RU" dirty="0"/>
                  <a:t>(</a:t>
                </a:r>
                <a:r>
                  <a:rPr lang="en-US" i="1" dirty="0"/>
                  <a:t>ab</a:t>
                </a:r>
                <a:r>
                  <a:rPr lang="ru-RU" dirty="0"/>
                  <a:t>)</a:t>
                </a:r>
                <a:r>
                  <a:rPr lang="en-US" i="1" baseline="30000" dirty="0"/>
                  <a:t>x</a:t>
                </a:r>
                <a:r>
                  <a:rPr lang="en-US" i="1" dirty="0"/>
                  <a:t> </a:t>
                </a:r>
                <a:r>
                  <a:rPr lang="ru-RU" dirty="0"/>
                  <a:t>+ </a:t>
                </a:r>
                <a:r>
                  <a:rPr lang="en-US" dirty="0" err="1"/>
                  <a:t>C</a:t>
                </a:r>
                <a:r>
                  <a:rPr lang="en-US" i="1" dirty="0" err="1"/>
                  <a:t>b</a:t>
                </a:r>
                <a:r>
                  <a:rPr lang="ru-RU" i="1" baseline="30000" dirty="0"/>
                  <a:t>2</a:t>
                </a:r>
                <a:r>
                  <a:rPr lang="en-US" i="1" baseline="30000" dirty="0"/>
                  <a:t>x</a:t>
                </a:r>
                <a:r>
                  <a:rPr lang="ru-RU" dirty="0"/>
                  <a:t> = 0    </a:t>
                </a:r>
              </a:p>
              <a:p>
                <a:pPr lvl="0"/>
                <a:r>
                  <a:rPr lang="ru-RU" dirty="0"/>
                  <a:t>     делим на </a:t>
                </a:r>
                <a:r>
                  <a:rPr lang="en-US" i="1" dirty="0"/>
                  <a:t>b</a:t>
                </a:r>
                <a:r>
                  <a:rPr lang="ru-RU" i="1" baseline="30000" dirty="0"/>
                  <a:t>2</a:t>
                </a:r>
                <a:r>
                  <a:rPr lang="en-US" i="1" baseline="30000" dirty="0"/>
                  <a:t>x</a:t>
                </a:r>
                <a:r>
                  <a:rPr lang="ru-RU" i="1" dirty="0"/>
                  <a:t>.</a:t>
                </a:r>
              </a:p>
              <a:p>
                <a:r>
                  <a:rPr lang="ru-RU" u="sng" dirty="0"/>
                  <a:t>Например:</a:t>
                </a:r>
                <a:endParaRPr lang="en-US" u="sng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+5∙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id="{951629F2-CA16-B70A-578A-D925DEB936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986" y="2321235"/>
                <a:ext cx="3133014" cy="37826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2D34C47-1081-B1F2-00C6-5B04EA41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ЧПОУ "газпром техникум Новый Уренгой"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8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26" grpId="0" animBg="1"/>
      <p:bldP spid="27" grpId="0" animBg="1"/>
      <p:bldP spid="23" grpId="0" animBg="1"/>
      <p:bldP spid="33" grpId="0" animBg="1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9B0088-2737-453E-78A4-E5E42434430E}"/>
                  </a:ext>
                </a:extLst>
              </p:cNvPr>
              <p:cNvSpPr txBox="1"/>
              <p:nvPr/>
            </p:nvSpPr>
            <p:spPr>
              <a:xfrm>
                <a:off x="635970" y="908568"/>
                <a:ext cx="338381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0" i="1" smtClean="0">
                          <a:latin typeface="Cambria Math" panose="02040503050406030204" pitchFamily="18" charset="0"/>
                        </a:rPr>
                        <m:t>1) </m:t>
                      </m:r>
                      <m:sSup>
                        <m:sSupPr>
                          <m:ctrlPr>
                            <a:rPr lang="ru-RU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9B0088-2737-453E-78A4-E5E424344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70" y="908568"/>
                <a:ext cx="3383811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3708EF-A472-1164-9180-6390787AAA47}"/>
                  </a:ext>
                </a:extLst>
              </p:cNvPr>
              <p:cNvSpPr txBox="1"/>
              <p:nvPr/>
            </p:nvSpPr>
            <p:spPr>
              <a:xfrm>
                <a:off x="635970" y="1838957"/>
                <a:ext cx="456240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ru-RU" sz="4000" b="0" i="1" smtClean="0">
                          <a:latin typeface="Cambria Math" panose="020405030504060302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ru-RU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+2=0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3708EF-A472-1164-9180-6390787AA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70" y="1838957"/>
                <a:ext cx="4562403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963D277-0B98-8578-D2EF-DC4D8231B92D}"/>
              </a:ext>
            </a:extLst>
          </p:cNvPr>
          <p:cNvSpPr txBox="1"/>
          <p:nvPr/>
        </p:nvSpPr>
        <p:spPr>
          <a:xfrm>
            <a:off x="0" y="-109097"/>
            <a:ext cx="88484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ОПРЕДЕЛИТЬ МЕТОД РЕШЕНИЯ ПОКАЗАТЕЛЬНОГО УРАВНЕНИЯ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F1CB6B-62B5-B077-92E1-F4FE37CF772F}"/>
              </a:ext>
            </a:extLst>
          </p:cNvPr>
          <p:cNvSpPr txBox="1"/>
          <p:nvPr/>
        </p:nvSpPr>
        <p:spPr>
          <a:xfrm>
            <a:off x="4576603" y="994671"/>
            <a:ext cx="2383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(метод деления)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136E35-71DA-BD5B-7532-8DF918333585}"/>
              </a:ext>
            </a:extLst>
          </p:cNvPr>
          <p:cNvSpPr txBox="1"/>
          <p:nvPr/>
        </p:nvSpPr>
        <p:spPr>
          <a:xfrm>
            <a:off x="5198373" y="1652547"/>
            <a:ext cx="3282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(метод введения новой переменной)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9EF73CF-8E2A-9255-7D8C-46A6116AC196}"/>
                  </a:ext>
                </a:extLst>
              </p:cNvPr>
              <p:cNvSpPr txBox="1"/>
              <p:nvPr/>
            </p:nvSpPr>
            <p:spPr>
              <a:xfrm>
                <a:off x="594597" y="2880642"/>
                <a:ext cx="516025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ru-RU" sz="4000" b="0" i="1" smtClean="0">
                          <a:latin typeface="Cambria Math" panose="020405030504060302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ru-RU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=4,8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9EF73CF-8E2A-9255-7D8C-46A6116AC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97" y="2880642"/>
                <a:ext cx="5160259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397848E5-74E0-4B10-4709-8D75E1F1435C}"/>
              </a:ext>
            </a:extLst>
          </p:cNvPr>
          <p:cNvSpPr txBox="1"/>
          <p:nvPr/>
        </p:nvSpPr>
        <p:spPr>
          <a:xfrm>
            <a:off x="5783259" y="2719655"/>
            <a:ext cx="3282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(метод вынесения общего множителя)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0018400-1430-23B5-D669-54B1FEA995B5}"/>
                  </a:ext>
                </a:extLst>
              </p:cNvPr>
              <p:cNvSpPr txBox="1"/>
              <p:nvPr/>
            </p:nvSpPr>
            <p:spPr>
              <a:xfrm>
                <a:off x="635970" y="3840065"/>
                <a:ext cx="452873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ru-RU" sz="4000" b="0" i="1" smtClean="0">
                          <a:latin typeface="Cambria Math" panose="020405030504060302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ru-RU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0018400-1430-23B5-D669-54B1FEA99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70" y="3840065"/>
                <a:ext cx="4528739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7330544-BE56-89E7-F04B-499424E0121D}"/>
                  </a:ext>
                </a:extLst>
              </p:cNvPr>
              <p:cNvSpPr txBox="1"/>
              <p:nvPr/>
            </p:nvSpPr>
            <p:spPr>
              <a:xfrm>
                <a:off x="635970" y="4718179"/>
                <a:ext cx="414459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ru-RU" sz="4000" b="0" i="1" smtClean="0">
                          <a:latin typeface="Cambria Math" panose="020405030504060302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ru-RU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7330544-BE56-89E7-F04B-499424E01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70" y="4718179"/>
                <a:ext cx="4144596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94A6FA34-BBAD-74F9-E70F-DA782567C8C3}"/>
              </a:ext>
            </a:extLst>
          </p:cNvPr>
          <p:cNvSpPr txBox="1"/>
          <p:nvPr/>
        </p:nvSpPr>
        <p:spPr>
          <a:xfrm>
            <a:off x="5053460" y="4608065"/>
            <a:ext cx="3282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(метод введения новой переменной)</a:t>
            </a:r>
          </a:p>
          <a:p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281282-7A3A-42DD-4F49-E3752C6744D3}"/>
              </a:ext>
            </a:extLst>
          </p:cNvPr>
          <p:cNvSpPr txBox="1"/>
          <p:nvPr/>
        </p:nvSpPr>
        <p:spPr>
          <a:xfrm>
            <a:off x="5265283" y="3546019"/>
            <a:ext cx="3282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(метод вынесения общего множителя)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31CA47C-F9CB-F9AC-6103-34CBC619265E}"/>
                  </a:ext>
                </a:extLst>
              </p:cNvPr>
              <p:cNvSpPr txBox="1"/>
              <p:nvPr/>
            </p:nvSpPr>
            <p:spPr>
              <a:xfrm>
                <a:off x="594597" y="5555552"/>
                <a:ext cx="496026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ru-RU" sz="4000" b="0" i="1" smtClean="0">
                          <a:latin typeface="Cambria Math" panose="020405030504060302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ru-RU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∙8+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31CA47C-F9CB-F9AC-6103-34CBC6192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97" y="5555552"/>
                <a:ext cx="4960269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2EB3911C-A7CF-2D4D-A7E0-EC60F1D749A4}"/>
              </a:ext>
            </a:extLst>
          </p:cNvPr>
          <p:cNvSpPr txBox="1"/>
          <p:nvPr/>
        </p:nvSpPr>
        <p:spPr>
          <a:xfrm>
            <a:off x="5679294" y="5508330"/>
            <a:ext cx="2383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(метод деления)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8C3C6AA2-2A2F-1158-3047-A8AFB7890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ЧПОУ "газпром техникум Новый Уренгой"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32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3" grpId="0"/>
      <p:bldP spid="17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77E13-8140-9EF6-B896-891DDD104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36" y="97271"/>
            <a:ext cx="7886700" cy="41996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Самостоятельная работа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4">
                <a:extLst>
                  <a:ext uri="{FF2B5EF4-FFF2-40B4-BE49-F238E27FC236}">
                    <a16:creationId xmlns:a16="http://schemas.microsoft.com/office/drawing/2014/main" id="{1D83F245-A253-91AE-DD9E-774D48A2D870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16346189"/>
                  </p:ext>
                </p:extLst>
              </p:nvPr>
            </p:nvGraphicFramePr>
            <p:xfrm>
              <a:off x="244763" y="1104456"/>
              <a:ext cx="8654473" cy="56562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21020">
                      <a:extLst>
                        <a:ext uri="{9D8B030D-6E8A-4147-A177-3AD203B41FA5}">
                          <a16:colId xmlns:a16="http://schemas.microsoft.com/office/drawing/2014/main" val="2947187448"/>
                        </a:ext>
                      </a:extLst>
                    </a:gridCol>
                    <a:gridCol w="4433453">
                      <a:extLst>
                        <a:ext uri="{9D8B030D-6E8A-4147-A177-3AD203B41FA5}">
                          <a16:colId xmlns:a16="http://schemas.microsoft.com/office/drawing/2014/main" val="2245574554"/>
                        </a:ext>
                      </a:extLst>
                    </a:gridCol>
                  </a:tblGrid>
                  <a:tr h="6167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Вариант-</a:t>
                          </a:r>
                          <a:r>
                            <a:rPr lang="en-US" sz="3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3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3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Вариант-</a:t>
                          </a:r>
                          <a:r>
                            <a:rPr lang="en-US" sz="36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3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99423283"/>
                      </a:ext>
                    </a:extLst>
                  </a:tr>
                  <a:tr h="1044225">
                    <a:tc>
                      <a:txBody>
                        <a:bodyPr/>
                        <a:lstStyle/>
                        <a:p>
                          <a:r>
                            <a:rPr lang="en-US" sz="3200" b="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1)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2</m:t>
                                  </m:r>
                                </m:e>
                                <m:sup>
                                  <m:r>
                                    <a:rPr lang="en-US" sz="32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4−2</m:t>
                                  </m:r>
                                  <m:r>
                                    <a:rPr lang="en-US" sz="32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32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=64</m:t>
                              </m:r>
                            </m:oMath>
                          </a14:m>
                          <a:endParaRPr lang="ru-RU" sz="32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1)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5</m:t>
                                  </m:r>
                                </m:e>
                                <m:sup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−7</m:t>
                                  </m:r>
                                </m:sup>
                              </m:sSup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kumimoji="0" lang="ru-RU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48931082"/>
                      </a:ext>
                    </a:extLst>
                  </a:tr>
                  <a:tr h="1044225">
                    <a:tc>
                      <a:txBody>
                        <a:bodyPr/>
                        <a:lstStyle/>
                        <a:p>
                          <a:r>
                            <a:rPr lang="en-US" sz="3200" b="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32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2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32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32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−8</m:t>
                                  </m:r>
                                </m:sup>
                              </m:sSup>
                              <m:r>
                                <a:rPr lang="en-US" sz="32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32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sz="32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lang="ru-RU" sz="32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</m:e>
                                <m:sup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9−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64</m:t>
                                  </m:r>
                                </m:e>
                                <m:sup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lang="ru-RU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30122932"/>
                      </a:ext>
                    </a:extLst>
                  </a:tr>
                  <a:tr h="794143">
                    <a:tc>
                      <a:txBody>
                        <a:bodyPr/>
                        <a:lstStyle/>
                        <a:p>
                          <a:r>
                            <a:rPr lang="en-US" sz="3200" b="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e>
                                <m:sup>
                                  <m:r>
                                    <a:rPr lang="en-US" sz="32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32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  <m:r>
                                <a:rPr lang="en-US" sz="32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32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32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32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endParaRPr lang="ru-RU" sz="32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kumimoji="0" lang="ru-RU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31269068"/>
                      </a:ext>
                    </a:extLst>
                  </a:tr>
                  <a:tr h="799421">
                    <a:tc>
                      <a:txBody>
                        <a:bodyPr/>
                        <a:lstStyle/>
                        <a:p>
                          <a:pPr marL="0" indent="0"/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9</m:t>
                                  </m:r>
                                </m:e>
                                <m:sup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−4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+3=0</m:t>
                              </m:r>
                            </m:oMath>
                          </a14:m>
                          <a:endParaRPr lang="ru-RU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36</m:t>
                                  </m:r>
                                </m:e>
                                <m:sup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−4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e>
                                <m:sup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−12=0</m:t>
                              </m:r>
                            </m:oMath>
                          </a14:m>
                          <a:endParaRPr kumimoji="0" lang="ru-RU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ru-RU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48847139"/>
                      </a:ext>
                    </a:extLst>
                  </a:tr>
                  <a:tr h="95563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=18</m:t>
                              </m:r>
                            </m:oMath>
                          </a14:m>
                          <a:endParaRPr lang="ru-RU" sz="32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indent="0"/>
                          <a:endParaRPr lang="ru-RU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=65</m:t>
                              </m:r>
                            </m:oMath>
                          </a14:m>
                          <a:endParaRPr kumimoji="0" lang="ru-RU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ru-RU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90186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4">
                <a:extLst>
                  <a:ext uri="{FF2B5EF4-FFF2-40B4-BE49-F238E27FC236}">
                    <a16:creationId xmlns:a16="http://schemas.microsoft.com/office/drawing/2014/main" id="{1D83F245-A253-91AE-DD9E-774D48A2D870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16346189"/>
                  </p:ext>
                </p:extLst>
              </p:nvPr>
            </p:nvGraphicFramePr>
            <p:xfrm>
              <a:off x="244763" y="1104456"/>
              <a:ext cx="8654473" cy="56562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21020">
                      <a:extLst>
                        <a:ext uri="{9D8B030D-6E8A-4147-A177-3AD203B41FA5}">
                          <a16:colId xmlns:a16="http://schemas.microsoft.com/office/drawing/2014/main" val="2947187448"/>
                        </a:ext>
                      </a:extLst>
                    </a:gridCol>
                    <a:gridCol w="4433453">
                      <a:extLst>
                        <a:ext uri="{9D8B030D-6E8A-4147-A177-3AD203B41FA5}">
                          <a16:colId xmlns:a16="http://schemas.microsoft.com/office/drawing/2014/main" val="2245574554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Вариант-</a:t>
                          </a:r>
                          <a:r>
                            <a:rPr lang="en-US" sz="3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3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3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Вариант-</a:t>
                          </a:r>
                          <a:r>
                            <a:rPr lang="en-US" sz="36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3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99423283"/>
                      </a:ext>
                    </a:extLst>
                  </a:tr>
                  <a:tr h="104422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70349" r="-105195" b="-380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5461" t="-70349" r="-275" b="-3802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8931082"/>
                      </a:ext>
                    </a:extLst>
                  </a:tr>
                  <a:tr h="104422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171345" r="-105195" b="-2824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5461" t="-171345" r="-275" b="-2824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0122932"/>
                      </a:ext>
                    </a:extLst>
                  </a:tr>
                  <a:tr h="79414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354198" r="-105195" b="-2687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5461" t="-354198" r="-275" b="-2687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1269068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340000" r="-105195" b="-101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5461" t="-340000" r="-275" b="-101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8847139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440000" r="-105195" b="-1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5461" t="-440000" r="-275" b="-1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01867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E78DC0B-11D6-9480-7058-9D62DEB231BF}"/>
              </a:ext>
            </a:extLst>
          </p:cNvPr>
          <p:cNvSpPr txBox="1"/>
          <p:nvPr/>
        </p:nvSpPr>
        <p:spPr>
          <a:xfrm>
            <a:off x="536864" y="517236"/>
            <a:ext cx="5657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Решите показательные уравнения: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6BF16F-5E30-7203-A338-0C6596F87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ЧПОУ "газпром техникум Новый Уренгой"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766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D373DA-842B-CAC2-BD80-7AE61F67A88C}"/>
              </a:ext>
            </a:extLst>
          </p:cNvPr>
          <p:cNvSpPr txBox="1"/>
          <p:nvPr/>
        </p:nvSpPr>
        <p:spPr>
          <a:xfrm>
            <a:off x="865238" y="707923"/>
            <a:ext cx="4071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Что такое уравнение?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EF681A-E6E3-A85A-673E-A261684B98F3}"/>
              </a:ext>
            </a:extLst>
          </p:cNvPr>
          <p:cNvSpPr txBox="1"/>
          <p:nvPr/>
        </p:nvSpPr>
        <p:spPr>
          <a:xfrm>
            <a:off x="990326" y="1495820"/>
            <a:ext cx="716334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/>
              <a:t>Уравнение – это равенство, содержащее переменную, значение которой надо найти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B15166-CEA2-9692-B1AB-D004EEB50AA8}"/>
              </a:ext>
            </a:extLst>
          </p:cNvPr>
          <p:cNvSpPr txBox="1"/>
          <p:nvPr/>
        </p:nvSpPr>
        <p:spPr>
          <a:xfrm>
            <a:off x="750181" y="3136612"/>
            <a:ext cx="5436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Что такое корень уравнение?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CC3D40-D70C-3FD6-53A1-16A485EFA922}"/>
              </a:ext>
            </a:extLst>
          </p:cNvPr>
          <p:cNvSpPr txBox="1"/>
          <p:nvPr/>
        </p:nvSpPr>
        <p:spPr>
          <a:xfrm>
            <a:off x="1077675" y="3977185"/>
            <a:ext cx="7163348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/>
              <a:t>Корень уравнения – это значение переменной, при котором уравнение обращается в верное равенство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AE6FD272-1722-02F4-2706-2B29D26B6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ЧПОУ "газпром техникум Новый Уренгой"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2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77E13-8140-9EF6-B896-891DDD104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54" y="134217"/>
            <a:ext cx="7886700" cy="41996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ОТВЕТЫ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4">
                <a:extLst>
                  <a:ext uri="{FF2B5EF4-FFF2-40B4-BE49-F238E27FC236}">
                    <a16:creationId xmlns:a16="http://schemas.microsoft.com/office/drawing/2014/main" id="{1D83F245-A253-91AE-DD9E-774D48A2D870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91302882"/>
                  </p:ext>
                </p:extLst>
              </p:nvPr>
            </p:nvGraphicFramePr>
            <p:xfrm>
              <a:off x="734290" y="709899"/>
              <a:ext cx="7521863" cy="539794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86135">
                      <a:extLst>
                        <a:ext uri="{9D8B030D-6E8A-4147-A177-3AD203B41FA5}">
                          <a16:colId xmlns:a16="http://schemas.microsoft.com/office/drawing/2014/main" val="2947187448"/>
                        </a:ext>
                      </a:extLst>
                    </a:gridCol>
                    <a:gridCol w="3935728">
                      <a:extLst>
                        <a:ext uri="{9D8B030D-6E8A-4147-A177-3AD203B41FA5}">
                          <a16:colId xmlns:a16="http://schemas.microsoft.com/office/drawing/2014/main" val="2245574554"/>
                        </a:ext>
                      </a:extLst>
                    </a:gridCol>
                  </a:tblGrid>
                  <a:tr h="630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Вариант-</a:t>
                          </a:r>
                          <a:r>
                            <a:rPr lang="en-US" sz="3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3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3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Вариант-</a:t>
                          </a:r>
                          <a:r>
                            <a:rPr lang="en-US" sz="36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3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99423283"/>
                      </a:ext>
                    </a:extLst>
                  </a:tr>
                  <a:tr h="872783">
                    <a:tc>
                      <a:txBody>
                        <a:bodyPr/>
                        <a:lstStyle/>
                        <a:p>
                          <a:r>
                            <a:rPr lang="en-US" sz="3600" b="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1)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0" i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36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36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=−1</m:t>
                              </m:r>
                            </m:oMath>
                          </a14:m>
                          <a:endParaRPr lang="ru-RU" sz="36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3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1)</a:t>
                          </a:r>
                          <a:r>
                            <a:rPr lang="en-US" sz="3600" b="0" kern="1200" dirty="0">
                              <a:solidFill>
                                <a:schemeClr val="tx1"/>
                              </a:solidFill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36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=6</m:t>
                              </m:r>
                            </m:oMath>
                          </a14:m>
                          <a:endParaRPr kumimoji="0" lang="ru-RU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48931082"/>
                      </a:ext>
                    </a:extLst>
                  </a:tr>
                  <a:tr h="872783">
                    <a:tc>
                      <a:txBody>
                        <a:bodyPr/>
                        <a:lstStyle/>
                        <a:p>
                          <a:r>
                            <a:rPr lang="en-US" sz="3600" b="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2)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0" i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36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36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36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US" sz="36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ru-RU" sz="36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0" lang="en-US" sz="3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kumimoji="0" lang="en-US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=3</m:t>
                              </m:r>
                            </m:oMath>
                          </a14:m>
                          <a:endParaRPr lang="ru-RU" sz="3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30122932"/>
                      </a:ext>
                    </a:extLst>
                  </a:tr>
                  <a:tr h="853492">
                    <a:tc>
                      <a:txBody>
                        <a:bodyPr/>
                        <a:lstStyle/>
                        <a:p>
                          <a:r>
                            <a:rPr lang="en-US" sz="3600" b="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3)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0" i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36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36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=5</m:t>
                              </m:r>
                            </m:oMath>
                          </a14:m>
                          <a:endParaRPr lang="ru-RU" sz="36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3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3)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36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36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6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kumimoji="0" lang="ru-RU" sz="3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31269068"/>
                      </a:ext>
                    </a:extLst>
                  </a:tr>
                  <a:tr h="1171275">
                    <a:tc>
                      <a:txBody>
                        <a:bodyPr/>
                        <a:lstStyle/>
                        <a:p>
                          <a:pPr marL="0" indent="0"/>
                          <a:r>
                            <a:rPr kumimoji="0" lang="en-US" sz="3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4)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sz="3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0" lang="en-US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oMath>
                          </a14:m>
                          <a:endParaRPr kumimoji="0" 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marL="0" indent="0"/>
                          <a:r>
                            <a:rPr kumimoji="0" lang="en-US" sz="36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Times New Roman" panose="02020603050405020304" pitchFamily="18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sz="3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kumimoji="0" lang="en-US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oMath>
                          </a14:m>
                          <a:endParaRPr lang="ru-RU" sz="3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3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kumimoji="0" lang="en-US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oMath>
                          </a14:m>
                          <a:endParaRPr lang="ru-RU" sz="3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48847139"/>
                      </a:ext>
                    </a:extLst>
                  </a:tr>
                  <a:tr h="957373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3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kumimoji="0" lang="en-US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=5</m:t>
                              </m:r>
                            </m:oMath>
                          </a14:m>
                          <a:endParaRPr lang="ru-RU" sz="3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3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kumimoji="0" lang="en-US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=3</m:t>
                              </m:r>
                            </m:oMath>
                          </a14:m>
                          <a:endParaRPr kumimoji="0" lang="ru-RU" sz="3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90186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4">
                <a:extLst>
                  <a:ext uri="{FF2B5EF4-FFF2-40B4-BE49-F238E27FC236}">
                    <a16:creationId xmlns:a16="http://schemas.microsoft.com/office/drawing/2014/main" id="{1D83F245-A253-91AE-DD9E-774D48A2D870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91302882"/>
                  </p:ext>
                </p:extLst>
              </p:nvPr>
            </p:nvGraphicFramePr>
            <p:xfrm>
              <a:off x="734290" y="709899"/>
              <a:ext cx="7521863" cy="539794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86135">
                      <a:extLst>
                        <a:ext uri="{9D8B030D-6E8A-4147-A177-3AD203B41FA5}">
                          <a16:colId xmlns:a16="http://schemas.microsoft.com/office/drawing/2014/main" val="2947187448"/>
                        </a:ext>
                      </a:extLst>
                    </a:gridCol>
                    <a:gridCol w="3935728">
                      <a:extLst>
                        <a:ext uri="{9D8B030D-6E8A-4147-A177-3AD203B41FA5}">
                          <a16:colId xmlns:a16="http://schemas.microsoft.com/office/drawing/2014/main" val="2245574554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Вариант-</a:t>
                          </a:r>
                          <a:r>
                            <a:rPr lang="en-US" sz="3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3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3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Вариант-</a:t>
                          </a:r>
                          <a:r>
                            <a:rPr lang="en-US" sz="36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3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99423283"/>
                      </a:ext>
                    </a:extLst>
                  </a:tr>
                  <a:tr h="87278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0" t="-84615" r="-110017" b="-4482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1331" t="-84615" r="-310" b="-4482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8931082"/>
                      </a:ext>
                    </a:extLst>
                  </a:tr>
                  <a:tr h="87278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0" t="-183333" r="-110017" b="-3451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1331" t="-183333" r="-310" b="-3451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0122932"/>
                      </a:ext>
                    </a:extLst>
                  </a:tr>
                  <a:tr h="86620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0" t="-287324" r="-110017" b="-2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1331" t="-287324" r="-310" b="-2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1269068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0" t="-282051" r="-110017" b="-820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1331" t="-282051" r="-310" b="-820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8847139"/>
                      </a:ext>
                    </a:extLst>
                  </a:tr>
                  <a:tr h="95737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0" t="-474522" r="-110017" b="-19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1331" t="-474522" r="-310" b="-19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01867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2BFD17E-545E-3BEC-D364-C466AA88C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ЧПОУ "газпром техникум Новый Уренгой"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23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5121072D-4422-9793-F9F2-83512C249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48" y="667327"/>
            <a:ext cx="7364461" cy="552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234D8BCF-08AE-B4B2-ED79-2C4550C12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ЧПОУ "газпром техникум Новый Уренгой"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932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D908E-ED72-18E8-9793-AF977214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96" y="80769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Тема: Методы решения логарифмических уравнений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212AFC-FBED-E380-0103-E045312D5045}"/>
              </a:ext>
            </a:extLst>
          </p:cNvPr>
          <p:cNvSpPr txBox="1"/>
          <p:nvPr/>
        </p:nvSpPr>
        <p:spPr>
          <a:xfrm>
            <a:off x="720348" y="1076634"/>
            <a:ext cx="735676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Логарифмическое уравнение</a:t>
            </a:r>
            <a:r>
              <a:rPr lang="ru-RU" sz="2800" dirty="0">
                <a:cs typeface="Times New Roman" panose="02020603050405020304" pitchFamily="18" charset="0"/>
              </a:rPr>
              <a:t> – уравнение, содержащее переменную x в основании и/или аргументе логарифма.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D174DC9-502C-12F2-400B-6FEA9C61243B}"/>
                  </a:ext>
                </a:extLst>
              </p:cNvPr>
              <p:cNvSpPr txBox="1"/>
              <p:nvPr/>
            </p:nvSpPr>
            <p:spPr>
              <a:xfrm>
                <a:off x="1233708" y="4062478"/>
                <a:ext cx="3309688" cy="3761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−3=0</m:t>
                          </m:r>
                        </m:e>
                      </m:fun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D174DC9-502C-12F2-400B-6FEA9C612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708" y="4062478"/>
                <a:ext cx="3309688" cy="376193"/>
              </a:xfrm>
              <a:prstGeom prst="rect">
                <a:avLst/>
              </a:prstGeom>
              <a:blipFill>
                <a:blip r:embed="rId2"/>
                <a:stretch>
                  <a:fillRect l="-2762" r="-1842" b="-338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1462C9-9416-4BA2-6B16-F6D129BD8A8C}"/>
                  </a:ext>
                </a:extLst>
              </p:cNvPr>
              <p:cNvSpPr txBox="1"/>
              <p:nvPr/>
            </p:nvSpPr>
            <p:spPr>
              <a:xfrm>
                <a:off x="3377019" y="3147031"/>
                <a:ext cx="2556213" cy="563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=−2</m:t>
                          </m:r>
                        </m:e>
                      </m:fun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1462C9-9416-4BA2-6B16-F6D129BD8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019" y="3147031"/>
                <a:ext cx="2556213" cy="563937"/>
              </a:xfrm>
              <a:prstGeom prst="rect">
                <a:avLst/>
              </a:prstGeom>
              <a:blipFill>
                <a:blip r:embed="rId3"/>
                <a:stretch>
                  <a:fillRect l="-3819" r="-2387" b="-107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366683-C2FA-7BE6-7275-3BC0AA091FD5}"/>
                  </a:ext>
                </a:extLst>
              </p:cNvPr>
              <p:cNvSpPr txBox="1"/>
              <p:nvPr/>
            </p:nvSpPr>
            <p:spPr>
              <a:xfrm>
                <a:off x="3641487" y="4983831"/>
                <a:ext cx="3015313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b>
                          </m:sSub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16−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rad>
                                </m:sub>
                              </m:sSub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</m:fun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366683-C2FA-7BE6-7275-3BC0AA091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487" y="4983831"/>
                <a:ext cx="3015313" cy="409023"/>
              </a:xfrm>
              <a:prstGeom prst="rect">
                <a:avLst/>
              </a:prstGeom>
              <a:blipFill>
                <a:blip r:embed="rId4"/>
                <a:stretch>
                  <a:fillRect l="-3030" r="-2020" b="-22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0B759A3-5797-723E-E7C3-FA548E7365CD}"/>
              </a:ext>
            </a:extLst>
          </p:cNvPr>
          <p:cNvSpPr txBox="1"/>
          <p:nvPr/>
        </p:nvSpPr>
        <p:spPr>
          <a:xfrm>
            <a:off x="1126837" y="2685366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u="sng" dirty="0"/>
              <a:t>Например: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3539C4A-3816-F33C-CC43-449AA3377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ЧПОУ "газпром техникум Новый Уренгой"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2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CA7D03-C238-6BC5-46C9-20D30C138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ПОВТОРЕНИЕ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1346C3-159F-C581-ECD1-A0DCEAE1A5D1}"/>
              </a:ext>
            </a:extLst>
          </p:cNvPr>
          <p:cNvSpPr txBox="1"/>
          <p:nvPr/>
        </p:nvSpPr>
        <p:spPr>
          <a:xfrm>
            <a:off x="840956" y="1110480"/>
            <a:ext cx="74620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Что называется логарифмом положительного числа </a:t>
            </a:r>
            <a:r>
              <a:rPr lang="en-US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b</a:t>
            </a:r>
            <a:r>
              <a:rPr lang="ru-RU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?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55C6E9-1CF0-09B6-CD91-D6D9815D2C0B}"/>
                  </a:ext>
                </a:extLst>
              </p:cNvPr>
              <p:cNvSpPr txBox="1"/>
              <p:nvPr/>
            </p:nvSpPr>
            <p:spPr>
              <a:xfrm>
                <a:off x="840956" y="2332871"/>
                <a:ext cx="7656052" cy="181588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indent="176213">
                  <a:buNone/>
                </a:pPr>
                <a:r>
                  <a:rPr lang="ru-RU" sz="2800" b="1" i="1" dirty="0">
                    <a:solidFill>
                      <a:srgbClr val="FF0000"/>
                    </a:solidFill>
                    <a:cs typeface="Times New Roman" pitchFamily="18" charset="0"/>
                  </a:rPr>
                  <a:t>Логарифмом </a:t>
                </a:r>
                <a:r>
                  <a:rPr lang="ru-RU" sz="2800" b="1" dirty="0">
                    <a:cs typeface="Times New Roman" pitchFamily="18" charset="0"/>
                  </a:rPr>
                  <a:t>числа </a:t>
                </a:r>
                <a:r>
                  <a:rPr lang="en-US" sz="2800" b="1" i="1" dirty="0">
                    <a:solidFill>
                      <a:srgbClr val="C00000"/>
                    </a:solidFill>
                    <a:cs typeface="Times New Roman" pitchFamily="18" charset="0"/>
                  </a:rPr>
                  <a:t>b</a:t>
                </a:r>
                <a:r>
                  <a:rPr lang="en-US" sz="2800" b="1" i="1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b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&gt;0</m:t>
                        </m:r>
                      </m:e>
                    </m:d>
                    <m:r>
                      <a:rPr lang="ru-RU" sz="2800" b="1" i="1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ru-RU" sz="2800" b="1" dirty="0">
                    <a:cs typeface="Times New Roman" pitchFamily="18" charset="0"/>
                  </a:rPr>
                  <a:t>по основанию </a:t>
                </a:r>
                <a:r>
                  <a:rPr lang="en-US" sz="2800" b="1" i="1" dirty="0">
                    <a:solidFill>
                      <a:srgbClr val="C00000"/>
                    </a:solidFill>
                    <a:cs typeface="Times New Roman" pitchFamily="18" charset="0"/>
                  </a:rPr>
                  <a:t>a</a:t>
                </a:r>
                <a:r>
                  <a:rPr lang="ru-RU" sz="2800" b="1" i="1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&gt;0,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≠1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ru-RU" sz="2800" dirty="0">
                    <a:cs typeface="Times New Roman" pitchFamily="18" charset="0"/>
                  </a:rPr>
                  <a:t>называется </a:t>
                </a:r>
                <a:r>
                  <a:rPr lang="ru-RU" sz="2800" b="1" u="sng" dirty="0">
                    <a:solidFill>
                      <a:srgbClr val="C00000"/>
                    </a:solidFill>
                    <a:cs typeface="Times New Roman" pitchFamily="18" charset="0"/>
                  </a:rPr>
                  <a:t>показатель степени</a:t>
                </a:r>
                <a:r>
                  <a:rPr lang="ru-RU" sz="2800" dirty="0">
                    <a:cs typeface="Times New Roman" pitchFamily="18" charset="0"/>
                  </a:rPr>
                  <a:t>, в которую нужно </a:t>
                </a:r>
                <a:r>
                  <a:rPr lang="ru-RU" sz="2800" b="1" dirty="0">
                    <a:cs typeface="Times New Roman" pitchFamily="18" charset="0"/>
                  </a:rPr>
                  <a:t>возвести основание </a:t>
                </a:r>
                <a:r>
                  <a:rPr lang="en-US" sz="2800" b="1" i="1" dirty="0">
                    <a:cs typeface="Times New Roman" pitchFamily="18" charset="0"/>
                  </a:rPr>
                  <a:t>a</a:t>
                </a:r>
                <a:r>
                  <a:rPr lang="ru-RU" sz="2800" dirty="0">
                    <a:cs typeface="Times New Roman" pitchFamily="18" charset="0"/>
                  </a:rPr>
                  <a:t>, чтобы </a:t>
                </a:r>
                <a:r>
                  <a:rPr lang="ru-RU" sz="2800" b="1" dirty="0">
                    <a:cs typeface="Times New Roman" pitchFamily="18" charset="0"/>
                  </a:rPr>
                  <a:t>получить число </a:t>
                </a:r>
                <a:r>
                  <a:rPr lang="en-US" sz="2800" b="1" i="1" dirty="0">
                    <a:cs typeface="Times New Roman" pitchFamily="18" charset="0"/>
                  </a:rPr>
                  <a:t>b</a:t>
                </a:r>
                <a:r>
                  <a:rPr lang="ru-RU" sz="2800" dirty="0"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55C6E9-1CF0-09B6-CD91-D6D9815D2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956" y="2332871"/>
                <a:ext cx="7656052" cy="1815882"/>
              </a:xfrm>
              <a:prstGeom prst="rect">
                <a:avLst/>
              </a:prstGeom>
              <a:blipFill>
                <a:blip r:embed="rId2"/>
                <a:stretch>
                  <a:fillRect l="-1508" t="-2649" r="-1667" b="-7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B381E13-4965-719E-68F5-C49BDF1E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8730" b="86013"/>
          <a:stretch/>
        </p:blipFill>
        <p:spPr>
          <a:xfrm>
            <a:off x="1286885" y="4513488"/>
            <a:ext cx="2269993" cy="81325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E552AF9-ED78-AE4F-6296-7B922E4E6F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13" t="-2393" r="75054" b="86013"/>
          <a:stretch/>
        </p:blipFill>
        <p:spPr>
          <a:xfrm>
            <a:off x="3508063" y="4336941"/>
            <a:ext cx="499175" cy="105224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272A579-7038-0CEA-3452-F38C9B113E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78" t="-1197" r="44744" b="86013"/>
          <a:stretch/>
        </p:blipFill>
        <p:spPr>
          <a:xfrm>
            <a:off x="4277469" y="4417037"/>
            <a:ext cx="3098804" cy="840974"/>
          </a:xfrm>
          <a:prstGeom prst="rect">
            <a:avLst/>
          </a:prstGeom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36044B-CB4F-9912-EE56-53656189E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ЧПОУ "газпром техникум Новый Уренгой"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80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Вычислить устно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147283" y="1283318"/>
            <a:ext cx="1872208" cy="5142312"/>
          </a:xfrm>
        </p:spPr>
        <p:txBody>
          <a:bodyPr>
            <a:normAutofit/>
          </a:bodyPr>
          <a:lstStyle/>
          <a:p>
            <a:pPr marL="0" indent="176213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log 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marL="0" indent="176213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176213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log 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0" indent="176213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176213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log 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64</a:t>
            </a:r>
          </a:p>
          <a:p>
            <a:pPr marL="0" indent="176213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176213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log 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0" indent="176213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176213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log 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-1</a:t>
            </a:r>
          </a:p>
          <a:p>
            <a:pPr marL="0" indent="176213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176213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176213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176213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Содержимое 4"/>
              <p:cNvSpPr txBox="1">
                <a:spLocks/>
              </p:cNvSpPr>
              <p:nvPr/>
            </p:nvSpPr>
            <p:spPr>
              <a:xfrm>
                <a:off x="5692985" y="1362265"/>
                <a:ext cx="1872208" cy="514231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/>
                  <a:buChar char=""/>
                  <a:defRPr kumimoji="0"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75000"/>
                  <a:buFont typeface="Wingdings 2"/>
                  <a:buChar char="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70000"/>
                  <a:buFont typeface="Wingdings"/>
                  <a:buChar char=""/>
                  <a:defRPr kumimoji="0"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Tx/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90000"/>
                  <a:buChar char="•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03120" indent="-182880" algn="l" rtl="0" eaLnBrk="1" latinLnBrk="0" hangingPunct="1">
                  <a:spcBef>
                    <a:spcPct val="20000"/>
                  </a:spcBef>
                  <a:buClr>
                    <a:schemeClr val="accent4">
                      <a:shade val="75000"/>
                    </a:schemeClr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774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shade val="75000"/>
                    </a:schemeClr>
                  </a:buClr>
                  <a:buSzPct val="90000"/>
                  <a:buChar char="•"/>
                  <a:defRPr kumimoji="0" sz="1400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176213">
                  <a:buFont typeface="Wingdings 2"/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log </a:t>
                </a:r>
                <a:r>
                  <a:rPr lang="ru-RU" sz="2800" baseline="-25000" dirty="0">
                    <a:latin typeface="Times New Roman" pitchFamily="18" charset="0"/>
                    <a:cs typeface="Times New Roman" pitchFamily="18" charset="0"/>
                  </a:rPr>
                  <a:t>3 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81</a:t>
                </a:r>
              </a:p>
              <a:p>
                <a:pPr marL="0" indent="176213">
                  <a:buFont typeface="Wingdings 2"/>
                  <a:buNone/>
                </a:pP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176213">
                  <a:buFont typeface="Wingdings 2"/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log </a:t>
                </a:r>
                <a:r>
                  <a:rPr lang="ru-RU" sz="2800" baseline="-25000" dirty="0">
                    <a:latin typeface="Times New Roman" pitchFamily="18" charset="0"/>
                    <a:cs typeface="Times New Roman" pitchFamily="18" charset="0"/>
                  </a:rPr>
                  <a:t>6 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216</a:t>
                </a:r>
              </a:p>
              <a:p>
                <a:pPr marL="0" indent="176213">
                  <a:buFont typeface="Wingdings 2"/>
                  <a:buNone/>
                </a:pP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176213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log</m:t>
                        </m:r>
                      </m:e>
                      <m:sub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ru-RU" sz="2800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800" b="0" i="1" smtClean="0">
                                <a:latin typeface="Cambria Math"/>
                                <a:cs typeface="Times New Roman" pitchFamily="18" charset="0"/>
                              </a:rPr>
                              <m:t>6</m:t>
                            </m:r>
                          </m:den>
                        </m:f>
                      </m:sub>
                    </m:sSub>
                  </m:oMath>
                </a14:m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 36</a:t>
                </a:r>
              </a:p>
              <a:p>
                <a:pPr marL="0" indent="176213">
                  <a:buFont typeface="Wingdings 2"/>
                  <a:buNone/>
                </a:pPr>
                <a:endParaRPr lang="ru-RU" sz="1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176213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log</m:t>
                        </m:r>
                      </m:e>
                      <m:sub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ru-RU" sz="28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8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32</a:t>
                </a:r>
              </a:p>
              <a:p>
                <a:pPr marL="0" indent="176213">
                  <a:buFont typeface="Wingdings 2"/>
                  <a:buNone/>
                </a:pP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176213"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log </a:t>
                </a:r>
                <a:r>
                  <a:rPr lang="ru-RU" sz="2800" baseline="-25000" dirty="0"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0</a:t>
                </a:r>
              </a:p>
              <a:p>
                <a:pPr marL="0" indent="176213">
                  <a:buNone/>
                </a:pPr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176213">
                  <a:buFont typeface="Wingdings 2"/>
                  <a:buNone/>
                </a:pPr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176213">
                  <a:buFont typeface="Wingdings 2"/>
                  <a:buNone/>
                </a:pPr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176213">
                  <a:buFont typeface="Wingdings 2"/>
                  <a:buNone/>
                </a:pPr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176213">
                  <a:buFont typeface="Wingdings 2"/>
                  <a:buNone/>
                </a:pPr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 2"/>
                  <a:buNone/>
                </a:pPr>
                <a:endParaRPr lang="ru-RU" sz="2800" dirty="0"/>
              </a:p>
            </p:txBody>
          </p:sp>
        </mc:Choice>
        <mc:Fallback xmlns="">
          <p:sp>
            <p:nvSpPr>
              <p:cNvPr id="6" name="Содержимое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985" y="1362265"/>
                <a:ext cx="1872208" cy="5142312"/>
              </a:xfrm>
              <a:prstGeom prst="rect">
                <a:avLst/>
              </a:prstGeom>
              <a:blipFill>
                <a:blip r:embed="rId2"/>
                <a:stretch>
                  <a:fillRect t="-11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Содержимое 4"/>
              <p:cNvSpPr txBox="1">
                <a:spLocks/>
              </p:cNvSpPr>
              <p:nvPr/>
            </p:nvSpPr>
            <p:spPr>
              <a:xfrm>
                <a:off x="499707" y="1392007"/>
                <a:ext cx="1872208" cy="514231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/>
                  <a:buChar char=""/>
                  <a:defRPr kumimoji="0"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75000"/>
                  <a:buFont typeface="Wingdings 2"/>
                  <a:buChar char="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70000"/>
                  <a:buFont typeface="Wingdings"/>
                  <a:buChar char=""/>
                  <a:defRPr kumimoji="0"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Tx/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90000"/>
                  <a:buChar char="•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03120" indent="-182880" algn="l" rtl="0" eaLnBrk="1" latinLnBrk="0" hangingPunct="1">
                  <a:spcBef>
                    <a:spcPct val="20000"/>
                  </a:spcBef>
                  <a:buClr>
                    <a:schemeClr val="accent4">
                      <a:shade val="75000"/>
                    </a:schemeClr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774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shade val="75000"/>
                    </a:schemeClr>
                  </a:buClr>
                  <a:buSzPct val="90000"/>
                  <a:buChar char="•"/>
                  <a:defRPr kumimoji="0" sz="1400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176213">
                  <a:buFont typeface="Wingdings 2"/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log </a:t>
                </a:r>
                <a:r>
                  <a:rPr lang="ru-RU" sz="2800" baseline="-25000" dirty="0"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  <a:p>
                <a:pPr marL="0" indent="176213">
                  <a:buFont typeface="Wingdings 2"/>
                  <a:buNone/>
                </a:pPr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176213">
                  <a:buFont typeface="Wingdings 2"/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log </a:t>
                </a:r>
                <a:r>
                  <a:rPr lang="ru-RU" sz="2800" baseline="-25000" dirty="0"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64</a:t>
                </a:r>
              </a:p>
              <a:p>
                <a:pPr marL="0" indent="176213">
                  <a:buFont typeface="Wingdings 2"/>
                  <a:buNone/>
                </a:pPr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176213">
                  <a:buFont typeface="Wingdings 2"/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log </a:t>
                </a:r>
                <a:r>
                  <a:rPr lang="ru-RU" sz="2800" baseline="-25000" dirty="0">
                    <a:latin typeface="Times New Roman" pitchFamily="18" charset="0"/>
                    <a:cs typeface="Times New Roman" pitchFamily="18" charset="0"/>
                  </a:rPr>
                  <a:t>11 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121</a:t>
                </a:r>
              </a:p>
              <a:p>
                <a:pPr marL="0" indent="176213">
                  <a:buFont typeface="Wingdings 2"/>
                  <a:buNone/>
                </a:pPr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176213">
                  <a:buFont typeface="Wingdings 2"/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log </a:t>
                </a:r>
                <a:r>
                  <a:rPr lang="ru-RU" sz="2800" baseline="-25000" dirty="0">
                    <a:latin typeface="Times New Roman" pitchFamily="18" charset="0"/>
                    <a:cs typeface="Times New Roman" pitchFamily="18" charset="0"/>
                  </a:rPr>
                  <a:t>3 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27</a:t>
                </a:r>
              </a:p>
              <a:p>
                <a:pPr marL="0" indent="176213">
                  <a:buFont typeface="Wingdings 2"/>
                  <a:buNone/>
                </a:pP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176213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log</m:t>
                        </m:r>
                      </m:e>
                      <m:sub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ru-RU" sz="28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800" i="1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</m:den>
                        </m:f>
                      </m:sub>
                    </m:sSub>
                  </m:oMath>
                </a14:m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25</a:t>
                </a:r>
              </a:p>
              <a:p>
                <a:pPr marL="0" indent="176213">
                  <a:buFont typeface="Wingdings 2"/>
                  <a:buNone/>
                </a:pPr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176213">
                  <a:buFont typeface="Wingdings 2"/>
                  <a:buNone/>
                </a:pPr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176213">
                  <a:buFont typeface="Wingdings 2"/>
                  <a:buNone/>
                </a:pPr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 2"/>
                  <a:buNone/>
                </a:pPr>
                <a:endParaRPr lang="ru-RU" sz="2800" dirty="0"/>
              </a:p>
            </p:txBody>
          </p:sp>
        </mc:Choice>
        <mc:Fallback xmlns="">
          <p:sp>
            <p:nvSpPr>
              <p:cNvPr id="7" name="Содержимое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07" y="1392007"/>
                <a:ext cx="1872208" cy="5142312"/>
              </a:xfrm>
              <a:prstGeom prst="rect">
                <a:avLst/>
              </a:prstGeom>
              <a:blipFill>
                <a:blip r:embed="rId3"/>
                <a:stretch>
                  <a:fillRect t="-11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Содержимое 4"/>
          <p:cNvSpPr txBox="1">
            <a:spLocks/>
          </p:cNvSpPr>
          <p:nvPr/>
        </p:nvSpPr>
        <p:spPr>
          <a:xfrm>
            <a:off x="6902540" y="1381275"/>
            <a:ext cx="1872208" cy="51423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76213">
              <a:buFont typeface="Wingdings 2"/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176213">
              <a:buFont typeface="Wingdings 2"/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176213">
              <a:buFont typeface="Wingdings 2"/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176213">
              <a:buFont typeface="Wingdings 2"/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176213">
              <a:buFont typeface="Wingdings 2"/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/>
              <a:buNone/>
            </a:pP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843C57-724F-4269-6181-5AB9D4CE294F}"/>
              </a:ext>
            </a:extLst>
          </p:cNvPr>
          <p:cNvSpPr txBox="1"/>
          <p:nvPr/>
        </p:nvSpPr>
        <p:spPr>
          <a:xfrm>
            <a:off x="1715023" y="1392007"/>
            <a:ext cx="566181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817DE3-8BA9-8FFB-B27B-062F066F6260}"/>
              </a:ext>
            </a:extLst>
          </p:cNvPr>
          <p:cNvSpPr txBox="1"/>
          <p:nvPr/>
        </p:nvSpPr>
        <p:spPr>
          <a:xfrm>
            <a:off x="1873383" y="2391616"/>
            <a:ext cx="566181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E3FFFA-8C86-D560-1CE8-B2C6574CA0C7}"/>
              </a:ext>
            </a:extLst>
          </p:cNvPr>
          <p:cNvSpPr txBox="1"/>
          <p:nvPr/>
        </p:nvSpPr>
        <p:spPr>
          <a:xfrm>
            <a:off x="2125768" y="3419945"/>
            <a:ext cx="566181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3DB1B7-D7B2-925B-22CA-2A6F5A30F241}"/>
              </a:ext>
            </a:extLst>
          </p:cNvPr>
          <p:cNvSpPr txBox="1"/>
          <p:nvPr/>
        </p:nvSpPr>
        <p:spPr>
          <a:xfrm>
            <a:off x="4448767" y="1344330"/>
            <a:ext cx="566181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D3D99A-695C-153C-2E88-8C60FD7F199A}"/>
              </a:ext>
            </a:extLst>
          </p:cNvPr>
          <p:cNvSpPr txBox="1"/>
          <p:nvPr/>
        </p:nvSpPr>
        <p:spPr>
          <a:xfrm>
            <a:off x="1881724" y="4447975"/>
            <a:ext cx="566181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E7B8A3-100F-8A43-3D3F-3F5EA06CDF8F}"/>
              </a:ext>
            </a:extLst>
          </p:cNvPr>
          <p:cNvSpPr txBox="1"/>
          <p:nvPr/>
        </p:nvSpPr>
        <p:spPr>
          <a:xfrm>
            <a:off x="1758590" y="5419163"/>
            <a:ext cx="686406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=-2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F929E1-B959-3DE2-21AA-A630DBCB08D5}"/>
              </a:ext>
            </a:extLst>
          </p:cNvPr>
          <p:cNvSpPr txBox="1"/>
          <p:nvPr/>
        </p:nvSpPr>
        <p:spPr>
          <a:xfrm>
            <a:off x="4527556" y="2342852"/>
            <a:ext cx="566181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987EA1-2D98-4113-868C-97042271DBC9}"/>
              </a:ext>
            </a:extLst>
          </p:cNvPr>
          <p:cNvSpPr txBox="1"/>
          <p:nvPr/>
        </p:nvSpPr>
        <p:spPr>
          <a:xfrm>
            <a:off x="4648710" y="3378696"/>
            <a:ext cx="566181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47C5B9-F52D-5FBF-1A04-FA7120276BD2}"/>
              </a:ext>
            </a:extLst>
          </p:cNvPr>
          <p:cNvSpPr txBox="1"/>
          <p:nvPr/>
        </p:nvSpPr>
        <p:spPr>
          <a:xfrm>
            <a:off x="4448767" y="4403513"/>
            <a:ext cx="1000402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сущ.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CCC9D5-4703-6150-4159-2EAC82C3A3E6}"/>
              </a:ext>
            </a:extLst>
          </p:cNvPr>
          <p:cNvSpPr txBox="1"/>
          <p:nvPr/>
        </p:nvSpPr>
        <p:spPr>
          <a:xfrm>
            <a:off x="7100983" y="1352601"/>
            <a:ext cx="566181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EB3079-5ABA-7CE4-DA59-7BD98E3A057B}"/>
              </a:ext>
            </a:extLst>
          </p:cNvPr>
          <p:cNvSpPr txBox="1"/>
          <p:nvPr/>
        </p:nvSpPr>
        <p:spPr>
          <a:xfrm>
            <a:off x="7054292" y="3245338"/>
            <a:ext cx="686406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=-2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D0A9E69-EA64-F27D-7064-78D92EA92A11}"/>
              </a:ext>
            </a:extLst>
          </p:cNvPr>
          <p:cNvSpPr txBox="1"/>
          <p:nvPr/>
        </p:nvSpPr>
        <p:spPr>
          <a:xfrm>
            <a:off x="4504981" y="5434382"/>
            <a:ext cx="1000402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сущ.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9D4796-8ABB-D3C3-8870-0BBDD370B01D}"/>
              </a:ext>
            </a:extLst>
          </p:cNvPr>
          <p:cNvSpPr txBox="1"/>
          <p:nvPr/>
        </p:nvSpPr>
        <p:spPr>
          <a:xfrm>
            <a:off x="7309293" y="2322723"/>
            <a:ext cx="566181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8ACAE0B-B9F8-0311-FED4-FD60DC4E6619}"/>
              </a:ext>
            </a:extLst>
          </p:cNvPr>
          <p:cNvSpPr txBox="1"/>
          <p:nvPr/>
        </p:nvSpPr>
        <p:spPr>
          <a:xfrm>
            <a:off x="7022171" y="4281863"/>
            <a:ext cx="686406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=-5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D985A63-FBBA-EE66-D591-86A72901349E}"/>
              </a:ext>
            </a:extLst>
          </p:cNvPr>
          <p:cNvSpPr txBox="1"/>
          <p:nvPr/>
        </p:nvSpPr>
        <p:spPr>
          <a:xfrm>
            <a:off x="6883872" y="5483332"/>
            <a:ext cx="1000402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сущ.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1B8F5C4-F45D-908D-3649-00132DBA9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ЧПОУ "газпром техникум Новый Уренгой"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34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ЗАПОЛНИТЬ ПРОПУСКИ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log</a:t>
                </a:r>
                <a:r>
                  <a:rPr lang="ru-RU" sz="3200" baseline="-25000" dirty="0"/>
                  <a:t>…</a:t>
                </a:r>
                <a:r>
                  <a:rPr lang="ru-RU" sz="3200" dirty="0"/>
                  <a:t> 16 = 4                  </a:t>
                </a:r>
                <a:r>
                  <a:rPr lang="en-US" sz="3200" dirty="0"/>
                  <a:t>log</a:t>
                </a:r>
                <a:r>
                  <a:rPr lang="ru-RU" sz="3200" baseline="-25000" dirty="0"/>
                  <a:t>2 </a:t>
                </a:r>
                <a:r>
                  <a:rPr lang="ru-RU" sz="3200" dirty="0"/>
                  <a:t>… = 3</a:t>
                </a:r>
              </a:p>
              <a:p>
                <a:endParaRPr lang="ru-RU" sz="2400" dirty="0"/>
              </a:p>
              <a:p>
                <a:r>
                  <a:rPr lang="en-US" sz="3200" dirty="0"/>
                  <a:t>log</a:t>
                </a:r>
                <a:r>
                  <a:rPr lang="ru-RU" sz="3200" baseline="-25000" dirty="0"/>
                  <a:t>…</a:t>
                </a:r>
                <a:r>
                  <a:rPr lang="ru-RU" sz="3200" dirty="0"/>
                  <a:t>       = -5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unc>
                          <m:func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i="0" dirty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32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32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func>
                      </m:sup>
                    </m:sSup>
                    <m:r>
                      <a:rPr lang="ru-RU" sz="3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3200" dirty="0"/>
                  <a:t>= …</a:t>
                </a:r>
              </a:p>
              <a:p>
                <a:endParaRPr lang="ru-RU" sz="2400" dirty="0"/>
              </a:p>
              <a:p>
                <a:r>
                  <a:rPr lang="ru-RU" sz="3200" dirty="0"/>
                  <a:t>3</a:t>
                </a:r>
                <a:r>
                  <a:rPr lang="en-US" sz="3200" baseline="30000" dirty="0"/>
                  <a:t>log</a:t>
                </a:r>
                <a:r>
                  <a:rPr lang="ru-RU" sz="2400" baseline="30000" dirty="0"/>
                  <a:t>3</a:t>
                </a:r>
                <a:r>
                  <a:rPr lang="ru-RU" sz="3200" baseline="30000" dirty="0"/>
                  <a:t>…</a:t>
                </a:r>
                <a:r>
                  <a:rPr lang="ru-RU" sz="3200" dirty="0"/>
                  <a:t> = 8                     </a:t>
                </a:r>
                <a:r>
                  <a:rPr lang="en-US" sz="3200" dirty="0"/>
                  <a:t>log</a:t>
                </a:r>
                <a:r>
                  <a:rPr lang="ru-RU" sz="3200" baseline="-25000" dirty="0"/>
                  <a:t>3 </a:t>
                </a:r>
                <a:r>
                  <a:rPr lang="ru-RU" sz="3200" dirty="0"/>
                  <a:t>…= -4</a:t>
                </a:r>
              </a:p>
              <a:p>
                <a:endParaRPr lang="ru-RU" sz="2000" dirty="0"/>
              </a:p>
              <a:p>
                <a:r>
                  <a:rPr lang="ru-RU" sz="3200" dirty="0"/>
                  <a:t>5</a:t>
                </a:r>
                <a:r>
                  <a:rPr lang="en-US" sz="3200" baseline="30000" dirty="0"/>
                  <a:t>log</a:t>
                </a:r>
                <a:r>
                  <a:rPr lang="ru-RU" sz="3200" baseline="30000" dirty="0"/>
                  <a:t>…4 </a:t>
                </a:r>
                <a:r>
                  <a:rPr lang="ru-RU" sz="3200" dirty="0"/>
                  <a:t> = 4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7" t="-14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39636" y="1874462"/>
            <a:ext cx="499116" cy="572515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470932-62D5-7209-83C9-8206059AAD65}"/>
              </a:ext>
            </a:extLst>
          </p:cNvPr>
          <p:cNvSpPr txBox="1"/>
          <p:nvPr/>
        </p:nvSpPr>
        <p:spPr>
          <a:xfrm flipH="1">
            <a:off x="1578956" y="1075245"/>
            <a:ext cx="278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5CF006-9E9F-ABF9-783C-6A1E2B5D154E}"/>
              </a:ext>
            </a:extLst>
          </p:cNvPr>
          <p:cNvSpPr txBox="1"/>
          <p:nvPr/>
        </p:nvSpPr>
        <p:spPr>
          <a:xfrm flipH="1">
            <a:off x="1578956" y="2072535"/>
            <a:ext cx="278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C1028D-9085-33DC-40D0-220840107D80}"/>
              </a:ext>
            </a:extLst>
          </p:cNvPr>
          <p:cNvSpPr txBox="1"/>
          <p:nvPr/>
        </p:nvSpPr>
        <p:spPr>
          <a:xfrm flipH="1">
            <a:off x="1731587" y="2848972"/>
            <a:ext cx="278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B8E291-9E66-7432-FD09-DF90190C0CD9}"/>
              </a:ext>
            </a:extLst>
          </p:cNvPr>
          <p:cNvSpPr txBox="1"/>
          <p:nvPr/>
        </p:nvSpPr>
        <p:spPr>
          <a:xfrm flipH="1">
            <a:off x="1629062" y="3958582"/>
            <a:ext cx="278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339A7A-BD8A-5FA9-3721-13DD20B9BC51}"/>
              </a:ext>
            </a:extLst>
          </p:cNvPr>
          <p:cNvSpPr txBox="1"/>
          <p:nvPr/>
        </p:nvSpPr>
        <p:spPr>
          <a:xfrm flipH="1">
            <a:off x="5222008" y="831863"/>
            <a:ext cx="278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9E947F-A903-93D7-8528-4091C621D52C}"/>
              </a:ext>
            </a:extLst>
          </p:cNvPr>
          <p:cNvSpPr txBox="1"/>
          <p:nvPr/>
        </p:nvSpPr>
        <p:spPr>
          <a:xfrm flipH="1">
            <a:off x="5988626" y="1780147"/>
            <a:ext cx="278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AB8F40-732D-2D08-40D0-E8490233D356}"/>
                  </a:ext>
                </a:extLst>
              </p:cNvPr>
              <p:cNvSpPr txBox="1"/>
              <p:nvPr/>
            </p:nvSpPr>
            <p:spPr>
              <a:xfrm flipH="1">
                <a:off x="5080619" y="2675717"/>
                <a:ext cx="278016" cy="78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𝟖𝟏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AB8F40-732D-2D08-40D0-E8490233D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080619" y="2675717"/>
                <a:ext cx="278016" cy="786369"/>
              </a:xfrm>
              <a:prstGeom prst="rect">
                <a:avLst/>
              </a:prstGeom>
              <a:blipFill>
                <a:blip r:embed="rId4"/>
                <a:stretch>
                  <a:fillRect r="-6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BB54F4-BF6D-2DF5-8901-083DDA49B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ЧПОУ "газпром техникум Новый Уренгой"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4564C4-6B2F-AE01-6143-A2C18DC28533}"/>
              </a:ext>
            </a:extLst>
          </p:cNvPr>
          <p:cNvSpPr txBox="1"/>
          <p:nvPr/>
        </p:nvSpPr>
        <p:spPr>
          <a:xfrm>
            <a:off x="861516" y="818596"/>
            <a:ext cx="71187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6213" algn="just">
              <a:tabLst>
                <a:tab pos="176213" algn="l"/>
              </a:tabLst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Операцию нахождения логарифма числа называют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D232A3-3327-8DE1-0F18-6F8FD4007C58}"/>
              </a:ext>
            </a:extLst>
          </p:cNvPr>
          <p:cNvSpPr txBox="1"/>
          <p:nvPr/>
        </p:nvSpPr>
        <p:spPr>
          <a:xfrm>
            <a:off x="1094508" y="2018207"/>
            <a:ext cx="21197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176213">
              <a:buFont typeface="Wingdings 2"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log 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121=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5A0688-EDA6-341F-6474-B527C3A13DA4}"/>
              </a:ext>
            </a:extLst>
          </p:cNvPr>
          <p:cNvSpPr txBox="1"/>
          <p:nvPr/>
        </p:nvSpPr>
        <p:spPr>
          <a:xfrm>
            <a:off x="3643747" y="2083249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x=2</a:t>
            </a:r>
            <a:endParaRPr lang="ru-RU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0B23F5-7DD1-856C-F6EA-4D4DA5208E6B}"/>
              </a:ext>
            </a:extLst>
          </p:cNvPr>
          <p:cNvSpPr txBox="1"/>
          <p:nvPr/>
        </p:nvSpPr>
        <p:spPr>
          <a:xfrm>
            <a:off x="696303" y="2928808"/>
            <a:ext cx="69155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6213" algn="just">
              <a:tabLst>
                <a:tab pos="176213" algn="l"/>
              </a:tabLs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Операцию нахождения числа  по данному логарифму называется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FE18DD-F787-8B15-28BD-A695F0EF6115}"/>
              </a:ext>
            </a:extLst>
          </p:cNvPr>
          <p:cNvSpPr txBox="1"/>
          <p:nvPr/>
        </p:nvSpPr>
        <p:spPr>
          <a:xfrm>
            <a:off x="974435" y="4054962"/>
            <a:ext cx="21197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176213">
              <a:buFont typeface="Wingdings 2"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log 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10E786-F66C-4581-1388-26B97C1E6260}"/>
              </a:ext>
            </a:extLst>
          </p:cNvPr>
          <p:cNvSpPr txBox="1"/>
          <p:nvPr/>
        </p:nvSpPr>
        <p:spPr>
          <a:xfrm>
            <a:off x="3094182" y="4116517"/>
            <a:ext cx="21197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176213">
              <a:buFont typeface="Wingdings 2"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X=121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869AD1-488B-7F16-DEFF-8E9D2A256EAD}"/>
              </a:ext>
            </a:extLst>
          </p:cNvPr>
          <p:cNvSpPr txBox="1"/>
          <p:nvPr/>
        </p:nvSpPr>
        <p:spPr>
          <a:xfrm>
            <a:off x="3782291" y="1349565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логарифмированием.</a:t>
            </a:r>
            <a:endParaRPr lang="ru-RU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58D23B-DF31-373B-151E-FF0FC1FDBFB1}"/>
              </a:ext>
            </a:extLst>
          </p:cNvPr>
          <p:cNvSpPr txBox="1"/>
          <p:nvPr/>
        </p:nvSpPr>
        <p:spPr>
          <a:xfrm>
            <a:off x="4282321" y="3359695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потенцированием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3850952D-CFA1-CDBD-88FF-D455C3B89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ЧПОУ "газпром техникум Новый Уренгой"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58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Основные свойства логарифмов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F45A430-5D9F-527C-4197-7393E92781CF}"/>
                  </a:ext>
                </a:extLst>
              </p:cNvPr>
              <p:cNvSpPr txBox="1"/>
              <p:nvPr/>
            </p:nvSpPr>
            <p:spPr>
              <a:xfrm>
                <a:off x="856968" y="1588026"/>
                <a:ext cx="318170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1) </m:t>
                              </m:r>
                              <m:r>
                                <m:rPr>
                                  <m:sty m:val="p"/>
                                </m:rPr>
                                <a:rPr lang="en-US" sz="360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F45A430-5D9F-527C-4197-7393E9278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968" y="1588026"/>
                <a:ext cx="3181705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B41430-8B71-3EAD-231C-EB25A2BA81F7}"/>
                  </a:ext>
                </a:extLst>
              </p:cNvPr>
              <p:cNvSpPr txBox="1"/>
              <p:nvPr/>
            </p:nvSpPr>
            <p:spPr>
              <a:xfrm>
                <a:off x="3942867" y="1588026"/>
                <a:ext cx="299941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6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B41430-8B71-3EAD-231C-EB25A2BA8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867" y="1588026"/>
                <a:ext cx="2999411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0DA4AB1-FE08-5238-672B-16262F2DDF35}"/>
                  </a:ext>
                </a:extLst>
              </p:cNvPr>
              <p:cNvSpPr txBox="1"/>
              <p:nvPr/>
            </p:nvSpPr>
            <p:spPr>
              <a:xfrm>
                <a:off x="853322" y="3396568"/>
                <a:ext cx="255352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3) </m:t>
                              </m:r>
                              <m:r>
                                <m:rPr>
                                  <m:sty m:val="p"/>
                                </m:rPr>
                                <a:rPr lang="en-US" sz="360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0DA4AB1-FE08-5238-672B-16262F2DD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322" y="3396568"/>
                <a:ext cx="2553520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AFF96F1-C1FC-7DF2-A9C9-3D37E66D99D1}"/>
                  </a:ext>
                </a:extLst>
              </p:cNvPr>
              <p:cNvSpPr txBox="1"/>
              <p:nvPr/>
            </p:nvSpPr>
            <p:spPr>
              <a:xfrm>
                <a:off x="2948823" y="2469043"/>
                <a:ext cx="299941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6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AFF96F1-C1FC-7DF2-A9C9-3D37E66D9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823" y="2469043"/>
                <a:ext cx="2999411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CB24940-49A3-8D80-CBE5-92071E0D734A}"/>
                  </a:ext>
                </a:extLst>
              </p:cNvPr>
              <p:cNvSpPr txBox="1"/>
              <p:nvPr/>
            </p:nvSpPr>
            <p:spPr>
              <a:xfrm>
                <a:off x="3378073" y="3395085"/>
                <a:ext cx="189180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CB24940-49A3-8D80-CBE5-92071E0D7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073" y="3395085"/>
                <a:ext cx="1891800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2320204-C0E5-AEBE-5549-08A2DC66BEF7}"/>
                  </a:ext>
                </a:extLst>
              </p:cNvPr>
              <p:cNvSpPr txBox="1"/>
              <p:nvPr/>
            </p:nvSpPr>
            <p:spPr>
              <a:xfrm>
                <a:off x="856968" y="2361168"/>
                <a:ext cx="2091855" cy="7979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dirty="0"/>
                  <a:t>2)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2320204-C0E5-AEBE-5549-08A2DC66B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968" y="2361168"/>
                <a:ext cx="2091855" cy="797911"/>
              </a:xfrm>
              <a:prstGeom prst="rect">
                <a:avLst/>
              </a:prstGeom>
              <a:blipFill>
                <a:blip r:embed="rId7"/>
                <a:stretch>
                  <a:fillRect l="-13411" t="-1527" b="-198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E22CAE-EEBA-B4E0-6AC2-0FE7AC3E5E24}"/>
                  </a:ext>
                </a:extLst>
              </p:cNvPr>
              <p:cNvSpPr txBox="1"/>
              <p:nvPr/>
            </p:nvSpPr>
            <p:spPr>
              <a:xfrm>
                <a:off x="967803" y="4330586"/>
                <a:ext cx="231044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4) </m:t>
                              </m:r>
                              <m:r>
                                <m:rPr>
                                  <m:sty m:val="p"/>
                                </m:rPr>
                                <a:rPr lang="en-US" sz="360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E22CAE-EEBA-B4E0-6AC2-0FE7AC3E5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803" y="4330586"/>
                <a:ext cx="2310440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3DB40AF-D01B-4669-6D8F-BBE2BEAE2946}"/>
                  </a:ext>
                </a:extLst>
              </p:cNvPr>
              <p:cNvSpPr txBox="1"/>
              <p:nvPr/>
            </p:nvSpPr>
            <p:spPr>
              <a:xfrm>
                <a:off x="3198536" y="4339512"/>
                <a:ext cx="35907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3DB40AF-D01B-4669-6D8F-BBE2BEAE2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536" y="4339512"/>
                <a:ext cx="359073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63FAFB6-0A9D-645F-566E-DD75E3FF2DF5}"/>
                  </a:ext>
                </a:extLst>
              </p:cNvPr>
              <p:cNvSpPr txBox="1"/>
              <p:nvPr/>
            </p:nvSpPr>
            <p:spPr>
              <a:xfrm>
                <a:off x="1036504" y="5347641"/>
                <a:ext cx="232332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5) </m:t>
                              </m:r>
                              <m:r>
                                <m:rPr>
                                  <m:sty m:val="p"/>
                                </m:rPr>
                                <a:rPr lang="en-US" sz="360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63FAFB6-0A9D-645F-566E-DD75E3FF2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504" y="5347641"/>
                <a:ext cx="2323328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738F285-27DA-9023-E547-5B8F9FC40930}"/>
                  </a:ext>
                </a:extLst>
              </p:cNvPr>
              <p:cNvSpPr txBox="1"/>
              <p:nvPr/>
            </p:nvSpPr>
            <p:spPr>
              <a:xfrm>
                <a:off x="3278243" y="5388314"/>
                <a:ext cx="35907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738F285-27DA-9023-E547-5B8F9FC40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243" y="5388314"/>
                <a:ext cx="359073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1FC2215-2D96-8A15-A9DB-A4B83D95E4E6}"/>
                  </a:ext>
                </a:extLst>
              </p:cNvPr>
              <p:cNvSpPr txBox="1"/>
              <p:nvPr/>
            </p:nvSpPr>
            <p:spPr>
              <a:xfrm>
                <a:off x="4970211" y="4442683"/>
                <a:ext cx="2398669" cy="5787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6)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unc>
                            <m:func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6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func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1FC2215-2D96-8A15-A9DB-A4B83D95E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211" y="4442683"/>
                <a:ext cx="2398669" cy="57874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F6F0103-80FC-FB9F-5EA7-3C47783C1D89}"/>
                  </a:ext>
                </a:extLst>
              </p:cNvPr>
              <p:cNvSpPr txBox="1"/>
              <p:nvPr/>
            </p:nvSpPr>
            <p:spPr>
              <a:xfrm>
                <a:off x="7368880" y="4442683"/>
                <a:ext cx="36279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F6F0103-80FC-FB9F-5EA7-3C47783C1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880" y="4442683"/>
                <a:ext cx="362792" cy="5539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89CBC12A-2D55-780E-6645-E6EFE9A157E5}"/>
              </a:ext>
            </a:extLst>
          </p:cNvPr>
          <p:cNvSpPr txBox="1"/>
          <p:nvPr/>
        </p:nvSpPr>
        <p:spPr>
          <a:xfrm>
            <a:off x="967803" y="736485"/>
            <a:ext cx="76732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6213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любом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&gt; 0 (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≠ 1)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любых положительных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любого действительного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выполнены равенства:</a:t>
            </a:r>
          </a:p>
          <a:p>
            <a:pPr marL="0" indent="176213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1FAC280A-B718-0BE5-207D-1B0924AE1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ЧПОУ "газпром техникум Новый Уренгой"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00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D2F51-8560-E30B-93D9-0EB23F39DE46}"/>
              </a:ext>
            </a:extLst>
          </p:cNvPr>
          <p:cNvSpPr txBox="1"/>
          <p:nvPr/>
        </p:nvSpPr>
        <p:spPr>
          <a:xfrm>
            <a:off x="448158" y="0"/>
            <a:ext cx="8695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Методы решения логарифмических уравнений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F5F476-3996-BCFF-2956-B6F77831CED1}"/>
              </a:ext>
            </a:extLst>
          </p:cNvPr>
          <p:cNvSpPr txBox="1"/>
          <p:nvPr/>
        </p:nvSpPr>
        <p:spPr>
          <a:xfrm>
            <a:off x="3168072" y="812800"/>
            <a:ext cx="466852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/>
              <a:t>Логарифмические уравнения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12F72794-84B3-AB26-6D88-865D03FD804D}"/>
              </a:ext>
            </a:extLst>
          </p:cNvPr>
          <p:cNvCxnSpPr/>
          <p:nvPr/>
        </p:nvCxnSpPr>
        <p:spPr>
          <a:xfrm flipH="1">
            <a:off x="1681018" y="1256145"/>
            <a:ext cx="1357746" cy="314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7ED156F-6502-52AB-5E46-82F77542CFEC}"/>
              </a:ext>
            </a:extLst>
          </p:cNvPr>
          <p:cNvSpPr txBox="1"/>
          <p:nvPr/>
        </p:nvSpPr>
        <p:spPr>
          <a:xfrm>
            <a:off x="3584561" y="2084261"/>
            <a:ext cx="242303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/>
              <a:t>По определению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A47969-07C6-73AC-E3BF-F331DF1365FF}"/>
              </a:ext>
            </a:extLst>
          </p:cNvPr>
          <p:cNvSpPr txBox="1"/>
          <p:nvPr/>
        </p:nvSpPr>
        <p:spPr>
          <a:xfrm>
            <a:off x="564599" y="1696647"/>
            <a:ext cx="262001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Метод функционально-графический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FE1071-38B9-5BAE-2A7B-E6A43FFFFAD5}"/>
              </a:ext>
            </a:extLst>
          </p:cNvPr>
          <p:cNvSpPr txBox="1"/>
          <p:nvPr/>
        </p:nvSpPr>
        <p:spPr>
          <a:xfrm>
            <a:off x="1747728" y="3575839"/>
            <a:ext cx="245008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Метод потенцирования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08A92A-1A39-78E7-0092-39E90A29F0FD}"/>
              </a:ext>
            </a:extLst>
          </p:cNvPr>
          <p:cNvSpPr txBox="1"/>
          <p:nvPr/>
        </p:nvSpPr>
        <p:spPr>
          <a:xfrm>
            <a:off x="6172045" y="1795999"/>
            <a:ext cx="294077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Метод логарифмирования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EE38A1-F830-3089-4115-7D941675C405}"/>
              </a:ext>
            </a:extLst>
          </p:cNvPr>
          <p:cNvSpPr txBox="1"/>
          <p:nvPr/>
        </p:nvSpPr>
        <p:spPr>
          <a:xfrm>
            <a:off x="5602784" y="3436076"/>
            <a:ext cx="245008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Метод введения новой переменной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7095892C-C865-09C6-D875-4CCAEAA23CC5}"/>
              </a:ext>
            </a:extLst>
          </p:cNvPr>
          <p:cNvCxnSpPr/>
          <p:nvPr/>
        </p:nvCxnSpPr>
        <p:spPr>
          <a:xfrm flipH="1">
            <a:off x="4322618" y="1413163"/>
            <a:ext cx="249382" cy="671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57D7E729-230B-6B3A-5B99-5069256F4C65}"/>
              </a:ext>
            </a:extLst>
          </p:cNvPr>
          <p:cNvCxnSpPr/>
          <p:nvPr/>
        </p:nvCxnSpPr>
        <p:spPr>
          <a:xfrm>
            <a:off x="7093527" y="1369135"/>
            <a:ext cx="674255" cy="412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C77F800B-71D8-68D7-61B5-71254F8ED761}"/>
              </a:ext>
            </a:extLst>
          </p:cNvPr>
          <p:cNvCxnSpPr/>
          <p:nvPr/>
        </p:nvCxnSpPr>
        <p:spPr>
          <a:xfrm flipH="1">
            <a:off x="3168072" y="1393855"/>
            <a:ext cx="608749" cy="2123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E05B5B7D-86D3-BE97-B30E-DC4141C74AC3}"/>
              </a:ext>
            </a:extLst>
          </p:cNvPr>
          <p:cNvCxnSpPr/>
          <p:nvPr/>
        </p:nvCxnSpPr>
        <p:spPr>
          <a:xfrm>
            <a:off x="5958354" y="1413163"/>
            <a:ext cx="213691" cy="1928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E92AF19-929B-BBF0-6948-2B4D6F379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ЧПОУ "газпром техникум Новый Уренгой"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038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4AA20284-DD3D-D1CE-95CE-2252AA96D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EAA1B09C-C013-D1B7-BF21-54CA90606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ЧПОУ "газпром техникум Новый Уренгой"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937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D373DA-842B-CAC2-BD80-7AE61F67A88C}"/>
              </a:ext>
            </a:extLst>
          </p:cNvPr>
          <p:cNvSpPr txBox="1"/>
          <p:nvPr/>
        </p:nvSpPr>
        <p:spPr>
          <a:xfrm>
            <a:off x="1068438" y="606801"/>
            <a:ext cx="57004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Что значит решить уравнение?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EF681A-E6E3-A85A-673E-A261684B98F3}"/>
              </a:ext>
            </a:extLst>
          </p:cNvPr>
          <p:cNvSpPr txBox="1"/>
          <p:nvPr/>
        </p:nvSpPr>
        <p:spPr>
          <a:xfrm>
            <a:off x="1068438" y="1350044"/>
            <a:ext cx="716334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Решить уравнение </a:t>
            </a:r>
            <a:r>
              <a:rPr lang="ru-RU" sz="2800" dirty="0"/>
              <a:t>– значит найти все его корни или доказать что их нет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B15166-CEA2-9692-B1AB-D004EEB50AA8}"/>
              </a:ext>
            </a:extLst>
          </p:cNvPr>
          <p:cNvSpPr txBox="1"/>
          <p:nvPr/>
        </p:nvSpPr>
        <p:spPr>
          <a:xfrm>
            <a:off x="990326" y="2462619"/>
            <a:ext cx="71633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Какие уравнения называют равносильными?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CC3D40-D70C-3FD6-53A1-16A485EFA922}"/>
              </a:ext>
            </a:extLst>
          </p:cNvPr>
          <p:cNvSpPr txBox="1"/>
          <p:nvPr/>
        </p:nvSpPr>
        <p:spPr>
          <a:xfrm>
            <a:off x="1068438" y="3856772"/>
            <a:ext cx="716334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/>
              <a:t>Уравнения, имеющие одни и те же корни называют </a:t>
            </a:r>
            <a:r>
              <a:rPr lang="ru-RU" sz="2800" b="1" dirty="0">
                <a:solidFill>
                  <a:srgbClr val="C00000"/>
                </a:solidFill>
              </a:rPr>
              <a:t>равносильными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BAB6C6A5-3F6A-83F4-322D-24462F7CF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ЧПОУ "газпром техникум Новый Уренгой"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45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0257CE7-C1FF-8697-2423-D58EBCE2CCAE}"/>
              </a:ext>
            </a:extLst>
          </p:cNvPr>
          <p:cNvSpPr txBox="1"/>
          <p:nvPr/>
        </p:nvSpPr>
        <p:spPr>
          <a:xfrm>
            <a:off x="2393069" y="190807"/>
            <a:ext cx="3912225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dirty="0"/>
              <a:t>По определению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BF6976-313D-B796-35F2-4B06B28C3207}"/>
                  </a:ext>
                </a:extLst>
              </p:cNvPr>
              <p:cNvSpPr txBox="1"/>
              <p:nvPr/>
            </p:nvSpPr>
            <p:spPr>
              <a:xfrm flipH="1">
                <a:off x="822036" y="1101687"/>
                <a:ext cx="9328728" cy="961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/>
                  <a:t>Уравнение вида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&gt;0,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≠1,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&gt;0</m:t>
                            </m:r>
                          </m:e>
                        </m:d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func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800" b="0" dirty="0"/>
              </a:p>
              <a:p>
                <a:r>
                  <a:rPr lang="ru-RU" sz="2800" dirty="0"/>
                  <a:t>имеет решение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BF6976-313D-B796-35F2-4B06B28C3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22036" y="1101687"/>
                <a:ext cx="9328728" cy="961802"/>
              </a:xfrm>
              <a:prstGeom prst="rect">
                <a:avLst/>
              </a:prstGeom>
              <a:blipFill>
                <a:blip r:embed="rId2"/>
                <a:stretch>
                  <a:fillRect l="-1373" t="-6369" b="-178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AC5EE44-1151-BA32-1CF5-5652A05CBEC5}"/>
              </a:ext>
            </a:extLst>
          </p:cNvPr>
          <p:cNvSpPr txBox="1"/>
          <p:nvPr/>
        </p:nvSpPr>
        <p:spPr>
          <a:xfrm>
            <a:off x="751213" y="2274720"/>
            <a:ext cx="6289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Задание: Решите логарифмические уравнения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C34BEF-915C-97F5-9EF3-628DA471BDEB}"/>
                  </a:ext>
                </a:extLst>
              </p:cNvPr>
              <p:cNvSpPr txBox="1"/>
              <p:nvPr/>
            </p:nvSpPr>
            <p:spPr>
              <a:xfrm>
                <a:off x="1549504" y="2938936"/>
                <a:ext cx="21570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4+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</m:fun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C34BEF-915C-97F5-9EF3-628DA471B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504" y="2938936"/>
                <a:ext cx="2157065" cy="369332"/>
              </a:xfrm>
              <a:prstGeom prst="rect">
                <a:avLst/>
              </a:prstGeom>
              <a:blipFill>
                <a:blip r:embed="rId3"/>
                <a:stretch>
                  <a:fillRect l="-4520" r="-3107" b="-344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9404C0-5EFD-78D2-A285-28A0A8BEA92A}"/>
                  </a:ext>
                </a:extLst>
              </p:cNvPr>
              <p:cNvSpPr txBox="1"/>
              <p:nvPr/>
            </p:nvSpPr>
            <p:spPr>
              <a:xfrm>
                <a:off x="1549503" y="3457399"/>
                <a:ext cx="180260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4+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9404C0-5EFD-78D2-A285-28A0A8BEA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503" y="3457399"/>
                <a:ext cx="1802609" cy="369332"/>
              </a:xfrm>
              <a:prstGeom prst="rect">
                <a:avLst/>
              </a:prstGeom>
              <a:blipFill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F6F9DAC-3425-5F44-1E65-CD33D0B91B19}"/>
                  </a:ext>
                </a:extLst>
              </p:cNvPr>
              <p:cNvSpPr txBox="1"/>
              <p:nvPr/>
            </p:nvSpPr>
            <p:spPr>
              <a:xfrm>
                <a:off x="1549502" y="3865602"/>
                <a:ext cx="180260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4+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F6F9DAC-3425-5F44-1E65-CD33D0B91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502" y="3865602"/>
                <a:ext cx="1802609" cy="369332"/>
              </a:xfrm>
              <a:prstGeom prst="rect">
                <a:avLst/>
              </a:prstGeom>
              <a:blipFill>
                <a:blip r:embed="rId5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3F1E1D9-05AD-982D-AC3B-5A6CD182478D}"/>
                  </a:ext>
                </a:extLst>
              </p:cNvPr>
              <p:cNvSpPr txBox="1"/>
              <p:nvPr/>
            </p:nvSpPr>
            <p:spPr>
              <a:xfrm>
                <a:off x="1549502" y="4364135"/>
                <a:ext cx="180260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=21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3F1E1D9-05AD-982D-AC3B-5A6CD1824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502" y="4364135"/>
                <a:ext cx="1802609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CF0799-853E-DBC4-A0F1-C168260F7E7C}"/>
                  </a:ext>
                </a:extLst>
              </p:cNvPr>
              <p:cNvSpPr txBox="1"/>
              <p:nvPr/>
            </p:nvSpPr>
            <p:spPr>
              <a:xfrm>
                <a:off x="4890584" y="2923547"/>
                <a:ext cx="235996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dirty="0" smtClean="0">
                          <a:latin typeface="Cambria Math" panose="02040503050406030204" pitchFamily="18" charset="0"/>
                        </a:rPr>
                        <m:t>ОДЗ:4</m:t>
                      </m:r>
                      <m:r>
                        <a:rPr lang="ru-RU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CF0799-853E-DBC4-A0F1-C168260F7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584" y="2923547"/>
                <a:ext cx="2359961" cy="369332"/>
              </a:xfrm>
              <a:prstGeom prst="rect">
                <a:avLst/>
              </a:prstGeom>
              <a:blipFill>
                <a:blip r:embed="rId7"/>
                <a:stretch>
                  <a:fillRect b="-3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EC23331-A470-1391-D089-8A43A9C9B0DA}"/>
                  </a:ext>
                </a:extLst>
              </p:cNvPr>
              <p:cNvSpPr txBox="1"/>
              <p:nvPr/>
            </p:nvSpPr>
            <p:spPr>
              <a:xfrm>
                <a:off x="3256111" y="4359378"/>
                <a:ext cx="122642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21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&gt;−4</m:t>
                    </m:r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EC23331-A470-1391-D089-8A43A9C9B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111" y="4359378"/>
                <a:ext cx="1226421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65F36E0-6842-FD29-7F3E-9BF5C7C379F7}"/>
                  </a:ext>
                </a:extLst>
              </p:cNvPr>
              <p:cNvSpPr txBox="1"/>
              <p:nvPr/>
            </p:nvSpPr>
            <p:spPr>
              <a:xfrm>
                <a:off x="1229912" y="4792268"/>
                <a:ext cx="507538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Ответ: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000" dirty="0"/>
                  <a:t>1</a:t>
                </a:r>
                <a:endParaRPr lang="ru-RU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65F36E0-6842-FD29-7F3E-9BF5C7C37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912" y="4792268"/>
                <a:ext cx="5075382" cy="400110"/>
              </a:xfrm>
              <a:prstGeom prst="rect">
                <a:avLst/>
              </a:prstGeom>
              <a:blipFill rotWithShape="0">
                <a:blip r:embed="rId9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ADFD83-0571-455A-0065-C30876F338E6}"/>
                  </a:ext>
                </a:extLst>
              </p:cNvPr>
              <p:cNvSpPr txBox="1"/>
              <p:nvPr/>
            </p:nvSpPr>
            <p:spPr>
              <a:xfrm>
                <a:off x="5457353" y="3308268"/>
                <a:ext cx="122642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&gt;−4</m:t>
                    </m:r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ADFD83-0571-455A-0065-C30876F33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353" y="3308268"/>
                <a:ext cx="1226421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C136890B-3254-C649-9009-7FF74EB79A9C}"/>
              </a:ext>
            </a:extLst>
          </p:cNvPr>
          <p:cNvSpPr txBox="1"/>
          <p:nvPr/>
        </p:nvSpPr>
        <p:spPr>
          <a:xfrm>
            <a:off x="822036" y="2828971"/>
            <a:ext cx="540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1.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E149A739-7347-EA5F-E725-0B8B00050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ЧПОУ "газпром техникум Новый Уренгой"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83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BFD6027-E053-7E3A-23FB-0794A8B4DCB9}"/>
              </a:ext>
            </a:extLst>
          </p:cNvPr>
          <p:cNvSpPr txBox="1"/>
          <p:nvPr/>
        </p:nvSpPr>
        <p:spPr>
          <a:xfrm>
            <a:off x="2393069" y="190807"/>
            <a:ext cx="5367303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dirty="0"/>
              <a:t>Метод потенцирования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76813C6-6E5A-E760-C02F-0A53384137A7}"/>
                  </a:ext>
                </a:extLst>
              </p:cNvPr>
              <p:cNvSpPr txBox="1"/>
              <p:nvPr/>
            </p:nvSpPr>
            <p:spPr>
              <a:xfrm>
                <a:off x="2023791" y="3783518"/>
                <a:ext cx="5715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lg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+12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𝑙𝑔𝑥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lg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+3)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76813C6-6E5A-E760-C02F-0A5338413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791" y="3783518"/>
                <a:ext cx="5715411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02323" y="1310054"/>
                <a:ext cx="7148146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/>
                  <a:t>Под потенцированием понимается переход от равенства, содержащего логарифмы, к равенству, не содержащему их: 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ru-RU" sz="2800" dirty="0"/>
                  <a:t>то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&gt;0,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&gt;0,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&gt;0,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323" y="1310054"/>
                <a:ext cx="7148146" cy="2246769"/>
              </a:xfrm>
              <a:prstGeom prst="rect">
                <a:avLst/>
              </a:prstGeom>
              <a:blipFill rotWithShape="0">
                <a:blip r:embed="rId3"/>
                <a:stretch>
                  <a:fillRect l="-1705" t="-2717" r="-2472" b="-70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1095187" y="3798907"/>
            <a:ext cx="417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2</a:t>
            </a:r>
            <a:r>
              <a:rPr lang="ru-RU" sz="2400" dirty="0">
                <a:solidFill>
                  <a:srgbClr val="C00000"/>
                </a:solidFill>
              </a:rPr>
              <a:t>.</a:t>
            </a:r>
            <a:endParaRPr lang="ru-RU" sz="24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30F5967-A783-5930-40A5-05020D61E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ЧПОУ "газпром техникум Новый Уренгой"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5791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7D989E-6BF3-D9FB-5118-37276A4A5794}"/>
              </a:ext>
            </a:extLst>
          </p:cNvPr>
          <p:cNvSpPr txBox="1"/>
          <p:nvPr/>
        </p:nvSpPr>
        <p:spPr>
          <a:xfrm>
            <a:off x="657685" y="41521"/>
            <a:ext cx="8109977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>
              <a:defRPr sz="4000"/>
            </a:lvl1pPr>
          </a:lstStyle>
          <a:p>
            <a:r>
              <a:rPr lang="ru-RU" dirty="0"/>
              <a:t>Метод введения новой переменной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CFF89C-98B1-0360-3BEA-E510ADAACF69}"/>
              </a:ext>
            </a:extLst>
          </p:cNvPr>
          <p:cNvSpPr txBox="1"/>
          <p:nvPr/>
        </p:nvSpPr>
        <p:spPr>
          <a:xfrm>
            <a:off x="942145" y="1492522"/>
            <a:ext cx="6932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Уравнения решаются методом введения новой переменной и переходу к обычному квадратному уравнению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2DC514-A277-CADB-ABD2-BE2A4A155369}"/>
                  </a:ext>
                </a:extLst>
              </p:cNvPr>
              <p:cNvSpPr txBox="1"/>
              <p:nvPr/>
            </p:nvSpPr>
            <p:spPr>
              <a:xfrm>
                <a:off x="1550406" y="839450"/>
                <a:ext cx="6324534" cy="7375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−уравнение квадратно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го вида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2DC514-A277-CADB-ABD2-BE2A4A155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406" y="839450"/>
                <a:ext cx="6324534" cy="737574"/>
              </a:xfrm>
              <a:prstGeom prst="rect">
                <a:avLst/>
              </a:prstGeom>
              <a:blipFill>
                <a:blip r:embed="rId2"/>
                <a:stretch>
                  <a:fillRect b="-123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EA7C8D5-708D-590E-333E-3F2C33138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ЧПОУ "газпром техникум Новый Уренгой"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BABAAF-BF8F-3AE9-AC8D-A6892459968B}"/>
              </a:ext>
            </a:extLst>
          </p:cNvPr>
          <p:cNvSpPr txBox="1"/>
          <p:nvPr/>
        </p:nvSpPr>
        <p:spPr>
          <a:xfrm>
            <a:off x="1360813" y="2640624"/>
            <a:ext cx="6289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Задание: Решите логарифмические уравнения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04C4550-F81A-999D-9674-E131D8D5D0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69"/>
          <a:stretch/>
        </p:blipFill>
        <p:spPr bwMode="auto">
          <a:xfrm>
            <a:off x="1212411" y="3135959"/>
            <a:ext cx="6788727" cy="355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36890B-3254-C649-9009-7FF74EB79A9C}"/>
              </a:ext>
            </a:extLst>
          </p:cNvPr>
          <p:cNvSpPr txBox="1"/>
          <p:nvPr/>
        </p:nvSpPr>
        <p:spPr>
          <a:xfrm>
            <a:off x="1223506" y="3084313"/>
            <a:ext cx="540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3</a:t>
            </a:r>
            <a:r>
              <a:rPr lang="ru-RU" sz="2800" dirty="0">
                <a:solidFill>
                  <a:srgbClr val="C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4299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7F8EB7-ED29-8504-B1F8-49555C82E4CB}"/>
              </a:ext>
            </a:extLst>
          </p:cNvPr>
          <p:cNvSpPr txBox="1"/>
          <p:nvPr/>
        </p:nvSpPr>
        <p:spPr>
          <a:xfrm>
            <a:off x="1472142" y="272752"/>
            <a:ext cx="5996513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>
              <a:defRPr sz="4000"/>
            </a:lvl1pPr>
          </a:lstStyle>
          <a:p>
            <a:r>
              <a:rPr lang="ru-RU" dirty="0"/>
              <a:t>Метод логарифмирования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F2267D-08E2-CB0D-1513-B010D44CA79D}"/>
              </a:ext>
            </a:extLst>
          </p:cNvPr>
          <p:cNvSpPr txBox="1"/>
          <p:nvPr/>
        </p:nvSpPr>
        <p:spPr>
          <a:xfrm>
            <a:off x="1004002" y="1183491"/>
            <a:ext cx="69327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/>
            <a:r>
              <a:rPr lang="ru-RU" sz="2400" dirty="0"/>
              <a:t>Данный метод применяется, если в уравнении переменная содержится в основании и показателе степени. </a:t>
            </a:r>
            <a:endParaRPr lang="en-US" sz="2400" dirty="0"/>
          </a:p>
          <a:p>
            <a:pPr indent="447675"/>
            <a:r>
              <a:rPr lang="ru-RU" sz="2400" dirty="0"/>
              <a:t>Логарифмировать можно по любому основанию, не содержащее переменную. Если в уравнении встречается логарифм, то логарифмируют по тому же основанию.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CF8F62-D1C1-A8BF-E08A-E84C12FFA201}"/>
                  </a:ext>
                </a:extLst>
              </p:cNvPr>
              <p:cNvSpPr txBox="1"/>
              <p:nvPr/>
            </p:nvSpPr>
            <p:spPr>
              <a:xfrm>
                <a:off x="2620285" y="4316377"/>
                <a:ext cx="1518108" cy="4500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unc>
                          <m:func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800" dirty="0"/>
                  <a:t>=16</a:t>
                </a:r>
                <a:endParaRPr lang="ru-RU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2CF8F62-D1C1-A8BF-E08A-E84C12FFA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285" y="4316377"/>
                <a:ext cx="1518108" cy="450060"/>
              </a:xfrm>
              <a:prstGeom prst="rect">
                <a:avLst/>
              </a:prstGeom>
              <a:blipFill rotWithShape="0">
                <a:blip r:embed="rId2"/>
                <a:stretch>
                  <a:fillRect t="-18919" r="-12450" b="-486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136890B-3254-C649-9009-7FF74EB79A9C}"/>
              </a:ext>
            </a:extLst>
          </p:cNvPr>
          <p:cNvSpPr txBox="1"/>
          <p:nvPr/>
        </p:nvSpPr>
        <p:spPr>
          <a:xfrm>
            <a:off x="1965037" y="4316377"/>
            <a:ext cx="540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4</a:t>
            </a:r>
            <a:r>
              <a:rPr lang="ru-RU" sz="2800" dirty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36890B-3254-C649-9009-7FF74EB79A9C}"/>
              </a:ext>
            </a:extLst>
          </p:cNvPr>
          <p:cNvSpPr txBox="1"/>
          <p:nvPr/>
        </p:nvSpPr>
        <p:spPr>
          <a:xfrm>
            <a:off x="1965037" y="4942434"/>
            <a:ext cx="540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5</a:t>
            </a:r>
            <a:r>
              <a:rPr lang="ru-RU" sz="2800" dirty="0">
                <a:solidFill>
                  <a:srgbClr val="C00000"/>
                </a:solidFill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CF8F62-D1C1-A8BF-E08A-E84C12FFA201}"/>
                  </a:ext>
                </a:extLst>
              </p:cNvPr>
              <p:cNvSpPr txBox="1"/>
              <p:nvPr/>
            </p:nvSpPr>
            <p:spPr>
              <a:xfrm>
                <a:off x="2505570" y="4979014"/>
                <a:ext cx="2125967" cy="4500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unc>
                          <m:func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800" dirty="0"/>
                  <a:t>=0,04</a:t>
                </a:r>
                <a:endParaRPr lang="ru-RU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2CF8F62-D1C1-A8BF-E08A-E84C12FFA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570" y="4979014"/>
                <a:ext cx="2125967" cy="450060"/>
              </a:xfrm>
              <a:prstGeom prst="rect">
                <a:avLst/>
              </a:prstGeom>
              <a:blipFill rotWithShape="0">
                <a:blip r:embed="rId3"/>
                <a:stretch>
                  <a:fillRect t="-18919" r="-8596" b="-472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E0C41A58-44D8-4963-76DA-E67025624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ЧПОУ "газпром техникум Новый Уренгой"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5060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Решить самостоятельно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40777" y="1248508"/>
                <a:ext cx="6171498" cy="30320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dirty="0"/>
                  <a:t>1)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=3</m:t>
                        </m:r>
                      </m:e>
                    </m:func>
                  </m:oMath>
                </a14:m>
                <a:endParaRPr lang="en-US" sz="3200" i="1" dirty="0">
                  <a:latin typeface="Cambria Math" panose="02040503050406030204" pitchFamily="18" charset="0"/>
                </a:endParaRPr>
              </a:p>
              <a:p>
                <a:r>
                  <a:rPr lang="en-US" sz="3200" dirty="0">
                    <a:latin typeface="Cambria Math" panose="02040503050406030204" pitchFamily="18" charset="0"/>
                  </a:rPr>
                  <a:t>2) 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7−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3200" dirty="0"/>
                          <m:t> </m:t>
                        </m:r>
                        <m:func>
                          <m:func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3−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func>
                      </m:e>
                    </m:func>
                  </m:oMath>
                </a14:m>
                <a:endParaRPr lang="en-US" sz="3200" dirty="0">
                  <a:latin typeface="Cambria Math" panose="02040503050406030204" pitchFamily="18" charset="0"/>
                </a:endParaRPr>
              </a:p>
              <a:p>
                <a:r>
                  <a:rPr lang="en-US" sz="3200" dirty="0">
                    <a:latin typeface="Cambria Math" panose="02040503050406030204" pitchFamily="18" charset="0"/>
                  </a:rPr>
                  <a:t>3)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3200" b="0" i="1" smtClean="0">
                        <a:latin typeface="Cambria Math" panose="02040503050406030204" pitchFamily="18" charset="0"/>
                      </a:rPr>
                      <m:t>−5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sz="3200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200" dirty="0">
                  <a:latin typeface="Cambria Math" panose="02040503050406030204" pitchFamily="18" charset="0"/>
                </a:endParaRPr>
              </a:p>
              <a:p>
                <a:r>
                  <a:rPr lang="en-US" sz="3200" dirty="0">
                    <a:latin typeface="Cambria Math" panose="02040503050406030204" pitchFamily="18" charset="0"/>
                  </a:rPr>
                  <a:t>4)</a:t>
                </a:r>
                <a:r>
                  <a:rPr lang="ru-RU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unc>
                          <m:func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func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200" dirty="0"/>
              </a:p>
              <a:p>
                <a:r>
                  <a:rPr lang="en-US" sz="3200" dirty="0"/>
                  <a:t>5)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=4</m:t>
                        </m:r>
                      </m:e>
                    </m:func>
                  </m:oMath>
                </a14:m>
                <a:endParaRPr lang="ru-RU" sz="3200" dirty="0"/>
              </a:p>
              <a:p>
                <a:endParaRPr lang="en-US" sz="32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777" y="1248508"/>
                <a:ext cx="6171498" cy="3032048"/>
              </a:xfrm>
              <a:prstGeom prst="rect">
                <a:avLst/>
              </a:prstGeom>
              <a:blipFill rotWithShape="0">
                <a:blip r:embed="rId2"/>
                <a:stretch>
                  <a:fillRect l="-3949" t="-40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75CF0CA-7E90-B874-E08E-62C1D6C99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ЧПОУ "газпром техникум Новый Уренгой"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4027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51F9E-F9E8-C3DB-DF96-D09436D70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201AB2-53F4-DEA4-C6B5-EED18199A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10C8AE69-F478-79AF-9BCA-0677D1434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24A6C04-B7BE-2D1D-0C58-02360C948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ЧПОУ "газпром техникум Новый Уренгой"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8541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5121072D-4422-9793-F9F2-83512C249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48" y="667327"/>
            <a:ext cx="7364461" cy="552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B3239A76-8FEA-CC23-974B-A35FFAFBC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ЧПОУ "газпром техникум Новый Уренгой"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412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6EF681A-E6E3-A85A-673E-A261684B98F3}"/>
              </a:ext>
            </a:extLst>
          </p:cNvPr>
          <p:cNvSpPr txBox="1"/>
          <p:nvPr/>
        </p:nvSpPr>
        <p:spPr>
          <a:xfrm>
            <a:off x="990324" y="800037"/>
            <a:ext cx="7562547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Посторонние корни могут получиться:</a:t>
            </a:r>
          </a:p>
          <a:p>
            <a:pPr marL="457200" indent="-457200">
              <a:buFontTx/>
              <a:buChar char="-"/>
            </a:pPr>
            <a:r>
              <a:rPr lang="ru-RU" sz="2400" dirty="0"/>
              <a:t>при умножении  обеих частей уравнения на выражение, содержащее неизвестное</a:t>
            </a:r>
            <a:r>
              <a:rPr lang="en-US" sz="2400" dirty="0"/>
              <a:t>;</a:t>
            </a:r>
            <a:endParaRPr lang="ru-RU" sz="2400" dirty="0"/>
          </a:p>
          <a:p>
            <a:pPr marL="457200" indent="-457200">
              <a:buFontTx/>
              <a:buChar char="-"/>
            </a:pPr>
            <a:r>
              <a:rPr lang="ru-RU" sz="2400" dirty="0"/>
              <a:t>при возведении в натуральную степень обеих частей уравнения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B15166-CEA2-9692-B1AB-D004EEB50AA8}"/>
              </a:ext>
            </a:extLst>
          </p:cNvPr>
          <p:cNvSpPr txBox="1"/>
          <p:nvPr/>
        </p:nvSpPr>
        <p:spPr>
          <a:xfrm>
            <a:off x="1074470" y="3499520"/>
            <a:ext cx="7163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Когда может произойти потеря корней?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CC3D40-D70C-3FD6-53A1-16A485EFA922}"/>
              </a:ext>
            </a:extLst>
          </p:cNvPr>
          <p:cNvSpPr txBox="1"/>
          <p:nvPr/>
        </p:nvSpPr>
        <p:spPr>
          <a:xfrm>
            <a:off x="990326" y="4022740"/>
            <a:ext cx="716334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Потеря корней может произойти при делении обеих частей уравнения на выражение, содержащее неизвестное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FC7D30-94AF-B140-E999-06379F26D068}"/>
              </a:ext>
            </a:extLst>
          </p:cNvPr>
          <p:cNvSpPr txBox="1"/>
          <p:nvPr/>
        </p:nvSpPr>
        <p:spPr>
          <a:xfrm>
            <a:off x="1189924" y="123948"/>
            <a:ext cx="7163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Когда могут появиться посторонние корни?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242EED-20EE-D6A3-FDDF-4FEE9F16D313}"/>
              </a:ext>
            </a:extLst>
          </p:cNvPr>
          <p:cNvSpPr txBox="1"/>
          <p:nvPr/>
        </p:nvSpPr>
        <p:spPr>
          <a:xfrm>
            <a:off x="801373" y="5405582"/>
            <a:ext cx="7352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002060"/>
                </a:solidFill>
              </a:rPr>
              <a:t>При решении уравнений можно делать только такие преобразования при которых не происходит потеря корней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B6845A-C824-7B1D-0436-4759F1235C45}"/>
              </a:ext>
            </a:extLst>
          </p:cNvPr>
          <p:cNvSpPr txBox="1"/>
          <p:nvPr/>
        </p:nvSpPr>
        <p:spPr>
          <a:xfrm>
            <a:off x="885517" y="2891898"/>
            <a:ext cx="7352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002060"/>
                </a:solidFill>
              </a:rPr>
              <a:t>При появлении посторонних корней необходимо делать проверку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2E551D4-F0CE-A0BF-1D3F-B9AF435A4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ЧПОУ "газпром техникум Новый Уренгой"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43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6" grpId="0"/>
      <p:bldP spid="2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192F7076-2975-C677-0C66-91AC9860A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275"/>
            <a:ext cx="9144000" cy="62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99EA4FB-CEEF-87CF-6584-BA9CAD569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ЧПОУ "газпром техникум Новый Уренгой"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261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8B6C6C83-2BBC-D20A-45DB-AF6A7C0BFD74}"/>
              </a:ext>
            </a:extLst>
          </p:cNvPr>
          <p:cNvSpPr txBox="1">
            <a:spLocks/>
          </p:cNvSpPr>
          <p:nvPr/>
        </p:nvSpPr>
        <p:spPr>
          <a:xfrm>
            <a:off x="501788" y="1507069"/>
            <a:ext cx="8140423" cy="3567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«Методы решения простейших показательных уравнений»</a:t>
            </a:r>
          </a:p>
          <a:p>
            <a:endParaRPr lang="en-US" sz="4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46105E8D-7524-89DD-0C65-5E75629F0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ЧПОУ "газпром техникум Новый Уренгой"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203189"/>
      </p:ext>
    </p:extLst>
  </p:cSld>
  <p:clrMapOvr>
    <a:masterClrMapping/>
  </p:clrMapOvr>
  <p:transition spd="slow"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943689-67EA-25A4-8BA6-112E44D08358}"/>
              </a:ext>
            </a:extLst>
          </p:cNvPr>
          <p:cNvSpPr txBox="1"/>
          <p:nvPr/>
        </p:nvSpPr>
        <p:spPr>
          <a:xfrm>
            <a:off x="876693" y="1073980"/>
            <a:ext cx="7390613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Определение: 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Уравнения, в которых неизвестное</a:t>
            </a:r>
            <a:r>
              <a:rPr kumimoji="0" lang="ru-RU" altLang="ru-RU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одержится в показателе степени, называют </a:t>
            </a: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показательными уравнениями. </a:t>
            </a:r>
            <a:endParaRPr lang="ru-RU" sz="28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E20A6A-E83A-B115-A62D-CFB546B27F9F}"/>
                  </a:ext>
                </a:extLst>
              </p:cNvPr>
              <p:cNvSpPr txBox="1"/>
              <p:nvPr/>
            </p:nvSpPr>
            <p:spPr>
              <a:xfrm>
                <a:off x="1212258" y="3107263"/>
                <a:ext cx="25610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=0,5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E20A6A-E83A-B115-A62D-CFB546B27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258" y="3107263"/>
                <a:ext cx="2561041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8279E6-9459-F950-A368-E39FE0125ACF}"/>
                  </a:ext>
                </a:extLst>
              </p:cNvPr>
              <p:cNvSpPr txBox="1"/>
              <p:nvPr/>
            </p:nvSpPr>
            <p:spPr>
              <a:xfrm>
                <a:off x="4962358" y="2759191"/>
                <a:ext cx="3615792" cy="512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8279E6-9459-F950-A368-E39FE0125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358" y="2759191"/>
                <a:ext cx="3615792" cy="5123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08C3C9-2698-B068-FBDD-186089663B9D}"/>
                  </a:ext>
                </a:extLst>
              </p:cNvPr>
              <p:cNvSpPr txBox="1"/>
              <p:nvPr/>
            </p:nvSpPr>
            <p:spPr>
              <a:xfrm>
                <a:off x="620046" y="3682218"/>
                <a:ext cx="25610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08C3C9-2698-B068-FBDD-186089663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46" y="3682218"/>
                <a:ext cx="256104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741713-E04F-6D3E-017B-82879CA2BC74}"/>
                  </a:ext>
                </a:extLst>
              </p:cNvPr>
              <p:cNvSpPr txBox="1"/>
              <p:nvPr/>
            </p:nvSpPr>
            <p:spPr>
              <a:xfrm>
                <a:off x="2723183" y="2645598"/>
                <a:ext cx="25610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=27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741713-E04F-6D3E-017B-82879CA2B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183" y="2645598"/>
                <a:ext cx="256104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58E6DB-8DBE-171A-1BF8-CC40D1E2B9BB}"/>
                  </a:ext>
                </a:extLst>
              </p:cNvPr>
              <p:cNvSpPr txBox="1"/>
              <p:nvPr/>
            </p:nvSpPr>
            <p:spPr>
              <a:xfrm>
                <a:off x="3632322" y="3198167"/>
                <a:ext cx="29563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58E6DB-8DBE-171A-1BF8-CC40D1E2B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322" y="3198167"/>
                <a:ext cx="2956397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FB5E99-CAA3-C74E-EF18-BABE7D2C3583}"/>
                  </a:ext>
                </a:extLst>
              </p:cNvPr>
              <p:cNvSpPr txBox="1"/>
              <p:nvPr/>
            </p:nvSpPr>
            <p:spPr>
              <a:xfrm>
                <a:off x="3057312" y="3897219"/>
                <a:ext cx="29056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ru-RU" sz="2400" b="0" i="0" smtClean="0">
                          <a:latin typeface="Cambria Math" panose="020405030504060302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sup>
                      </m:sSup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∙8+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sup>
                      </m:sSup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sup>
                      </m:sSup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∙6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FB5E99-CAA3-C74E-EF18-BABE7D2C3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312" y="3897219"/>
                <a:ext cx="2905603" cy="369332"/>
              </a:xfrm>
              <a:prstGeom prst="rect">
                <a:avLst/>
              </a:prstGeom>
              <a:blipFill>
                <a:blip r:embed="rId7"/>
                <a:stretch>
                  <a:fillRect l="-2101" r="-2101" b="-344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D78C0A5-FABE-22E9-3301-EAF70C94F6CA}"/>
              </a:ext>
            </a:extLst>
          </p:cNvPr>
          <p:cNvSpPr txBox="1"/>
          <p:nvPr/>
        </p:nvSpPr>
        <p:spPr>
          <a:xfrm>
            <a:off x="1026564" y="263538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Примеры:</a:t>
            </a:r>
            <a:endParaRPr lang="ru-RU" b="1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832C32F-D922-8CFC-3DAD-3D7AE3931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ЧПОУ "газпром техникум Новый Уренгой"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03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2A5A305-4A7A-DA73-3837-7D69942405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4" b="12916"/>
          <a:stretch/>
        </p:blipFill>
        <p:spPr bwMode="auto">
          <a:xfrm>
            <a:off x="1000942" y="2536094"/>
            <a:ext cx="7142115" cy="311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BF6EF7-2320-1661-5631-FC15340F837C}"/>
                  </a:ext>
                </a:extLst>
              </p:cNvPr>
              <p:cNvSpPr txBox="1"/>
              <p:nvPr/>
            </p:nvSpPr>
            <p:spPr>
              <a:xfrm>
                <a:off x="721541" y="1040513"/>
                <a:ext cx="846864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400" b="0" i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Функция, заданная формулой где </a:t>
                </a:r>
                <a:r>
                  <a:rPr lang="en-US" sz="2400" b="1" i="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14:m>
                  <m:oMath xmlns:m="http://schemas.openxmlformats.org/officeDocument/2006/math">
                    <m:r>
                      <a:rPr lang="ru-RU" sz="2400" b="1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b="1" i="1" dirty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ru-RU" sz="2400" b="1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(где </m:t>
                    </m:r>
                    <m:r>
                      <a:rPr lang="ru-RU" sz="24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&gt;0, </m:t>
                    </m:r>
                    <m:r>
                      <a:rPr lang="ru-RU" sz="24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≠1)</m:t>
                    </m:r>
                  </m:oMath>
                </a14:m>
                <a:r>
                  <a:rPr lang="ru-RU" sz="2400" b="0" i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называется </a:t>
                </a:r>
                <a:r>
                  <a:rPr lang="ru-RU" sz="2400" b="1" i="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показательной функцией </a:t>
                </a:r>
                <a:r>
                  <a:rPr lang="ru-RU" sz="2400" b="0" i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 основанием a. 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BF6EF7-2320-1661-5631-FC15340F8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41" y="1040513"/>
                <a:ext cx="8468640" cy="830997"/>
              </a:xfrm>
              <a:prstGeom prst="rect">
                <a:avLst/>
              </a:prstGeom>
              <a:blipFill>
                <a:blip r:embed="rId3"/>
                <a:stretch>
                  <a:fillRect l="-1079" t="-5882" b="-16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AD0C102-AB67-0733-7FC4-C8D2C264DB35}"/>
              </a:ext>
            </a:extLst>
          </p:cNvPr>
          <p:cNvSpPr txBox="1"/>
          <p:nvPr/>
        </p:nvSpPr>
        <p:spPr>
          <a:xfrm>
            <a:off x="2720110" y="0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ПОВТОРЕНИЕ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723B7748-77A0-C79B-7A66-47370CB76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ЧПОУ "газпром техникум Новый Уренгой"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27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343C6503-7E6B-936D-BF75-1F91606D9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352" y="1259786"/>
            <a:ext cx="7322061" cy="163121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Уравнения  вида </a:t>
            </a: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kumimoji="0" lang="en-US" altLang="ru-RU" sz="3600" b="1" i="0" u="none" strike="noStrike" cap="none" normalizeH="0" baseline="30000" dirty="0">
                <a:ln>
                  <a:noFill/>
                </a:ln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n-US" altLang="ru-RU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где а &gt; 0, а ≠ 1  называют </a:t>
            </a: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простейшим </a:t>
            </a:r>
            <a:r>
              <a:rPr lang="ru-RU" altLang="ru-RU" sz="32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показательным уравнением</a:t>
            </a: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F05C46AA-3C77-2A22-613F-26EDFF0492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14300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14151" imgH="215619" progId="Equation.3">
                  <p:embed/>
                </p:oleObj>
              </mc:Choice>
              <mc:Fallback>
                <p:oleObj r:id="rId2" imgW="114151" imgH="21561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14300" cy="220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46B9E16-A31F-4EC3-550D-864BA0DD1B90}"/>
              </a:ext>
            </a:extLst>
          </p:cNvPr>
          <p:cNvSpPr txBox="1"/>
          <p:nvPr/>
        </p:nvSpPr>
        <p:spPr>
          <a:xfrm>
            <a:off x="1069895" y="3274501"/>
            <a:ext cx="71455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1) При </a:t>
            </a:r>
            <a:r>
              <a:rPr kumimoji="0" lang="en-US" altLang="ru-RU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ru-RU" altLang="ru-RU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&lt; 0 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kumimoji="0" lang="en-US" altLang="ru-RU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ru-RU" altLang="ru-RU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= 0 </a:t>
            </a:r>
            <a:r>
              <a:rPr kumimoji="0" lang="en-US" altLang="ru-RU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это уравнение, согласно свойству (область значения) показательной функции, </a:t>
            </a:r>
            <a:r>
              <a:rPr kumimoji="0" lang="ru-RU" altLang="ru-RU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не имеет решения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8941DDB1-70B7-48C5-06C4-5E05B8BD3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ЧПОУ "газпром техникум Новый Уренгой"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42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theme/theme1.xml><?xml version="1.0" encoding="utf-8"?>
<a:theme xmlns:a="http://schemas.openxmlformats.org/drawingml/2006/main" name="TS10190870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7478</TotalTime>
  <Words>1809</Words>
  <Application>Microsoft Office PowerPoint</Application>
  <PresentationFormat>Экран (4:3)</PresentationFormat>
  <Paragraphs>369</Paragraphs>
  <Slides>36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Georgia</vt:lpstr>
      <vt:lpstr>Times New Roman</vt:lpstr>
      <vt:lpstr>Wingdings</vt:lpstr>
      <vt:lpstr>Wingdings 2</vt:lpstr>
      <vt:lpstr>TS101908703</vt:lpstr>
      <vt:lpstr>Тема Office</vt:lpstr>
      <vt:lpstr>Equation.3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Свойства степени</vt:lpstr>
      <vt:lpstr>Свойства степени</vt:lpstr>
      <vt:lpstr>УСТНАЯ РАБОТА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Самостоятельная работа</vt:lpstr>
      <vt:lpstr>ОТВЕТЫ</vt:lpstr>
      <vt:lpstr>Презентация PowerPoint</vt:lpstr>
      <vt:lpstr>Тема: Методы решения логарифмических уравнений</vt:lpstr>
      <vt:lpstr>ПОВТОРЕНИЕ</vt:lpstr>
      <vt:lpstr>Вычислить устно</vt:lpstr>
      <vt:lpstr>ЗАПОЛНИТЬ ПРОПУСКИ</vt:lpstr>
      <vt:lpstr>Презентация PowerPoint</vt:lpstr>
      <vt:lpstr>Основные свойства логарифмов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Решить самостоятельно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ПОВТОРЕНИЕ</dc:title>
  <dc:creator>Анлрей Бус</dc:creator>
  <cp:lastModifiedBy>Анлрей Бус</cp:lastModifiedBy>
  <cp:revision>36</cp:revision>
  <dcterms:created xsi:type="dcterms:W3CDTF">2022-05-22T11:15:24Z</dcterms:created>
  <dcterms:modified xsi:type="dcterms:W3CDTF">2023-06-20T16:53:09Z</dcterms:modified>
</cp:coreProperties>
</file>