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6" r:id="rId2"/>
    <p:sldId id="280" r:id="rId3"/>
    <p:sldId id="277" r:id="rId4"/>
    <p:sldId id="278" r:id="rId5"/>
    <p:sldId id="279" r:id="rId6"/>
    <p:sldId id="257" r:id="rId7"/>
    <p:sldId id="274" r:id="rId8"/>
    <p:sldId id="262" r:id="rId9"/>
    <p:sldId id="258" r:id="rId10"/>
    <p:sldId id="273" r:id="rId11"/>
    <p:sldId id="259" r:id="rId12"/>
    <p:sldId id="260" r:id="rId13"/>
    <p:sldId id="268" r:id="rId14"/>
    <p:sldId id="269" r:id="rId15"/>
    <p:sldId id="270" r:id="rId16"/>
    <p:sldId id="261" r:id="rId17"/>
    <p:sldId id="263" r:id="rId18"/>
    <p:sldId id="264" r:id="rId19"/>
    <p:sldId id="271" r:id="rId20"/>
    <p:sldId id="272" r:id="rId21"/>
    <p:sldId id="275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67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DCFF8-A907-4DE9-83C8-BAAE297C56E4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D4244C-255E-4C67-83E6-A644F205C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91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D4244C-255E-4C67-83E6-A644F205CEB3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336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7BE9-5EAB-421D-AA2C-028C4C0D6526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4604-4408-40F8-B04A-A25F6C06096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7BE9-5EAB-421D-AA2C-028C4C0D6526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4604-4408-40F8-B04A-A25F6C0609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7BE9-5EAB-421D-AA2C-028C4C0D6526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4604-4408-40F8-B04A-A25F6C0609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7BE9-5EAB-421D-AA2C-028C4C0D6526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4604-4408-40F8-B04A-A25F6C0609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7BE9-5EAB-421D-AA2C-028C4C0D6526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4604-4408-40F8-B04A-A25F6C06096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7BE9-5EAB-421D-AA2C-028C4C0D6526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4604-4408-40F8-B04A-A25F6C0609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7BE9-5EAB-421D-AA2C-028C4C0D6526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4604-4408-40F8-B04A-A25F6C0609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7BE9-5EAB-421D-AA2C-028C4C0D6526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4604-4408-40F8-B04A-A25F6C0609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7BE9-5EAB-421D-AA2C-028C4C0D6526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4604-4408-40F8-B04A-A25F6C0609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7BE9-5EAB-421D-AA2C-028C4C0D6526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4604-4408-40F8-B04A-A25F6C0609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7BE9-5EAB-421D-AA2C-028C4C0D6526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F3E4604-4408-40F8-B04A-A25F6C06096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000"/>
            <a:lum/>
          </a:blip>
          <a:srcRect/>
          <a:stretch>
            <a:fillRect t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7F07BE9-5EAB-421D-AA2C-028C4C0D6526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F3E4604-4408-40F8-B04A-A25F6C060964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pull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6176" y="3276600"/>
            <a:ext cx="7851648" cy="2743200"/>
          </a:xfrm>
        </p:spPr>
        <p:txBody>
          <a:bodyPr>
            <a:normAutofit fontScale="90000"/>
          </a:bodyPr>
          <a:lstStyle/>
          <a:p>
            <a:br>
              <a:rPr lang="en-US" sz="6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6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6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6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6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6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6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6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6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6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496198"/>
      </p:ext>
    </p:extLst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6BDA76-4246-4731-8796-F461D0C1B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>
                <a:solidFill>
                  <a:schemeClr val="tx1"/>
                </a:solidFill>
                <a:latin typeface="Bookman Old Style" panose="02050604050505020204" pitchFamily="18" charset="0"/>
              </a:rPr>
              <a:t>Сколькими способами 4 человека могут разместиться на четырехместной скамейке?</a:t>
            </a:r>
            <a:br>
              <a:rPr lang="ru-RU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endParaRPr lang="ru-RU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579603D-2F16-40A3-9FC4-47D0CC6F736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ru-RU" i="1" dirty="0"/>
                  <a:t>Решение:     </a:t>
                </a:r>
                <a:endParaRPr lang="en-US" i="1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i="1" dirty="0"/>
                  <a:t>n!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=4!</m:t>
                      </m:r>
                    </m:oMath>
                  </m:oMathPara>
                </a14:m>
                <a:endParaRPr lang="en-US" i="1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∙3∙2∙1=24</m:t>
                      </m:r>
                    </m:oMath>
                  </m:oMathPara>
                </a14:m>
                <a:endParaRPr lang="en-US" i="1" dirty="0"/>
              </a:p>
              <a:p>
                <a:pPr marL="0" indent="0">
                  <a:buNone/>
                </a:pPr>
                <a:r>
                  <a:rPr lang="ru-RU" i="1" dirty="0"/>
                  <a:t>             </a:t>
                </a:r>
                <a:endParaRPr lang="ru-RU" dirty="0"/>
              </a:p>
              <a:p>
                <a:pPr marL="0" indent="0">
                  <a:buNone/>
                </a:pPr>
                <a:r>
                  <a:rPr lang="ru-RU" dirty="0">
                    <a:latin typeface="Bookman Old Style" panose="02050604050505020204" pitchFamily="18" charset="0"/>
                  </a:rPr>
                  <a:t>Ответ: 24.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579603D-2F16-40A3-9FC4-47D0CC6F73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5588623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0" y="1095375"/>
                <a:ext cx="8991600" cy="5486400"/>
              </a:xfrm>
            </p:spPr>
            <p:txBody>
              <a:bodyPr>
                <a:noAutofit/>
              </a:bodyPr>
              <a:lstStyle/>
              <a:p>
                <a:pPr marL="0" indent="0" algn="r">
                  <a:buNone/>
                </a:pPr>
                <a:r>
                  <a:rPr lang="ru-RU" sz="2800" dirty="0">
                    <a:latin typeface="Bookman Old Style" panose="02050604050505020204" pitchFamily="18" charset="0"/>
                  </a:rPr>
                  <a:t>Задача: </a:t>
                </a:r>
              </a:p>
              <a:p>
                <a:pPr algn="r"/>
                <a:endParaRPr lang="ru-RU" sz="2800" dirty="0">
                  <a:latin typeface="Bookman Old Style" panose="02050604050505020204" pitchFamily="18" charset="0"/>
                </a:endParaRPr>
              </a:p>
              <a:p>
                <a:pPr algn="r"/>
                <a:endParaRPr lang="ru-RU" sz="2800" dirty="0">
                  <a:latin typeface="Bookman Old Style" panose="02050604050505020204" pitchFamily="18" charset="0"/>
                </a:endParaRPr>
              </a:p>
              <a:p>
                <a:pPr algn="r"/>
                <a:endParaRPr lang="ru-RU" sz="2800" dirty="0">
                  <a:latin typeface="Bookman Old Style" panose="02050604050505020204" pitchFamily="18" charset="0"/>
                </a:endParaRPr>
              </a:p>
              <a:p>
                <a:pPr algn="r"/>
                <a:endParaRPr lang="ru-RU" sz="2800" dirty="0">
                  <a:latin typeface="Bookman Old Style" panose="02050604050505020204" pitchFamily="18" charset="0"/>
                </a:endParaRPr>
              </a:p>
              <a:p>
                <a:pPr marL="0" indent="0">
                  <a:buNone/>
                </a:pPr>
                <a:r>
                  <a:rPr lang="ru-RU" sz="2800" dirty="0">
                    <a:latin typeface="Bookman Old Style" panose="02050604050505020204" pitchFamily="18" charset="0"/>
                  </a:rPr>
                  <a:t>Сколькими способами можно разместить 12 человек за столом, на котором поставлены 12 приборов?</a:t>
                </a:r>
              </a:p>
              <a:p>
                <a:pPr marL="0" indent="0" algn="ctr">
                  <a:buNone/>
                </a:pPr>
                <a:r>
                  <a:rPr lang="ru-RU" sz="2800" dirty="0">
                    <a:latin typeface="Bookman Old Style" panose="02050604050505020204" pitchFamily="18" charset="0"/>
                  </a:rPr>
                  <a:t>По формуле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b="1" dirty="0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=n!</a:t>
                </a:r>
                <a:r>
                  <a:rPr lang="ru-RU" sz="2800" b="1" dirty="0">
                    <a:solidFill>
                      <a:schemeClr val="accent3"/>
                    </a:solidFill>
                    <a:latin typeface="Bookman Old Style" panose="02050604050505020204" pitchFamily="18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ru-RU" sz="2800" dirty="0">
                    <a:latin typeface="Bookman Old Style" panose="02050604050505020204" pitchFamily="18" charset="0"/>
                  </a:rPr>
                  <a:t>Находим, </a:t>
                </a:r>
                <a:r>
                  <a:rPr lang="en-US" sz="2800" dirty="0">
                    <a:latin typeface="Bookman Old Style" panose="02050604050505020204" pitchFamily="18" charset="0"/>
                  </a:rPr>
                  <a:t>P</a:t>
                </a:r>
                <a:r>
                  <a:rPr lang="en-US" sz="2800" baseline="-25000" dirty="0">
                    <a:latin typeface="Bookman Old Style" panose="02050604050505020204" pitchFamily="18" charset="0"/>
                  </a:rPr>
                  <a:t>12</a:t>
                </a:r>
                <a:r>
                  <a:rPr lang="en-US" sz="2800" dirty="0">
                    <a:latin typeface="Bookman Old Style" panose="02050604050505020204" pitchFamily="18" charset="0"/>
                  </a:rPr>
                  <a:t>=1*2*3*4*5*6*7*8*9*10*11*12=479001600</a:t>
                </a:r>
                <a:endParaRPr lang="ru-RU" sz="2800" dirty="0">
                  <a:latin typeface="Bookman Old Style" panose="02050604050505020204" pitchFamily="18" charset="0"/>
                </a:endParaRPr>
              </a:p>
            </p:txBody>
          </p:sp>
        </mc:Choice>
        <mc:Fallback xmlns="">
          <p:sp>
            <p:nvSpPr>
              <p:cNvPr id="6" name="Объект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0" y="1095375"/>
                <a:ext cx="8991600" cy="5486400"/>
              </a:xfrm>
              <a:blipFill>
                <a:blip r:embed="rId2"/>
                <a:stretch>
                  <a:fillRect l="-1356" t="-1222" r="-2644" b="-1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8" name="Picture 4" descr="Picture background">
            <a:extLst>
              <a:ext uri="{FF2B5EF4-FFF2-40B4-BE49-F238E27FC236}">
                <a16:creationId xmlns:a16="http://schemas.microsoft.com/office/drawing/2014/main" id="{5D7650F8-F8E1-43F1-BE14-6EE957F728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5581650" cy="399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28423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25146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В соревнованиях участвуют 6 команд: A; B; C; D; E и F. Сколько существует вариантов расположений команд с первого по шестое место, где команда A ни на первом, ни на последнем месте?</a:t>
            </a:r>
            <a:br>
              <a:rPr lang="ru-RU" sz="28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00081" y="2667000"/>
            <a:ext cx="8104907" cy="478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300" b="1" i="1" dirty="0">
                <a:solidFill>
                  <a:srgbClr val="4E4E3F"/>
                </a:solidFill>
                <a:latin typeface="Open Sans"/>
              </a:rPr>
              <a:t>1.</a:t>
            </a:r>
            <a:r>
              <a:rPr lang="ru-RU" sz="3300" i="1" dirty="0">
                <a:latin typeface="Open Sans"/>
              </a:rPr>
              <a:t> </a:t>
            </a:r>
            <a:r>
              <a:rPr lang="ru-RU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Вычисляются все возможные порядки построения команд.</a:t>
            </a:r>
            <a:br>
              <a:rPr lang="ru-RU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(Для команды</a:t>
            </a:r>
            <a:r>
              <a:rPr lang="ru-RU" sz="3300" i="1" dirty="0">
                <a:solidFill>
                  <a:srgbClr val="4E4E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300" i="1" dirty="0">
                <a:solidFill>
                  <a:srgbClr val="4E4E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 </a:t>
            </a:r>
            <a:r>
              <a:rPr lang="ru-RU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300" i="1" dirty="0">
                <a:solidFill>
                  <a:srgbClr val="4E4E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позиций: 1-е место, 2-е место, 3-е место... 6-е место)</a:t>
            </a:r>
          </a:p>
          <a:p>
            <a:pPr marL="0" indent="0" algn="ctr">
              <a:buNone/>
            </a:pPr>
            <a:r>
              <a:rPr lang="ru-RU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P6=6!=6⋅5⋅4⋅3⋅2⋅1=720</a:t>
            </a:r>
            <a:endParaRPr lang="ru-RU" sz="33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300" i="1" dirty="0">
                <a:solidFill>
                  <a:srgbClr val="4E4E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91779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25146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В соревнованиях участвуют 6 команд: A; B; C; D; E и F. Сколько существует вариантов расположений команд с первого по шестое место, где команда A ни на первом, ни на последнем месте?</a:t>
            </a:r>
            <a:br>
              <a:rPr lang="ru-RU" sz="28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B72C4BC-E7E9-44F5-8457-806BCDAA32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743200"/>
            <a:ext cx="8001000" cy="4434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2.</a:t>
            </a:r>
            <a:r>
              <a:rPr lang="ru-RU" sz="2800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Вычисляются все возможные порядки, где команда</a:t>
            </a:r>
            <a:r>
              <a:rPr lang="ru-RU" sz="2800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A</a:t>
            </a:r>
            <a:r>
              <a:rPr lang="ru-RU" sz="2800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не на первом месте.</a:t>
            </a:r>
            <a:b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(Значит, для команды</a:t>
            </a:r>
            <a:r>
              <a:rPr lang="ru-RU" sz="2800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A</a:t>
            </a:r>
            <a:r>
              <a:rPr lang="ru-RU" sz="2800" i="1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есть только</a:t>
            </a:r>
            <a:r>
              <a:rPr lang="ru-RU" sz="2800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5</a:t>
            </a:r>
            <a:r>
              <a:rPr lang="ru-RU" sz="2800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различных позиций: 2-е место, 3-е место... 6-е место)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P5=5!=5⋅4⋅3⋅2⋅1=120</a:t>
            </a:r>
            <a:endParaRPr lang="ru-RU" sz="2800" b="1" i="1" dirty="0">
              <a:solidFill>
                <a:srgbClr val="FF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692880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25146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В соревнованиях участвуют 6 команд: A; B; C; D; E и F. Сколько существует вариантов расположений команд с первого по шестое место, где команда A ни на первом, ни на последнем месте?</a:t>
            </a:r>
            <a:br>
              <a:rPr lang="ru-RU" sz="28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B72C4BC-E7E9-44F5-8457-806BCDAA32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743200"/>
            <a:ext cx="7696200" cy="4434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i="1" dirty="0">
                <a:solidFill>
                  <a:srgbClr val="4E4E3F"/>
                </a:solidFill>
                <a:latin typeface="Bookman Old Style" panose="02050604050505020204" pitchFamily="18" charset="0"/>
              </a:rPr>
              <a:t>3.</a:t>
            </a:r>
            <a:r>
              <a:rPr lang="ru-RU" sz="2800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Вычисляются все возможные порядки, где команда</a:t>
            </a:r>
            <a:r>
              <a:rPr lang="ru-RU" sz="2800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A</a:t>
            </a:r>
            <a:r>
              <a:rPr lang="ru-RU" sz="2800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не на последнем месте.</a:t>
            </a:r>
            <a:b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(Значит, для команды 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A</a:t>
            </a:r>
            <a:r>
              <a:rPr lang="ru-RU" sz="2800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есть</a:t>
            </a:r>
            <a:r>
              <a:rPr lang="ru-RU" sz="2800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5</a:t>
            </a:r>
            <a:r>
              <a:rPr lang="ru-RU" sz="2800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различных позиций: 1-е место, 2-е место, 3-е место, 4-е место, 5-е место)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P5=5!=5⋅4⋅3⋅2⋅1=120</a:t>
            </a:r>
            <a:endParaRPr lang="ru-RU" sz="2800" b="1" i="1" dirty="0">
              <a:solidFill>
                <a:srgbClr val="FF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974512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25146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В соревнованиях участвуют 6 команд: A; B; C; D; E и F. Сколько существует вариантов расположений команд с первого по шестое место, где команда A ни на первом, ни на последнем месте?</a:t>
            </a:r>
            <a:br>
              <a:rPr lang="ru-RU" sz="28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B72C4BC-E7E9-44F5-8457-806BCDAA32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2415540"/>
            <a:ext cx="8229600" cy="443484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800" b="1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4.</a:t>
            </a:r>
            <a: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 Вычисляется, сколько существует вариантов расположений команд с первого по шестое место, где команда</a:t>
            </a:r>
            <a:r>
              <a:rPr lang="ru-RU" sz="2800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>
                <a:solidFill>
                  <a:srgbClr val="76A9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ни на первом, ни на последнем месте. Из количества всех возможных вариантов вычитаются вычисленные ограничения: 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720−(120+120)=480</a:t>
            </a:r>
            <a:r>
              <a:rPr lang="ru-RU" sz="2800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(способов)</a:t>
            </a:r>
          </a:p>
          <a:p>
            <a:endParaRPr lang="ru-RU" sz="2800" i="1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 при данных условиях команды можно</a:t>
            </a:r>
            <a:r>
              <a:rPr lang="en-US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расставить</a:t>
            </a:r>
            <a:r>
              <a:rPr lang="ru-RU" sz="2800" i="1" dirty="0">
                <a:solidFill>
                  <a:srgbClr val="4E4E3F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480</a:t>
            </a:r>
            <a:r>
              <a:rPr lang="ru-RU" sz="2800" i="1" dirty="0">
                <a:solidFill>
                  <a:schemeClr val="accent3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8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различными способами.</a:t>
            </a:r>
          </a:p>
          <a:p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247791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9468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Сколько различных четырехзначных чисел, в которых цифры не повторяются, можно составить из 0,2,4,6?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2133600"/>
                <a:ext cx="8839200" cy="438912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800" dirty="0">
                    <a:latin typeface="Bookman Old Style" panose="02050604050505020204" pitchFamily="18" charset="0"/>
                    <a:cs typeface="Times New Roman" panose="02020603050405020304" pitchFamily="18" charset="0"/>
                  </a:rPr>
                  <a:t>Можно получить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ru-RU" sz="2800" dirty="0">
                    <a:latin typeface="Bookman Old Style" panose="02050604050505020204" pitchFamily="18" charset="0"/>
                    <a:cs typeface="Times New Roman" panose="02020603050405020304" pitchFamily="18" charset="0"/>
                  </a:rPr>
                  <a:t> перестановки. Но из них надо исключить перестановки начинающиеся с нуля. Таких перестановок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ru-RU" sz="2800" dirty="0">
                    <a:latin typeface="Bookman Old Style" panose="020506040505050202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ru-RU" sz="2800" dirty="0">
                    <a:latin typeface="Bookman Old Style" panose="02050604050505020204" pitchFamily="18" charset="0"/>
                    <a:cs typeface="Times New Roman" panose="02020603050405020304" pitchFamily="18" charset="0"/>
                  </a:rPr>
                  <a:t>Значит</a:t>
                </a:r>
                <a:endParaRPr lang="en-US" sz="2800" dirty="0">
                  <a:latin typeface="Bookman Old Style" panose="0205060405050502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!−3!=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4∗3∗2∗1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3∗2∗1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=24−6=18</m:t>
                      </m:r>
                    </m:oMath>
                  </m:oMathPara>
                </a14:m>
                <a:endParaRPr lang="ru-RU" sz="2800" dirty="0">
                  <a:latin typeface="Bookman Old Style" panose="0205060405050502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2133600"/>
                <a:ext cx="8839200" cy="4389120"/>
              </a:xfrm>
              <a:blipFill>
                <a:blip r:embed="rId3"/>
                <a:stretch>
                  <a:fillRect l="-1379" t="-1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85306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3D8897B-D75A-4437-A800-85FD3B0ADA8A}"/>
                  </a:ext>
                </a:extLst>
              </p:cNvPr>
              <p:cNvSpPr/>
              <p:nvPr/>
            </p:nvSpPr>
            <p:spPr>
              <a:xfrm>
                <a:off x="152400" y="457200"/>
                <a:ext cx="8763000" cy="48002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8890" marR="8890" indent="5715" algn="just">
                  <a:lnSpc>
                    <a:spcPct val="107000"/>
                  </a:lnSpc>
                  <a:spcAft>
                    <a:spcPts val="25"/>
                  </a:spcAft>
                </a:pPr>
                <a:r>
                  <a:rPr lang="ru-RU" sz="24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Сколькими способами можно установить очерёдность ухода в отпуск (по одному человеку в месяц) семи сотрудников офиса?</a:t>
                </a:r>
              </a:p>
              <a:p>
                <a:pPr marL="8890" marR="8890" indent="250190" algn="just">
                  <a:lnSpc>
                    <a:spcPct val="107000"/>
                  </a:lnSpc>
                  <a:spcAft>
                    <a:spcPts val="450"/>
                  </a:spcAft>
                </a:pPr>
                <a:endParaRPr lang="en-US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890" marR="8890" indent="250190" algn="just">
                  <a:lnSpc>
                    <a:spcPct val="107000"/>
                  </a:lnSpc>
                  <a:spcAft>
                    <a:spcPts val="450"/>
                  </a:spcAft>
                </a:pPr>
                <a:endParaRPr lang="en-US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890" marR="8890" indent="250190" algn="just">
                  <a:lnSpc>
                    <a:spcPct val="107000"/>
                  </a:lnSpc>
                  <a:spcAft>
                    <a:spcPts val="450"/>
                  </a:spcAft>
                </a:pPr>
                <a:r>
                  <a:rPr lang="ru-RU" sz="24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Решение. </a:t>
                </a:r>
                <a:endParaRPr lang="en-US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890" marR="8890" indent="250190" algn="just">
                  <a:lnSpc>
                    <a:spcPct val="107000"/>
                  </a:lnSpc>
                  <a:spcAft>
                    <a:spcPts val="450"/>
                  </a:spcAft>
                </a:pPr>
                <a:r>
                  <a:rPr lang="ru-RU" sz="24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Задача сводится к подсчёту числа перестановок из 7 элементов: </a:t>
                </a:r>
                <a:endParaRPr lang="en-US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890" marR="8890" indent="250190" algn="just">
                  <a:lnSpc>
                    <a:spcPct val="107000"/>
                  </a:lnSpc>
                  <a:spcAft>
                    <a:spcPts val="45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sub>
                    </m:sSub>
                  </m:oMath>
                </a14:m>
                <a:r>
                  <a:rPr lang="ru-RU" sz="24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1 • 2 • З • 4 • 5 • 6 • 7 = 5040. </a:t>
                </a:r>
                <a:endParaRPr lang="en-US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890" marR="8890" indent="250190" algn="just">
                  <a:lnSpc>
                    <a:spcPct val="107000"/>
                  </a:lnSpc>
                  <a:spcAft>
                    <a:spcPts val="450"/>
                  </a:spcAft>
                </a:pPr>
                <a:endParaRPr lang="en-US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890" marR="8890" indent="250190" algn="just">
                  <a:lnSpc>
                    <a:spcPct val="107000"/>
                  </a:lnSpc>
                  <a:spcAft>
                    <a:spcPts val="450"/>
                  </a:spcAft>
                </a:pPr>
                <a:r>
                  <a:rPr lang="ru-RU" sz="24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Ответ. 5040 способами</a:t>
                </a:r>
                <a:r>
                  <a:rPr lang="ru-RU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3D8897B-D75A-4437-A800-85FD3B0ADA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457200"/>
                <a:ext cx="8763000" cy="4800288"/>
              </a:xfrm>
              <a:prstGeom prst="rect">
                <a:avLst/>
              </a:prstGeom>
              <a:blipFill>
                <a:blip r:embed="rId2"/>
                <a:stretch>
                  <a:fillRect l="-974" t="-889" r="-904" b="-21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5533467"/>
      </p:ext>
    </p:extLst>
  </p:cSld>
  <p:clrMapOvr>
    <a:masterClrMapping/>
  </p:clrMapOvr>
  <p:transition spd="slow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600604">
            <a:extLst>
              <a:ext uri="{FF2B5EF4-FFF2-40B4-BE49-F238E27FC236}">
                <a16:creationId xmlns:a16="http://schemas.microsoft.com/office/drawing/2014/main" id="{99682D17-0D4A-47DD-92A7-0B805C00F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329113"/>
            <a:ext cx="53975" cy="106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22CE0151-2090-48A7-A05A-BD6BA59B6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744206"/>
            <a:ext cx="9144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B735C072-1469-46E9-ACA0-03902B43E179}"/>
                  </a:ext>
                </a:extLst>
              </p:cNvPr>
              <p:cNvSpPr/>
              <p:nvPr/>
            </p:nvSpPr>
            <p:spPr>
              <a:xfrm>
                <a:off x="152400" y="325739"/>
                <a:ext cx="8480423" cy="50971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indent="6350"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4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Решить уравнение</a:t>
                </a: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6350"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255588"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28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ru-RU" sz="280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ru-RU" sz="2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ru-RU" sz="2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altLang="ru-RU" sz="2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ru-RU" sz="280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ru-RU" sz="2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ru-RU" sz="2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en-US" altLang="ru-RU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ru-RU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ru-RU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altLang="ru-RU" sz="28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lvl="0" indent="255588"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255588"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255588"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4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Р е ш е н и е. </a:t>
                </a: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255588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4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Согласно обозначению числа перестановок имеем </a:t>
                </a:r>
                <a:endParaRPr lang="en-US" altLang="ru-RU" sz="2400" b="0" i="1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255588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−2≥1, </m:t>
                      </m:r>
                    </m:oMath>
                  </m:oMathPara>
                </a14:m>
                <a:endParaRPr lang="en-US" altLang="ru-RU" sz="2400" b="0" i="1" dirty="0">
                  <a:solidFill>
                    <a:srgbClr val="000000"/>
                  </a:solidFill>
                  <a:latin typeface="Bookman Old Style" panose="0205060405050502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lvl="0" indent="255588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≥1 </m:t>
                      </m:r>
                    </m:oMath>
                  </m:oMathPara>
                </a14:m>
                <a:endParaRPr lang="en-US" altLang="ru-RU" sz="2400" b="0" i="1" dirty="0">
                  <a:solidFill>
                    <a:srgbClr val="000000"/>
                  </a:solidFill>
                  <a:latin typeface="Bookman Old Style" panose="0205060405050502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lvl="0" indent="255588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и </m:t>
                      </m:r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∈</m:t>
                      </m:r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𝑁</m:t>
                      </m:r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</m:oMath>
                  </m:oMathPara>
                </a14:m>
                <a:endParaRPr lang="en-US" altLang="ru-RU" sz="2400" b="0" i="1" dirty="0">
                  <a:solidFill>
                    <a:srgbClr val="000000"/>
                  </a:solidFill>
                  <a:latin typeface="Bookman Old Style" panose="0205060405050502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lvl="0" indent="255588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т.е. </m:t>
                      </m:r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≥3 при </m:t>
                      </m:r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∈</m:t>
                      </m:r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𝑁</m:t>
                      </m:r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en-US" altLang="ru-RU" sz="2400" b="0" dirty="0">
                  <a:solidFill>
                    <a:srgbClr val="000000"/>
                  </a:solidFill>
                  <a:latin typeface="Bookman Old Style" panose="0205060405050502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lvl="0" indent="255588"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6350"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altLang="ru-RU" sz="2400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B735C072-1469-46E9-ACA0-03902B43E1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25739"/>
                <a:ext cx="8480423" cy="5097101"/>
              </a:xfrm>
              <a:prstGeom prst="rect">
                <a:avLst/>
              </a:prstGeom>
              <a:blipFill>
                <a:blip r:embed="rId3"/>
                <a:stretch>
                  <a:fillRect l="-1006" t="-8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2832925"/>
      </p:ext>
    </p:extLst>
  </p:cSld>
  <p:clrMapOvr>
    <a:masterClrMapping/>
  </p:clrMapOvr>
  <p:transition spd="slow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600604">
            <a:extLst>
              <a:ext uri="{FF2B5EF4-FFF2-40B4-BE49-F238E27FC236}">
                <a16:creationId xmlns:a16="http://schemas.microsoft.com/office/drawing/2014/main" id="{99682D17-0D4A-47DD-92A7-0B805C00F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329113"/>
            <a:ext cx="53975" cy="106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5">
            <a:extLst>
              <a:ext uri="{FF2B5EF4-FFF2-40B4-BE49-F238E27FC236}">
                <a16:creationId xmlns:a16="http://schemas.microsoft.com/office/drawing/2014/main" id="{4F275021-5EF0-4718-9C41-6EBB4D1CC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434945"/>
            <a:ext cx="9144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6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55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CE0151-2090-48A7-A05A-BD6BA59B6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744206"/>
            <a:ext cx="9144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B735C072-1469-46E9-ACA0-03902B43E179}"/>
                  </a:ext>
                </a:extLst>
              </p:cNvPr>
              <p:cNvSpPr/>
              <p:nvPr/>
            </p:nvSpPr>
            <p:spPr>
              <a:xfrm>
                <a:off x="228600" y="325739"/>
                <a:ext cx="8763000" cy="54881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4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Решить уравнение</a:t>
                </a: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255588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28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ru-RU" sz="280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ru-RU" sz="2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ru-RU" sz="2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altLang="ru-RU" sz="2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ru-RU" sz="280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ru-RU" sz="2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ru-RU" sz="2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en-US" altLang="ru-RU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ru-RU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ru-RU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altLang="ru-RU" sz="28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lvl="0" indent="255588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255588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255588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4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Р е ш е н и е. </a:t>
                </a: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255588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4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При этих условиях заданное уравнение можно записать так:</a:t>
                </a: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ru-RU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altLang="ru-RU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ru-RU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US" altLang="ru-RU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!</m:t>
                          </m:r>
                        </m:den>
                      </m:f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</m:oMath>
                  </m:oMathPara>
                </a14:m>
                <a:endParaRPr lang="en-US" altLang="ru-RU" sz="2400" b="0" i="1" dirty="0">
                  <a:solidFill>
                    <a:srgbClr val="00000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ru-RU" sz="2400" i="1" dirty="0">
                  <a:solidFill>
                    <a:srgbClr val="00000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alt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US" alt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en-US" alt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en-US" alt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US" alt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en-US" alt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!</m:t>
                          </m:r>
                          <m: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−1)</m:t>
                          </m:r>
                          <m:r>
                            <a:rPr lang="en-US" alt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altLang="ru-RU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,</m:t>
                      </m:r>
                    </m:oMath>
                  </m:oMathPara>
                </a14:m>
                <a:endParaRPr lang="en-US" altLang="ru-RU" sz="2400" b="0" i="1" dirty="0">
                  <a:solidFill>
                    <a:srgbClr val="000000"/>
                  </a:solidFill>
                  <a:latin typeface="Bookman Old Style" panose="02050604050505020204" pitchFamily="18" charset="0"/>
                  <a:cs typeface="Times New Roman" panose="02020603050405020304" pitchFamily="18" charset="0"/>
                </a:endParaRPr>
              </a:p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altLang="ru-RU" sz="2400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B735C072-1469-46E9-ACA0-03902B43E1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25739"/>
                <a:ext cx="8763000" cy="5488169"/>
              </a:xfrm>
              <a:prstGeom prst="rect">
                <a:avLst/>
              </a:prstGeom>
              <a:blipFill>
                <a:blip r:embed="rId3"/>
                <a:stretch>
                  <a:fillRect l="-1113" t="-7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1583406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F5C773-1F19-46EA-826B-5D42DF918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5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5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5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3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Перестановки</a:t>
            </a:r>
            <a:endParaRPr lang="ru-RU" sz="73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8B672B-734B-4373-9BC6-492A431C1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r">
              <a:buNone/>
            </a:pPr>
            <a:endParaRPr lang="ru-RU" sz="28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sz="28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sz="28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sz="28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sz="28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sz="28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sz="28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Соколова Лилия Николаевна </a:t>
            </a:r>
          </a:p>
          <a:p>
            <a:pPr marL="0" indent="0" algn="r">
              <a:buNone/>
            </a:pPr>
            <a:r>
              <a:rPr lang="ru-RU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ГБОУ школа 497 </a:t>
            </a:r>
          </a:p>
          <a:p>
            <a:pPr marL="0" indent="0" algn="r">
              <a:buNone/>
            </a:pPr>
            <a:r>
              <a:rPr lang="ru-RU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Невского района </a:t>
            </a:r>
          </a:p>
          <a:p>
            <a:pPr marL="0" indent="0" algn="r">
              <a:buNone/>
            </a:pPr>
            <a:r>
              <a:rPr lang="ru-RU" sz="28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г.Санкт</a:t>
            </a:r>
            <a:r>
              <a:rPr lang="ru-RU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-Петербурга</a:t>
            </a:r>
          </a:p>
          <a:p>
            <a:pPr marL="0" indent="0" algn="r">
              <a:buNone/>
            </a:pPr>
            <a:r>
              <a:rPr lang="ru-RU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2025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8680152"/>
      </p:ext>
    </p:extLst>
  </p:cSld>
  <p:clrMapOvr>
    <a:masterClrMapping/>
  </p:clrMapOvr>
  <p:transition spd="slow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600604">
            <a:extLst>
              <a:ext uri="{FF2B5EF4-FFF2-40B4-BE49-F238E27FC236}">
                <a16:creationId xmlns:a16="http://schemas.microsoft.com/office/drawing/2014/main" id="{99682D17-0D4A-47DD-92A7-0B805C00F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329113"/>
            <a:ext cx="53975" cy="106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5">
            <a:extLst>
              <a:ext uri="{FF2B5EF4-FFF2-40B4-BE49-F238E27FC236}">
                <a16:creationId xmlns:a16="http://schemas.microsoft.com/office/drawing/2014/main" id="{4F275021-5EF0-4718-9C41-6EBB4D1CC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434945"/>
            <a:ext cx="9144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6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55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CE0151-2090-48A7-A05A-BD6BA59B6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744206"/>
            <a:ext cx="9144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B735C072-1469-46E9-ACA0-03902B43E179}"/>
                  </a:ext>
                </a:extLst>
              </p:cNvPr>
              <p:cNvSpPr/>
              <p:nvPr/>
            </p:nvSpPr>
            <p:spPr>
              <a:xfrm>
                <a:off x="228600" y="325739"/>
                <a:ext cx="8763000" cy="6212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4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Решить уравнение</a:t>
                </a: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255588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28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ru-RU" sz="280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ru-RU" sz="2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ru-RU" sz="2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altLang="ru-RU" sz="2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ru-RU" sz="280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ru-RU" sz="2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ru-RU" sz="2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en-US" altLang="ru-RU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ru-RU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ru-RU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altLang="ru-RU" sz="28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lvl="0" indent="255588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255588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255588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4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Р е ш е н и е. </a:t>
                </a: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ctrlPr>
                                <a:rPr lang="en-US" altLang="ru-RU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ru-RU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US" altLang="ru-RU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</m:oMath>
                  </m:oMathPara>
                </a14:m>
                <a:endParaRPr lang="en-US" altLang="ru-RU" sz="2400" b="0" i="1" dirty="0">
                  <a:solidFill>
                    <a:srgbClr val="00000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ru-RU" sz="2400" b="0" i="1" dirty="0">
                  <a:solidFill>
                    <a:srgbClr val="00000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altLang="ru-RU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en-US" altLang="ru-RU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−6=0,</m:t>
                      </m:r>
                    </m:oMath>
                  </m:oMathPara>
                </a14:m>
                <a:endParaRPr lang="en-US" altLang="ru-RU" sz="2400" b="0" dirty="0">
                  <a:solidFill>
                    <a:srgbClr val="000000"/>
                  </a:solidFill>
                  <a:latin typeface="Bookman Old Style" panose="02050604050505020204" pitchFamily="18" charset="0"/>
                  <a:cs typeface="Times New Roman" panose="02020603050405020304" pitchFamily="18" charset="0"/>
                </a:endParaRPr>
              </a:p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ru-RU" sz="2400" dirty="0">
                  <a:solidFill>
                    <a:srgbClr val="000000"/>
                  </a:solidFill>
                  <a:latin typeface="Bookman Old Style" panose="0205060405050502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4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откуда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altLang="ru-RU" sz="2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ru-RU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ru-RU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=−2 </m:t>
                    </m:r>
                    <m:d>
                      <m:dPr>
                        <m:ctrlPr>
                          <a:rPr lang="en-US" altLang="ru-RU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u-RU" altLang="ru-RU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не подходит , т.к. </m:t>
                        </m:r>
                        <m:r>
                          <a:rPr lang="en-US" altLang="ru-RU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ru-RU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∊</m:t>
                        </m:r>
                        <m:r>
                          <a:rPr lang="en-US" altLang="ru-RU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</m:d>
                    <m:r>
                      <a:rPr lang="en-US" altLang="ru-RU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 </m:t>
                    </m:r>
                  </m:oMath>
                </a14:m>
                <a:endParaRPr lang="en-US" altLang="ru-RU" sz="2400" b="0" i="1" dirty="0">
                  <a:solidFill>
                    <a:srgbClr val="00000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ru-RU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ru-RU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=3</m:t>
                    </m:r>
                  </m:oMath>
                </a14:m>
                <a:r>
                  <a:rPr lang="en-US" altLang="ru-RU" sz="2400" dirty="0">
                    <a:latin typeface="Bookman Old Style" panose="020506040505050202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altLang="ru-RU" sz="2400" dirty="0">
                  <a:latin typeface="Bookman Old Style" panose="02050604050505020204" pitchFamily="18" charset="0"/>
                  <a:cs typeface="Times New Roman" panose="02020603050405020304" pitchFamily="18" charset="0"/>
                </a:endParaRPr>
              </a:p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4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Ответ</a:t>
                </a:r>
                <a:r>
                  <a:rPr lang="en-US" altLang="ru-RU" sz="2400" dirty="0">
                    <a:solidFill>
                      <a:srgbClr val="000000"/>
                    </a:solidFill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n=3.</a:t>
                </a:r>
              </a:p>
              <a:p>
                <a:pPr lvl="0" indent="635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altLang="ru-RU" sz="2400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B735C072-1469-46E9-ACA0-03902B43E1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25739"/>
                <a:ext cx="8763000" cy="6212535"/>
              </a:xfrm>
              <a:prstGeom prst="rect">
                <a:avLst/>
              </a:prstGeom>
              <a:blipFill>
                <a:blip r:embed="rId3"/>
                <a:stretch>
                  <a:fillRect l="-1044" t="-6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0049721"/>
      </p:ext>
    </p:extLst>
  </p:cSld>
  <p:clrMapOvr>
    <a:masterClrMapping/>
  </p:clrMapOvr>
  <p:transition spd="slow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DBB9A33-B5EC-4FE1-A20D-87FBFE2A012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838202"/>
                <a:ext cx="8229600" cy="548639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b="1" i="1" dirty="0"/>
                  <a:t>В расписании на понедельник шесть уроков: алгебра, геометрия, биология, история, физкультура, химия. </a:t>
                </a:r>
                <a:endParaRPr lang="en-US" b="1" i="1" dirty="0"/>
              </a:p>
              <a:p>
                <a:pPr marL="0" indent="0">
                  <a:buNone/>
                </a:pPr>
                <a:r>
                  <a:rPr lang="ru-RU" b="1" i="1" dirty="0"/>
                  <a:t>Сколькими способами можно расставить расписание уроков на этот день так, чтобы два урока математики стояли рядом?</a:t>
                </a:r>
                <a:endParaRPr lang="en-US" b="1" i="1" dirty="0"/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r>
                  <a:rPr lang="ru-RU" altLang="ru-RU" sz="2800" i="1" dirty="0">
                    <a:latin typeface="Arial" panose="020B0604020202020204" pitchFamily="34" charset="0"/>
                    <a:ea typeface="Times New Roman" panose="02020603050405020304" pitchFamily="18" charset="0"/>
                  </a:rPr>
                  <a:t>Решение:            </a:t>
                </a:r>
                <a:endParaRPr lang="en-US" altLang="ru-RU" sz="2800" i="1" dirty="0"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altLang="ru-RU" sz="24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Р</m:t>
                    </m:r>
                    <m:r>
                      <a:rPr lang="ru-RU" altLang="ru-RU" sz="2400" i="1" baseline="-30000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6</m:t>
                    </m:r>
                    <m:r>
                      <a:rPr lang="ru-RU" altLang="ru-RU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altLang="ru-RU" sz="24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Р</m:t>
                    </m:r>
                    <m:r>
                      <a:rPr lang="ru-RU" altLang="ru-RU" sz="2400" i="1" baseline="-30000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2</m:t>
                    </m:r>
                    <m:r>
                      <a:rPr lang="ru-RU" altLang="ru-RU" sz="24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altLang="ru-RU" sz="2400" dirty="0">
                    <a:latin typeface="Bookman Old Style" panose="02050604050505020204" pitchFamily="18" charset="0"/>
                  </a:rPr>
                  <a:t>1</a:t>
                </a:r>
                <a:r>
                  <a:rPr lang="ru-RU" altLang="ru-RU" sz="2400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sz="2400" dirty="0">
                    <a:latin typeface="Bookman Old Style" panose="02050604050505020204" pitchFamily="18" charset="0"/>
                  </a:rPr>
                  <a:t>2</a:t>
                </a:r>
                <a:r>
                  <a:rPr lang="ru-RU" altLang="ru-RU" sz="2400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sz="2400" dirty="0">
                    <a:latin typeface="Bookman Old Style" panose="02050604050505020204" pitchFamily="18" charset="0"/>
                  </a:rPr>
                  <a:t>3</a:t>
                </a:r>
                <a:r>
                  <a:rPr lang="ru-RU" altLang="ru-RU" sz="2400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sz="2400" dirty="0">
                    <a:latin typeface="Bookman Old Style" panose="02050604050505020204" pitchFamily="18" charset="0"/>
                  </a:rPr>
                  <a:t>4</a:t>
                </a:r>
                <a:r>
                  <a:rPr lang="ru-RU" altLang="ru-RU" sz="2400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sz="2400" dirty="0">
                    <a:latin typeface="Bookman Old Style" panose="02050604050505020204" pitchFamily="18" charset="0"/>
                  </a:rPr>
                  <a:t>5</a:t>
                </a:r>
                <a:r>
                  <a:rPr lang="ru-RU" altLang="ru-RU" sz="2400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sz="2400" dirty="0">
                    <a:latin typeface="Bookman Old Style" panose="02050604050505020204" pitchFamily="18" charset="0"/>
                  </a:rPr>
                  <a:t>6</a:t>
                </a:r>
                <a:r>
                  <a:rPr lang="ru-RU" altLang="ru-RU" sz="2400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sz="2400" dirty="0">
                    <a:latin typeface="Bookman Old Style" panose="02050604050505020204" pitchFamily="18" charset="0"/>
                  </a:rPr>
                  <a:t>1</a:t>
                </a:r>
                <a:r>
                  <a:rPr lang="ru-RU" altLang="ru-RU" sz="2400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sz="2400" dirty="0">
                    <a:latin typeface="Bookman Old Style" panose="02050604050505020204" pitchFamily="18" charset="0"/>
                  </a:rPr>
                  <a:t>2=720</a:t>
                </a:r>
                <a:r>
                  <a:rPr lang="ru-RU" altLang="ru-RU" sz="2400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sz="2400" dirty="0">
                    <a:latin typeface="Bookman Old Style" panose="02050604050505020204" pitchFamily="18" charset="0"/>
                  </a:rPr>
                  <a:t>2=1440</a:t>
                </a:r>
                <a:endParaRPr lang="ru-RU" altLang="ru-RU" sz="2400" dirty="0">
                  <a:latin typeface="Bookman Old Style" panose="02050604050505020204" pitchFamily="18" charset="0"/>
                </a:endParaRPr>
              </a:p>
              <a:p>
                <a:pPr marL="0" indent="0">
                  <a:buNone/>
                </a:pPr>
                <a:r>
                  <a:rPr lang="ru-RU" sz="2400" dirty="0">
                    <a:latin typeface="Bookman Old Style" panose="02050604050505020204" pitchFamily="18" charset="0"/>
                  </a:rPr>
                  <a:t>Ответ: 1440.</a:t>
                </a:r>
                <a:r>
                  <a:rPr lang="ru-RU" sz="2400" i="1" dirty="0">
                    <a:latin typeface="Bookman Old Style" panose="02050604050505020204" pitchFamily="18" charset="0"/>
                  </a:rPr>
                  <a:t> </a:t>
                </a:r>
                <a:endParaRPr lang="ru-RU" sz="2400" dirty="0">
                  <a:latin typeface="Bookman Old Style" panose="02050604050505020204" pitchFamily="18" charset="0"/>
                </a:endParaRP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DBB9A33-B5EC-4FE1-A20D-87FBFE2A01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38202"/>
                <a:ext cx="8229600" cy="5486398"/>
              </a:xfrm>
              <a:blipFill>
                <a:blip r:embed="rId2"/>
                <a:stretch>
                  <a:fillRect l="-1481" t="-1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3">
            <a:extLst>
              <a:ext uri="{FF2B5EF4-FFF2-40B4-BE49-F238E27FC236}">
                <a16:creationId xmlns:a16="http://schemas.microsoft.com/office/drawing/2014/main" id="{CE568F7C-42CF-429C-BFF6-CFB04F83E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1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98153"/>
      </p:ext>
    </p:extLst>
  </p:cSld>
  <p:clrMapOvr>
    <a:masterClrMapping/>
  </p:clrMapOvr>
  <p:transition spd="slow"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84DDD76-1C92-43DC-9D14-D7CEABF864B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339438"/>
                <a:ext cx="8229600" cy="644236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altLang="ru-RU" b="1" i="1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Имеются 9 различных книг, четыре из которых учебники. Сколькими способами можно расставить книги на полке так, чтобы все учебники стояли рядом?</a:t>
                </a:r>
                <a:endParaRPr lang="ru-RU" altLang="ru-RU" dirty="0">
                  <a:latin typeface="Bookman Old Style" panose="02050604050505020204" pitchFamily="18" charset="0"/>
                </a:endParaRPr>
              </a:p>
              <a:p>
                <a:pPr marL="0" lvl="0" indent="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ru-RU" altLang="ru-RU" i="1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Решение:</a:t>
                </a:r>
                <a:r>
                  <a:rPr lang="ru-RU" altLang="ru-RU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 сначала будем рассматривать учебники как одну книгу. </a:t>
                </a:r>
                <a:endParaRPr lang="en-US" altLang="ru-RU" dirty="0">
                  <a:latin typeface="Bookman Old Style" panose="02050604050505020204" pitchFamily="18" charset="0"/>
                  <a:ea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ru-RU" altLang="ru-RU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Тогда на полке надо расставить не 9, а 6 книг. Это можно сделать Р</a:t>
                </a:r>
                <a:r>
                  <a:rPr lang="ru-RU" altLang="ru-RU" baseline="-30000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6</a:t>
                </a:r>
                <a:r>
                  <a:rPr lang="ru-RU" altLang="ru-RU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 способами.</a:t>
                </a:r>
                <a:endParaRPr lang="ru-RU" altLang="ru-RU" dirty="0">
                  <a:latin typeface="Bookman Old Style" panose="02050604050505020204" pitchFamily="18" charset="0"/>
                </a:endParaRPr>
              </a:p>
              <a:p>
                <a:pPr marL="0" lvl="0" indent="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ru-RU" altLang="ru-RU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И в каждой из полученных комбинаций можно выполнить Р</a:t>
                </a:r>
                <a:r>
                  <a:rPr lang="ru-RU" altLang="ru-RU" baseline="-30000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4</a:t>
                </a:r>
                <a:r>
                  <a:rPr lang="ru-RU" altLang="ru-RU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 перестановок учебников. </a:t>
                </a:r>
                <a:endParaRPr lang="en-US" altLang="ru-RU" dirty="0">
                  <a:latin typeface="Bookman Old Style" panose="02050604050505020204" pitchFamily="18" charset="0"/>
                  <a:ea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ru-RU" altLang="ru-RU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Значит, искомое число способов расположения книг равно произведению:    </a:t>
                </a:r>
                <a:endParaRPr lang="en-US" altLang="ru-RU" dirty="0">
                  <a:latin typeface="Bookman Old Style" panose="02050604050505020204" pitchFamily="18" charset="0"/>
                  <a:ea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ru-RU" altLang="ru-RU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Р</a:t>
                </a:r>
                <a:r>
                  <a:rPr lang="ru-RU" altLang="ru-RU" baseline="-30000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6</a:t>
                </a:r>
                <a14:m>
                  <m:oMath xmlns:m="http://schemas.openxmlformats.org/officeDocument/2006/math">
                    <m:r>
                      <a:rPr lang="ru-RU" altLang="ru-RU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altLang="ru-RU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Р</a:t>
                </a:r>
                <a:r>
                  <a:rPr lang="ru-RU" altLang="ru-RU" baseline="-30000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4</a:t>
                </a:r>
                <a:r>
                  <a:rPr lang="ru-RU" altLang="ru-RU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=</a:t>
                </a:r>
                <a:r>
                  <a:rPr lang="en-US" altLang="ru-RU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1</a:t>
                </a:r>
                <a:r>
                  <a:rPr lang="ru-RU" altLang="ru-RU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dirty="0">
                    <a:latin typeface="Bookman Old Style" panose="02050604050505020204" pitchFamily="18" charset="0"/>
                  </a:rPr>
                  <a:t>2</a:t>
                </a:r>
                <a:r>
                  <a:rPr lang="ru-RU" altLang="ru-RU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dirty="0">
                    <a:latin typeface="Bookman Old Style" panose="02050604050505020204" pitchFamily="18" charset="0"/>
                  </a:rPr>
                  <a:t>3</a:t>
                </a:r>
                <a:r>
                  <a:rPr lang="ru-RU" altLang="ru-RU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dirty="0">
                    <a:latin typeface="Bookman Old Style" panose="02050604050505020204" pitchFamily="18" charset="0"/>
                  </a:rPr>
                  <a:t>4</a:t>
                </a:r>
                <a:r>
                  <a:rPr lang="ru-RU" altLang="ru-RU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dirty="0">
                    <a:latin typeface="Bookman Old Style" panose="02050604050505020204" pitchFamily="18" charset="0"/>
                  </a:rPr>
                  <a:t>5</a:t>
                </a:r>
                <a:r>
                  <a:rPr lang="ru-RU" altLang="ru-RU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dirty="0">
                    <a:latin typeface="Bookman Old Style" panose="02050604050505020204" pitchFamily="18" charset="0"/>
                  </a:rPr>
                  <a:t>6</a:t>
                </a:r>
                <a:r>
                  <a:rPr lang="ru-RU" altLang="ru-RU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dirty="0">
                    <a:latin typeface="Bookman Old Style" panose="02050604050505020204" pitchFamily="18" charset="0"/>
                  </a:rPr>
                  <a:t>1</a:t>
                </a:r>
                <a:r>
                  <a:rPr lang="ru-RU" altLang="ru-RU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dirty="0">
                    <a:latin typeface="Bookman Old Style" panose="02050604050505020204" pitchFamily="18" charset="0"/>
                  </a:rPr>
                  <a:t>2</a:t>
                </a:r>
                <a:r>
                  <a:rPr lang="ru-RU" altLang="ru-RU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dirty="0">
                    <a:latin typeface="Bookman Old Style" panose="02050604050505020204" pitchFamily="18" charset="0"/>
                  </a:rPr>
                  <a:t>3</a:t>
                </a:r>
                <a:r>
                  <a:rPr lang="ru-RU" altLang="ru-RU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dirty="0">
                    <a:latin typeface="Bookman Old Style" panose="02050604050505020204" pitchFamily="18" charset="0"/>
                  </a:rPr>
                  <a:t>4=720</a:t>
                </a:r>
                <a:r>
                  <a:rPr lang="ru-RU" altLang="ru-RU" dirty="0">
                    <a:latin typeface="Bookman Old Style" panose="0205060405050502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ru-RU" dirty="0">
                    <a:latin typeface="Bookman Old Style" panose="02050604050505020204" pitchFamily="18" charset="0"/>
                  </a:rPr>
                  <a:t>24=17280</a:t>
                </a:r>
                <a:endParaRPr lang="ru-RU" altLang="ru-RU" dirty="0">
                  <a:latin typeface="Bookman Old Style" panose="02050604050505020204" pitchFamily="18" charset="0"/>
                </a:endParaRPr>
              </a:p>
              <a:p>
                <a:r>
                  <a:rPr lang="ru-RU" altLang="ru-RU" dirty="0">
                    <a:latin typeface="Bookman Old Style" panose="02050604050505020204" pitchFamily="18" charset="0"/>
                    <a:ea typeface="Times New Roman" panose="02020603050405020304" pitchFamily="18" charset="0"/>
                  </a:rPr>
                  <a:t>Ответ: 17280.</a:t>
                </a:r>
                <a:endParaRPr lang="ru-RU" altLang="ru-RU" dirty="0">
                  <a:latin typeface="Bookman Old Style" panose="02050604050505020204" pitchFamily="18" charset="0"/>
                </a:endParaRP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84DDD76-1C92-43DC-9D14-D7CEABF864B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39438"/>
                <a:ext cx="8229600" cy="6442362"/>
              </a:xfrm>
              <a:blipFill>
                <a:blip r:embed="rId2"/>
                <a:stretch>
                  <a:fillRect l="-1333" t="-1041" r="-1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3">
            <a:extLst>
              <a:ext uri="{FF2B5EF4-FFF2-40B4-BE49-F238E27FC236}">
                <a16:creationId xmlns:a16="http://schemas.microsoft.com/office/drawing/2014/main" id="{606AB40A-F048-4FC2-8B3E-2B8B98BE2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9438"/>
            <a:ext cx="3834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</a:t>
            </a:r>
            <a:endParaRPr kumimoji="0" lang="ru-RU" alt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150685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765438D-965B-4DD9-914C-0DC7E0108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/>
          </a:bodyPr>
          <a:lstStyle/>
          <a:p>
            <a:r>
              <a:rPr lang="ru-RU" dirty="0"/>
              <a:t>В науке и практике часто встречаются задачи, решая которые приходится составлять различные комбинации из конечного числа элементов и подсчитать число комбинаций.</a:t>
            </a:r>
          </a:p>
          <a:p>
            <a:r>
              <a:rPr lang="ru-RU" dirty="0"/>
              <a:t>Такие задачи называются комбинаторными задачами, а раздел математики, в котором рассматриваются эти задачи, называется комбинаторикой.</a:t>
            </a:r>
          </a:p>
          <a:p>
            <a:r>
              <a:rPr lang="ru-RU" dirty="0"/>
              <a:t>Слово «комбинаторика» происходит от латинского слова </a:t>
            </a:r>
            <a:r>
              <a:rPr lang="en-US" dirty="0"/>
              <a:t>combinate</a:t>
            </a:r>
            <a:r>
              <a:rPr lang="ru-RU" dirty="0"/>
              <a:t>, которое означает «соединять», «сочетать».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0268205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57FE7B-3B53-42CE-B808-1C8F8FDB8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5791200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/>
              <a:t>Сколько трехзначных чисел можно составить из цифр 1, 3, 5 и 7, используя в записи числа каждую из них не более одного раза?</a:t>
            </a:r>
            <a:endParaRPr lang="en-US" b="1" i="1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/>
              <a:t>Ответ: 24</a:t>
            </a:r>
            <a:r>
              <a:rPr lang="ru-RU" b="1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3074" name="Picture 2" descr="D1CEEA55">
            <a:extLst>
              <a:ext uri="{FF2B5EF4-FFF2-40B4-BE49-F238E27FC236}">
                <a16:creationId xmlns:a16="http://schemas.microsoft.com/office/drawing/2014/main" id="{F4A4A36C-C725-4364-8AD4-D132368E6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10" r="1186" b="6609"/>
          <a:stretch>
            <a:fillRect/>
          </a:stretch>
        </p:blipFill>
        <p:spPr bwMode="auto">
          <a:xfrm>
            <a:off x="404812" y="1828800"/>
            <a:ext cx="83343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9632812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140884B-C746-45B6-8304-7C51A65AD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685800"/>
            <a:ext cx="85344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Построенная схема действительно напоминает дерево, только перевернутое. Поэтому ее называют </a:t>
            </a:r>
            <a:r>
              <a:rPr lang="ru-RU" b="1" dirty="0"/>
              <a:t>«деревом возможных вариантов»</a:t>
            </a:r>
            <a:r>
              <a:rPr lang="ru-RU" dirty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/>
              <a:t>Однако многие задачи можно решить быстрее и легче.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/>
              <a:t>Для этого надо  знать простейшие комбинации, которые можно составлять из элементов конечного множества.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/>
              <a:t>И одна из первых таких комбинаций  - </a:t>
            </a:r>
            <a:r>
              <a:rPr lang="ru-RU" b="1" i="1" dirty="0"/>
              <a:t>перестановки.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9126672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85800"/>
            <a:ext cx="9372600" cy="60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Bookman Old Style" panose="02050604050505020204" pitchFamily="18" charset="0"/>
              </a:rPr>
              <a:t>На практике часто возникают задачи, связанные с установлением порядка во множестве. </a:t>
            </a:r>
          </a:p>
          <a:p>
            <a:pPr marL="0" indent="0">
              <a:buNone/>
            </a:pPr>
            <a:endParaRPr lang="en-US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Bookman Old Style" panose="02050604050505020204" pitchFamily="18" charset="0"/>
              </a:rPr>
              <a:t>Например, число мест равно количеству людей, на которых мы должны разместить их. </a:t>
            </a:r>
          </a:p>
          <a:p>
            <a:pPr marL="0" indent="0">
              <a:buNone/>
            </a:pPr>
            <a:endParaRPr lang="en-US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Bookman Old Style" panose="02050604050505020204" pitchFamily="18" charset="0"/>
              </a:rPr>
              <a:t>Такая ситуация встречается часто – рассадить n человек на n мест, или приписать каждому человеку номер. </a:t>
            </a:r>
          </a:p>
        </p:txBody>
      </p:sp>
    </p:spTree>
    <p:extLst>
      <p:ext uri="{BB962C8B-B14F-4D97-AF65-F5344CB8AC3E}">
        <p14:creationId xmlns:p14="http://schemas.microsoft.com/office/powerpoint/2010/main" val="308493625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85800"/>
            <a:ext cx="9372600" cy="60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Bookman Old Style" panose="02050604050505020204" pitchFamily="18" charset="0"/>
              </a:rPr>
              <a:t>Первый человек может выбрать любое из n мест, </a:t>
            </a:r>
            <a:endParaRPr lang="en-US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Bookman Old Style" panose="02050604050505020204" pitchFamily="18" charset="0"/>
              </a:rPr>
              <a:t>второй человек выбирает из (n - 1) оставшихся мест, </a:t>
            </a:r>
          </a:p>
          <a:p>
            <a:pPr marL="0" indent="0">
              <a:buNone/>
            </a:pPr>
            <a:r>
              <a:rPr lang="ru-RU" dirty="0">
                <a:latin typeface="Bookman Old Style" panose="02050604050505020204" pitchFamily="18" charset="0"/>
              </a:rPr>
              <a:t>третий человек может выбрать из уже (n - 2) мест, …, </a:t>
            </a:r>
          </a:p>
          <a:p>
            <a:pPr marL="0" indent="0">
              <a:buNone/>
            </a:pPr>
            <a:r>
              <a:rPr lang="ru-RU" dirty="0">
                <a:latin typeface="Bookman Old Style" panose="02050604050505020204" pitchFamily="18" charset="0"/>
              </a:rPr>
              <a:t>предпоследний человек выбирает из 2 мест,</a:t>
            </a:r>
          </a:p>
          <a:p>
            <a:pPr marL="0" indent="0">
              <a:buNone/>
            </a:pPr>
            <a:r>
              <a:rPr lang="ru-RU" dirty="0">
                <a:latin typeface="Bookman Old Style" panose="02050604050505020204" pitchFamily="18" charset="0"/>
              </a:rPr>
              <a:t>последний человек получает последнее место. </a:t>
            </a:r>
          </a:p>
          <a:p>
            <a:pPr marL="0" indent="0">
              <a:buNone/>
            </a:pPr>
            <a:endParaRPr lang="en-US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Bookman Old Style" panose="02050604050505020204" pitchFamily="18" charset="0"/>
              </a:rPr>
              <a:t>Мы получаем </a:t>
            </a:r>
            <a:endParaRPr lang="en-US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Bookman Old Style" panose="02050604050505020204" pitchFamily="18" charset="0"/>
              </a:rPr>
              <a:t>произведение всех целых чисел от n до 1.</a:t>
            </a:r>
          </a:p>
        </p:txBody>
      </p:sp>
    </p:spTree>
    <p:extLst>
      <p:ext uri="{BB962C8B-B14F-4D97-AF65-F5344CB8AC3E}">
        <p14:creationId xmlns:p14="http://schemas.microsoft.com/office/powerpoint/2010/main" val="23051896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F9E22E4-5DD3-47C9-810C-67534755D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altLang="ru-RU" sz="3600" dirty="0">
                <a:solidFill>
                  <a:srgbClr val="00000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Произведение первых </a:t>
            </a:r>
            <a:r>
              <a:rPr lang="ru-RU" sz="3600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n</a:t>
            </a:r>
            <a:r>
              <a:rPr lang="ru-RU" altLang="ru-RU" sz="3600" dirty="0">
                <a:solidFill>
                  <a:srgbClr val="00000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n</a:t>
            </a:r>
            <a:r>
              <a:rPr lang="ru-RU" altLang="ru-RU" sz="3600" dirty="0">
                <a:solidFill>
                  <a:srgbClr val="00000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1) натуральных чисел обозначают </a:t>
            </a:r>
            <a:r>
              <a:rPr lang="ru-RU" sz="3600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n</a:t>
            </a:r>
            <a:r>
              <a:rPr lang="ru-RU" altLang="ru-RU" sz="3600" dirty="0">
                <a:solidFill>
                  <a:srgbClr val="00000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(читается «эн факториал»), т. е</a:t>
            </a:r>
            <a:endParaRPr lang="ru-RU" sz="3600" dirty="0">
              <a:solidFill>
                <a:srgbClr val="FF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n! = 1·2·3…(n – 2) · (n – 1) · n.</a:t>
            </a:r>
            <a:endParaRPr lang="en-US" sz="3200" dirty="0">
              <a:solidFill>
                <a:srgbClr val="FF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400" b="1" dirty="0">
              <a:solidFill>
                <a:schemeClr val="accent3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34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Определение: </a:t>
            </a:r>
            <a:endParaRPr lang="en-US" sz="34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3400" dirty="0">
                <a:latin typeface="Bookman Old Style" panose="02050604050505020204" pitchFamily="18" charset="0"/>
              </a:rPr>
              <a:t>Установленный в конечном множестве порядок называют перестановкой его элементов.</a:t>
            </a:r>
            <a:endParaRPr lang="ru-RU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Перестановки</a:t>
            </a:r>
            <a:r>
              <a:rPr lang="ru-RU" i="1" dirty="0">
                <a:solidFill>
                  <a:schemeClr val="accent3"/>
                </a:solidFill>
                <a:latin typeface="Bookman Old Style" panose="02050604050505020204" pitchFamily="18" charset="0"/>
              </a:rPr>
              <a:t> </a:t>
            </a:r>
            <a:r>
              <a:rPr lang="ru-RU" i="1" dirty="0">
                <a:latin typeface="Bookman Old Style" panose="02050604050505020204" pitchFamily="18" charset="0"/>
              </a:rPr>
              <a:t>– это такие соединения по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n</a:t>
            </a:r>
            <a:r>
              <a:rPr lang="ru-RU" i="1" dirty="0">
                <a:latin typeface="Bookman Old Style" panose="02050604050505020204" pitchFamily="18" charset="0"/>
              </a:rPr>
              <a:t> элементам из данных элементов, которые отличаются одно от другого порядком элементов.</a:t>
            </a:r>
          </a:p>
          <a:p>
            <a:endParaRPr lang="ru-RU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0A4FEAD-1E82-40C8-9E00-08C5D21D3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925106"/>
            <a:ext cx="489558" cy="56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6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indent="255588"/>
            <a:r>
              <a:rPr kumimoji="0" lang="ru-RU" altLang="ru-RU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2555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8C6AC4D-F124-4F02-8E17-4DEF6544F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613" y="579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177655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228600"/>
                <a:ext cx="8686800" cy="563880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ru-RU" dirty="0">
                    <a:latin typeface="Bookman Old Style" panose="02050604050505020204" pitchFamily="18" charset="0"/>
                  </a:rPr>
                  <a:t>Если дано множество из двух элементов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 </a:t>
                </a:r>
                <a:r>
                  <a:rPr lang="ru-RU" dirty="0" err="1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a;b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, </a:t>
                </a:r>
                <a:r>
                  <a:rPr lang="ru-RU" dirty="0">
                    <a:latin typeface="Bookman Old Style" panose="02050604050505020204" pitchFamily="18" charset="0"/>
                  </a:rPr>
                  <a:t>из этого множества можно составить две упорядоченные выборки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: </a:t>
                </a:r>
                <a:r>
                  <a:rPr lang="ru-RU" dirty="0" err="1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a;b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  </a:t>
                </a:r>
                <a:r>
                  <a:rPr lang="ru-RU" dirty="0">
                    <a:latin typeface="Bookman Old Style" panose="02050604050505020204" pitchFamily="18" charset="0"/>
                  </a:rPr>
                  <a:t>и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 </a:t>
                </a:r>
                <a:r>
                  <a:rPr lang="ru-RU" dirty="0">
                    <a:solidFill>
                      <a:schemeClr val="accent3"/>
                    </a:solidFill>
                    <a:latin typeface="Bookman Old Style" panose="02050604050505020204" pitchFamily="18" charset="0"/>
                  </a:rPr>
                  <a:t> </a:t>
                </a:r>
                <a:r>
                  <a:rPr lang="ru-RU" dirty="0" err="1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b;a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ru-RU" dirty="0">
                    <a:latin typeface="Bookman Old Style" panose="02050604050505020204" pitchFamily="18" charset="0"/>
                  </a:rPr>
                  <a:t>Из двух элементов 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(</a:t>
                </a:r>
                <a:r>
                  <a:rPr lang="ru-RU" dirty="0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n=2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) </a:t>
                </a:r>
                <a:r>
                  <a:rPr lang="ru-RU" dirty="0">
                    <a:latin typeface="Bookman Old Style" panose="02050604050505020204" pitchFamily="18" charset="0"/>
                  </a:rPr>
                  <a:t>можно составить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 </a:t>
                </a:r>
                <a:r>
                  <a:rPr lang="ru-RU" dirty="0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2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 </a:t>
                </a:r>
                <a:r>
                  <a:rPr lang="ru-RU" dirty="0">
                    <a:latin typeface="Bookman Old Style" panose="02050604050505020204" pitchFamily="18" charset="0"/>
                  </a:rPr>
                  <a:t>перестановки, т.е.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 </a:t>
                </a:r>
                <a:r>
                  <a:rPr lang="ru-RU" dirty="0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dirty="0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=2!=1⋅2</a:t>
                </a:r>
              </a:p>
              <a:p>
                <a:pPr marL="0" indent="0">
                  <a:buNone/>
                </a:pPr>
                <a:endParaRPr lang="ru-RU" dirty="0">
                  <a:solidFill>
                    <a:srgbClr val="4E4E3F"/>
                  </a:solidFill>
                  <a:latin typeface="Bookman Old Style" panose="02050604050505020204" pitchFamily="18" charset="0"/>
                </a:endParaRPr>
              </a:p>
              <a:p>
                <a:pPr marL="0" indent="0">
                  <a:buNone/>
                </a:pPr>
                <a:r>
                  <a:rPr lang="ru-RU" dirty="0">
                    <a:latin typeface="Bookman Old Style" panose="02050604050505020204" pitchFamily="18" charset="0"/>
                  </a:rPr>
                  <a:t>Если дано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 </a:t>
                </a:r>
                <a:r>
                  <a:rPr lang="ru-RU" dirty="0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3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 </a:t>
                </a:r>
                <a:r>
                  <a:rPr lang="ru-RU" dirty="0">
                    <a:latin typeface="Bookman Old Style" panose="02050604050505020204" pitchFamily="18" charset="0"/>
                  </a:rPr>
                  <a:t>элемента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 </a:t>
                </a:r>
                <a:r>
                  <a:rPr lang="ru-RU" dirty="0" err="1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a;b;c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, </a:t>
                </a:r>
                <a:r>
                  <a:rPr lang="ru-RU" dirty="0">
                    <a:latin typeface="Bookman Old Style" panose="02050604050505020204" pitchFamily="18" charset="0"/>
                  </a:rPr>
                  <a:t>размещения такие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1. </a:t>
                </a:r>
                <a:r>
                  <a:rPr lang="ru-RU" dirty="0" err="1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a;b;c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    3. </a:t>
                </a:r>
                <a:r>
                  <a:rPr lang="ru-RU" dirty="0" err="1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b;a;c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     5.</a:t>
                </a:r>
                <a:r>
                  <a:rPr lang="ru-RU" dirty="0">
                    <a:solidFill>
                      <a:schemeClr val="accent3"/>
                    </a:solidFill>
                    <a:latin typeface="Bookman Old Style" panose="02050604050505020204" pitchFamily="18" charset="0"/>
                  </a:rPr>
                  <a:t> </a:t>
                </a:r>
                <a:r>
                  <a:rPr lang="ru-RU" dirty="0" err="1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c;a;b</a:t>
                </a:r>
                <a:r>
                  <a:rPr lang="ru-RU" dirty="0">
                    <a:solidFill>
                      <a:schemeClr val="accent3"/>
                    </a:solidFill>
                    <a:latin typeface="Bookman Old Style" panose="02050604050505020204" pitchFamily="18" charset="0"/>
                  </a:rPr>
                  <a:t>  </a:t>
                </a:r>
              </a:p>
              <a:p>
                <a:pPr marL="0" indent="0">
                  <a:buNone/>
                </a:pP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2. </a:t>
                </a:r>
                <a:r>
                  <a:rPr lang="ru-RU" dirty="0" err="1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a;c;b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    4. </a:t>
                </a:r>
                <a:r>
                  <a:rPr lang="ru-RU" dirty="0" err="1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b;c;a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     6. </a:t>
                </a:r>
                <a:r>
                  <a:rPr lang="ru-RU" dirty="0" err="1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c;b;a</a:t>
                </a:r>
                <a:endParaRPr lang="ru-RU" dirty="0">
                  <a:solidFill>
                    <a:srgbClr val="FF0000"/>
                  </a:solidFill>
                  <a:latin typeface="Bookman Old Style" panose="02050604050505020204" pitchFamily="18" charset="0"/>
                </a:endParaRPr>
              </a:p>
              <a:p>
                <a:pPr marL="0" indent="0">
                  <a:buNone/>
                </a:pPr>
                <a:br>
                  <a:rPr lang="ru-RU" dirty="0">
                    <a:latin typeface="Bookman Old Style" panose="02050604050505020204" pitchFamily="18" charset="0"/>
                  </a:rPr>
                </a:br>
                <a:r>
                  <a:rPr lang="ru-RU" dirty="0">
                    <a:latin typeface="Bookman Old Style" panose="02050604050505020204" pitchFamily="18" charset="0"/>
                  </a:rPr>
                  <a:t>Данные элементы можно</a:t>
                </a:r>
                <a:r>
                  <a:rPr lang="en-US" dirty="0">
                    <a:latin typeface="Bookman Old Style" panose="02050604050505020204" pitchFamily="18" charset="0"/>
                  </a:rPr>
                  <a:t> </a:t>
                </a:r>
                <a:r>
                  <a:rPr lang="ru-RU" dirty="0">
                    <a:latin typeface="Bookman Old Style" panose="02050604050505020204" pitchFamily="18" charset="0"/>
                  </a:rPr>
                  <a:t>переупорядочить</a:t>
                </a:r>
                <a:r>
                  <a:rPr lang="en-US" dirty="0">
                    <a:latin typeface="Bookman Old Style" panose="02050604050505020204" pitchFamily="18" charset="0"/>
                  </a:rPr>
                  <a:t> 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 </a:t>
                </a:r>
                <a:r>
                  <a:rPr lang="en-US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  </a:t>
                </a:r>
                <a:r>
                  <a:rPr lang="ru-RU" dirty="0">
                    <a:solidFill>
                      <a:srgbClr val="FF0000"/>
                    </a:solidFill>
                    <a:latin typeface="Bookman Old Style" panose="02050604050505020204" pitchFamily="18" charset="0"/>
                  </a:rPr>
                  <a:t>6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 </a:t>
                </a:r>
                <a:r>
                  <a:rPr lang="ru-RU" dirty="0">
                    <a:latin typeface="Bookman Old Style" panose="02050604050505020204" pitchFamily="18" charset="0"/>
                  </a:rPr>
                  <a:t>способами, т.е. </a:t>
                </a:r>
                <a:r>
                  <a:rPr lang="ru-RU" dirty="0">
                    <a:solidFill>
                      <a:srgbClr val="4E4E3F"/>
                    </a:solidFill>
                    <a:latin typeface="Bookman Old Style" panose="02050604050505020204" pitchFamily="18" charset="0"/>
                  </a:rPr>
                  <a:t> </a:t>
                </a:r>
                <a:endParaRPr lang="en-US" dirty="0">
                  <a:solidFill>
                    <a:srgbClr val="4E4E3F"/>
                  </a:solidFill>
                  <a:latin typeface="Bookman Old Style" panose="020506040505050202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rgbClr val="4E4E3F"/>
                    </a:solidFill>
                    <a:latin typeface="Open Sans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!=1×2×3=6</m:t>
                    </m:r>
                  </m:oMath>
                </a14:m>
                <a:br>
                  <a:rPr lang="ru-RU" dirty="0">
                    <a:solidFill>
                      <a:srgbClr val="FF0000"/>
                    </a:solidFill>
                  </a:rPr>
                </a:br>
                <a:endParaRPr lang="ru-RU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228600"/>
                <a:ext cx="8686800" cy="5638800"/>
              </a:xfrm>
              <a:blipFill>
                <a:blip r:embed="rId2"/>
                <a:stretch>
                  <a:fillRect l="-1263" t="-18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28922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291</TotalTime>
  <Words>1375</Words>
  <Application>Microsoft Office PowerPoint</Application>
  <PresentationFormat>Экран (4:3)</PresentationFormat>
  <Paragraphs>161</Paragraphs>
  <Slides>22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2" baseType="lpstr">
      <vt:lpstr>Arial</vt:lpstr>
      <vt:lpstr>Bookman Old Style</vt:lpstr>
      <vt:lpstr>Calibri</vt:lpstr>
      <vt:lpstr>Cambria Math</vt:lpstr>
      <vt:lpstr>Constantia</vt:lpstr>
      <vt:lpstr>Open Sans</vt:lpstr>
      <vt:lpstr>Times New Roman</vt:lpstr>
      <vt:lpstr>Wingdings 2</vt:lpstr>
      <vt:lpstr>Поток</vt:lpstr>
      <vt:lpstr>Equation.3</vt:lpstr>
      <vt:lpstr>         </vt:lpstr>
      <vt:lpstr>   Перестановки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Сколькими способами 4 человека могут разместиться на четырехместной скамейке? </vt:lpstr>
      <vt:lpstr>Презентация PowerPoint</vt:lpstr>
      <vt:lpstr>В соревнованиях участвуют 6 команд: A; B; C; D; E и F. Сколько существует вариантов расположений команд с первого по шестое место, где команда A ни на первом, ни на последнем месте?  </vt:lpstr>
      <vt:lpstr>В соревнованиях участвуют 6 команд: A; B; C; D; E и F. Сколько существует вариантов расположений команд с первого по шестое место, где команда A ни на первом, ни на последнем месте?  </vt:lpstr>
      <vt:lpstr>В соревнованиях участвуют 6 команд: A; B; C; D; E и F. Сколько существует вариантов расположений команд с первого по шестое место, где команда A ни на первом, ни на последнем месте?  </vt:lpstr>
      <vt:lpstr>В соревнованиях участвуют 6 команд: A; B; C; D; E и F. Сколько существует вариантов расположений команд с первого по шестое место, где команда A ни на первом, ни на последнем месте?  </vt:lpstr>
      <vt:lpstr>Сколько различных четырехзначных чисел, в которых цифры не повторяются, можно составить из 0,2,4,6?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Перестановки</dc:title>
  <dc:creator>Машуля)</dc:creator>
  <cp:lastModifiedBy>Соколова ЛН</cp:lastModifiedBy>
  <cp:revision>24</cp:revision>
  <dcterms:created xsi:type="dcterms:W3CDTF">2016-03-23T08:16:14Z</dcterms:created>
  <dcterms:modified xsi:type="dcterms:W3CDTF">2025-05-15T10:12:09Z</dcterms:modified>
</cp:coreProperties>
</file>