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1" r:id="rId5"/>
    <p:sldId id="272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9342299_954081" TargetMode="External"/><Relationship Id="rId2" Type="http://schemas.openxmlformats.org/officeDocument/2006/relationships/hyperlink" Target="https://ru.wikipedia.org/wiki/%D0%93%D0%B0%D1%80%D1%80%D0%B8_%D0%9F%D0%BE%D1%82%D1%82%D0%B5%D1%80_%D0%B8_%D1%84%D0%B8%D0%BB%D0%BE%D1%81%D0%BE%D1%84%D1%81%D0%BA%D0%B8%D0%B9_%D0%BA%D0%B0%D0%BC%D0%B5%D0%BD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rrypotterbooks.ru/vselennaya/istoriya-napisaniya-garri-potter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0%D1%80%D1%80%D0%B8_%D0%9F%D0%BE%D1%82%D1%82%D0%B5%D1%80_%D0%B8_%D1%84%D0%B8%D0%BB%D0%BE%D1%81%D0%BE%D1%84%D1%81%D0%BA%D0%B8%D0%B9_%D0%BA%D0%B0%D0%BC%D0%B5%D0%BD%D1%8C" TargetMode="External"/><Relationship Id="rId2" Type="http://schemas.openxmlformats.org/officeDocument/2006/relationships/hyperlink" Target="https://ru.wikipedia.org/wiki/%D0%9C%D0%B5%D0%B6%D0%B4%D1%83%D0%BD%D0%B0%D1%80%D0%BE%D0%B4%D0%BD%D0%B0%D1%8F_%D0%B0%D0%BC%D0%BD%D0%B8%D1%81%D1%82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5fan.ru/wievjob.php?id=8216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14290"/>
            <a:ext cx="6286544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Вселенная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Гарри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Поттера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ocuments\Hogwarts-Legacy-video-games-dragon-owl-Harry-Potter-Hogwarts-birds-tower-1943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pic>
        <p:nvPicPr>
          <p:cNvPr id="1027" name="Picture 3" descr="C:\Users\HOME\Documents\Harry-Potter-Images.jpg"/>
          <p:cNvPicPr>
            <a:picLocks noChangeAspect="1" noChangeArrowheads="1"/>
          </p:cNvPicPr>
          <p:nvPr/>
        </p:nvPicPr>
        <p:blipFill>
          <a:blip r:embed="rId3" cstate="print"/>
          <a:srcRect l="17187" r="15625"/>
          <a:stretch>
            <a:fillRect/>
          </a:stretch>
        </p:blipFill>
        <p:spPr bwMode="auto">
          <a:xfrm>
            <a:off x="0" y="0"/>
            <a:ext cx="1928794" cy="1704504"/>
          </a:xfrm>
          <a:prstGeom prst="rect">
            <a:avLst/>
          </a:prstGeom>
          <a:noFill/>
        </p:spPr>
      </p:pic>
      <p:pic>
        <p:nvPicPr>
          <p:cNvPr id="7" name="Рисунок 6" descr="C:\Users\HOME\Documents\274px-Harry_Potter_wordmark-RUS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285992"/>
            <a:ext cx="2000264" cy="5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Точка зрения!</a:t>
            </a:r>
            <a:br>
              <a:rPr lang="ru-RU" b="1" dirty="0" smtClean="0"/>
            </a:br>
            <a:r>
              <a:rPr lang="ru-RU" b="1" dirty="0" smtClean="0"/>
              <a:t>Принцип айсберга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dirty="0" smtClean="0"/>
              <a:t>         Если писатель хорошо знает то, о чём он пишет, он может опустить многое из того, что знает, и если он пишет правдиво, читатель почувствует всё опущенное так же сильно, как если бы писатель сказал об этом. Величавость движения айсберга в том, что он только на одну восьмую возвышается над поверхностью воды.</a:t>
            </a:r>
          </a:p>
          <a:p>
            <a:pPr fontAlgn="base">
              <a:buNone/>
            </a:pPr>
            <a:r>
              <a:rPr lang="ru-RU" b="1" dirty="0" smtClean="0"/>
              <a:t>                                 Эрнест Хемингуэй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85000" lnSpcReduction="10000"/>
          </a:bodyPr>
          <a:lstStyle/>
          <a:p>
            <a:pPr algn="ctr" fontAlgn="base">
              <a:buNone/>
            </a:pPr>
            <a:r>
              <a:rPr lang="ru-RU" dirty="0" smtClean="0"/>
              <a:t> </a:t>
            </a:r>
            <a:r>
              <a:rPr lang="ru-RU" sz="5600" b="1" dirty="0" smtClean="0"/>
              <a:t>Точка зрения!</a:t>
            </a:r>
            <a:endParaRPr lang="ru-RU" dirty="0" smtClean="0"/>
          </a:p>
          <a:p>
            <a:pPr algn="just" fontAlgn="base">
              <a:buNone/>
            </a:pPr>
            <a:r>
              <a:rPr lang="ru-RU" dirty="0" smtClean="0"/>
              <a:t>        Другой значимый пример связан с важнейшей для </a:t>
            </a:r>
            <a:r>
              <a:rPr lang="ru-RU" dirty="0" err="1" smtClean="0"/>
              <a:t>Поттерианы</a:t>
            </a:r>
            <a:r>
              <a:rPr lang="ru-RU" dirty="0" smtClean="0"/>
              <a:t> темой страха перед смертью. Эта линия красной нитью связывает все семь книг серии. Обратите внимание, что задел для финальной развязки с добровольным самопожертвованием Гарри (равно как и намёк на истинные намерения </a:t>
            </a:r>
            <a:r>
              <a:rPr lang="ru-RU" dirty="0" err="1" smtClean="0"/>
              <a:t>Дамблдора</a:t>
            </a:r>
            <a:r>
              <a:rPr lang="ru-RU" dirty="0" smtClean="0"/>
              <a:t> в отношении Мальчика, Который Выжил) был создан ещё в первой книге. </a:t>
            </a:r>
            <a:r>
              <a:rPr lang="ru-RU" dirty="0" err="1" smtClean="0"/>
              <a:t>Роулинг</a:t>
            </a:r>
            <a:r>
              <a:rPr lang="ru-RU" dirty="0" smtClean="0"/>
              <a:t> хватило всего одной цитаты:«В конце концов, для правильно организованного сознания, что есть смерть, как не новое интересное приключение?»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Продолжите высказывание.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/>
          <a:lstStyle/>
          <a:p>
            <a:pPr algn="just">
              <a:buNone/>
            </a:pPr>
            <a:r>
              <a:rPr lang="ru-RU" sz="6000" dirty="0" smtClean="0"/>
              <a:t>  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Я погрузился во вселенную Гарри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Поттера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и…</a:t>
            </a:r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https://ru.wikipedia.org/wiki/%D0%93%D0%B0%D1%80%D1%80%D0%B8_%D0%9F%D0%BE%D1%82%D1%82%D0%B5%D1%80_%D0%B8_%D1%84%D0%B8%D0%BB%D0%BE%D1%81%D0%BE%D1%84%D1%81%D0%BA%D0%B8%D0%B9_%</a:t>
            </a:r>
            <a:r>
              <a:rPr lang="en-US" dirty="0" smtClean="0">
                <a:hlinkClick r:id="rId2"/>
              </a:rPr>
              <a:t>D0%BA%D0%B0%D0%BC%D0%B5%D0%BD%D1%8C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vk.com/wall-29342299_954081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https://harrypotterbooks.ru/vselennaya/istoriya-napisaniya-garri-pottera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Книга начинается с автора?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HOME\Documents\20160105194919!Jk_rowl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1612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428736"/>
            <a:ext cx="368617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Джоан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Роулинг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Британская писательница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214686"/>
            <a:ext cx="8715436" cy="35004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/>
              <a:t>Роулинг</a:t>
            </a:r>
            <a:r>
              <a:rPr lang="ru-RU" dirty="0" smtClean="0"/>
              <a:t> работала научной сотрудницей и секретарём-переводчиком «</a:t>
            </a:r>
            <a:r>
              <a:rPr lang="ru-RU" dirty="0" smtClean="0">
                <a:hlinkClick r:id="rId2" tooltip="Международная амнистия"/>
              </a:rPr>
              <a:t>Международной амнистии</a:t>
            </a:r>
            <a:r>
              <a:rPr lang="ru-RU" dirty="0" smtClean="0"/>
              <a:t>», когда во время поездки на поезде из Манчестера в Лондон в 1990 году у неё появилась идея романа о Гарри </a:t>
            </a:r>
            <a:r>
              <a:rPr lang="ru-RU" dirty="0" err="1" smtClean="0"/>
              <a:t>Поттере</a:t>
            </a:r>
            <a:r>
              <a:rPr lang="ru-RU" dirty="0" smtClean="0"/>
              <a:t>. В следующие семь лет умерла мать </a:t>
            </a:r>
            <a:r>
              <a:rPr lang="ru-RU" dirty="0" err="1" smtClean="0"/>
              <a:t>Роулинг</a:t>
            </a:r>
            <a:r>
              <a:rPr lang="ru-RU" dirty="0" smtClean="0"/>
              <a:t>, сама она развелась с первым мужем и жила в бедности, пока не опубликовала первый роман в серии, «</a:t>
            </a:r>
            <a:r>
              <a:rPr lang="ru-RU" dirty="0" smtClean="0">
                <a:hlinkClick r:id="rId3" tooltip="Гарри Поттер и философский камень"/>
              </a:rPr>
              <a:t>Гарри </a:t>
            </a:r>
            <a:r>
              <a:rPr lang="ru-RU" dirty="0" err="1" smtClean="0">
                <a:hlinkClick r:id="rId3" tooltip="Гарри Поттер и философский камень"/>
              </a:rPr>
              <a:t>Поттер</a:t>
            </a:r>
            <a:r>
              <a:rPr lang="ru-RU" dirty="0" smtClean="0">
                <a:hlinkClick r:id="rId3" tooltip="Гарри Поттер и философский камень"/>
              </a:rPr>
              <a:t> и философский камень</a:t>
            </a:r>
            <a:r>
              <a:rPr lang="ru-RU" dirty="0" smtClean="0"/>
              <a:t>» (1997). </a:t>
            </a:r>
            <a:endParaRPr lang="ru-RU" dirty="0"/>
          </a:p>
        </p:txBody>
      </p:sp>
      <p:pic>
        <p:nvPicPr>
          <p:cNvPr id="4098" name="Picture 2" descr="C:\Users\HOME\Documents\the-daily-owl-rowling-inter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14356"/>
            <a:ext cx="4286248" cy="2416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Книгу все-таки напечатали! Как это произошло?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HOME\Documents\b829846451dc4db187e79680a106928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534" r="20245" b="14686"/>
          <a:stretch>
            <a:fillRect/>
          </a:stretch>
        </p:blipFill>
        <p:spPr bwMode="auto">
          <a:xfrm>
            <a:off x="2500298" y="1428736"/>
            <a:ext cx="3929090" cy="5286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Глава 1. МАЛЬЧИК, КОТОРЫЙ ВЫЖИЛ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За решение издательства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Bloomsbury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опубликовать «Гарри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Поттер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и Философский камень» все мы должны благодарить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Элис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Ньютон, дочь директора издательства, которой было ВОСЕМЬ лет и которой он дал почитать первую главу рукописи «на пробу», и она немедленно потребовала продолжение.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Фильм начинается с…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14818"/>
            <a:ext cx="8715436" cy="233997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Перед режиссером </a:t>
            </a:r>
            <a:r>
              <a:rPr lang="ru-RU" b="1" dirty="0" err="1" smtClean="0"/>
              <a:t>Крисом</a:t>
            </a:r>
            <a:r>
              <a:rPr lang="ru-RU" b="1" dirty="0" smtClean="0"/>
              <a:t> </a:t>
            </a:r>
            <a:r>
              <a:rPr lang="ru-RU" b="1" dirty="0" err="1" smtClean="0"/>
              <a:t>Коламбусом</a:t>
            </a:r>
            <a:r>
              <a:rPr lang="ru-RU" b="1" dirty="0" smtClean="0"/>
              <a:t> </a:t>
            </a:r>
            <a:r>
              <a:rPr lang="ru-RU" dirty="0" smtClean="0"/>
              <a:t>стояла непростая задача — первым перенести на экран захватывающий и детально прописанный фантастический мир, наполненный зельями и заклинаниями, драконами и трехглавыми псами, полетами на метлах и смертельными шахматами, </a:t>
            </a:r>
            <a:r>
              <a:rPr lang="ru-RU" dirty="0" err="1" smtClean="0"/>
              <a:t>маглами</a:t>
            </a:r>
            <a:r>
              <a:rPr lang="ru-RU" dirty="0" smtClean="0"/>
              <a:t>, пожирателями смерти и, конечно же, юными волшебниками. Два десятилетия спустя можно сказать, что </a:t>
            </a:r>
            <a:r>
              <a:rPr lang="ru-RU" dirty="0" err="1" smtClean="0"/>
              <a:t>Коламбусу</a:t>
            </a:r>
            <a:r>
              <a:rPr lang="ru-RU" dirty="0" smtClean="0"/>
              <a:t> это удалось: картина собрала более одного миллиарда долларов, стала самым кассовым фильмом 2001 года и получила три номинации на «Оскар». </a:t>
            </a:r>
            <a:endParaRPr lang="ru-RU" dirty="0"/>
          </a:p>
        </p:txBody>
      </p:sp>
      <p:pic>
        <p:nvPicPr>
          <p:cNvPr id="5122" name="Picture 2" descr="C:\Users\HOME\Documents\122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14422"/>
            <a:ext cx="4357686" cy="2977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Изготовление атрибутов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HOME\Documents\L2EooAK29U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929090" cy="3929090"/>
          </a:xfrm>
          <a:prstGeom prst="rect">
            <a:avLst/>
          </a:prstGeom>
          <a:noFill/>
        </p:spPr>
      </p:pic>
      <p:pic>
        <p:nvPicPr>
          <p:cNvPr id="2051" name="Picture 3" descr="C:\Users\HOME\Documents\Bj2csKXa2so.jpg"/>
          <p:cNvPicPr>
            <a:picLocks noChangeAspect="1" noChangeArrowheads="1"/>
          </p:cNvPicPr>
          <p:nvPr/>
        </p:nvPicPr>
        <p:blipFill>
          <a:blip r:embed="rId3" cstate="print"/>
          <a:srcRect l="7500" r="12500"/>
          <a:stretch>
            <a:fillRect/>
          </a:stretch>
        </p:blipFill>
        <p:spPr bwMode="auto">
          <a:xfrm>
            <a:off x="4214810" y="1928802"/>
            <a:ext cx="4572032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Материал для научной работы!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МИНОБРНАУКИ  РОССИИ Федеральное государственное бюджетное образовательное учреждение высшего профессионального образования   «РОССИЙСКИЙ ГОСУДАРСТВЕННЫЙ ГУМАНИТАРНЫЙ УНИВЕРСИТЕТ» (РГГУ) ИСТОРИКО-АРХИВНЫЙ ИНСТИТУТ ФАКУЛЬТЕТ ИСТОРИИ, ПОЛИТОЛОГИИ И ПРАВА           Кафедра теории и практики общественных связей Маркова Ирина Олеговна PR-ПОТЕНЦИАЛ ЛИТЕРАТУРНОГО ПРОЕКТА ДЖ.РОУЛИНГ «ГАРРИ ПОТТЕР». Специальность 030602.65 «Связи с общественностью» Дипломная работа студентки 5-го курса очной формы обучения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Источник: </a:t>
            </a:r>
            <a:r>
              <a:rPr lang="ru-RU" dirty="0" smtClean="0">
                <a:hlinkClick r:id="rId2"/>
              </a:rPr>
              <a:t>http://5fan.ru/wievjob.php?id=82169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"Гарри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Поттер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" - продукт PR или литературный шедевр?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HOME\Documents\RxPxIMWA5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05" y="1600200"/>
            <a:ext cx="573098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423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Вселенная  Гарри Поттера</vt:lpstr>
      <vt:lpstr>Книга начинается с автора?</vt:lpstr>
      <vt:lpstr>Джоан Роулинг Британская писательница </vt:lpstr>
      <vt:lpstr>Книгу все-таки напечатали! Как это произошло?</vt:lpstr>
      <vt:lpstr> Глава 1. МАЛЬЧИК, КОТОРЫЙ ВЫЖИЛ </vt:lpstr>
      <vt:lpstr>Фильм начинается с…</vt:lpstr>
      <vt:lpstr>Изготовление атрибутов</vt:lpstr>
      <vt:lpstr>Материал для научной работы!</vt:lpstr>
      <vt:lpstr>"Гарри Поттер" - продукт PR или литературный шедевр?</vt:lpstr>
      <vt:lpstr>Точка зрения! Принцип айсберга</vt:lpstr>
      <vt:lpstr>Слайд 11</vt:lpstr>
      <vt:lpstr>Продолжите высказывание.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Вселенная Гарри Поттера</dc:title>
  <dc:creator>HOME</dc:creator>
  <cp:lastModifiedBy>ПК3</cp:lastModifiedBy>
  <cp:revision>30</cp:revision>
  <dcterms:created xsi:type="dcterms:W3CDTF">2021-11-24T14:39:35Z</dcterms:created>
  <dcterms:modified xsi:type="dcterms:W3CDTF">2025-05-14T10:00:57Z</dcterms:modified>
</cp:coreProperties>
</file>