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382" r:id="rId2"/>
    <p:sldId id="364" r:id="rId3"/>
    <p:sldId id="373" r:id="rId4"/>
    <p:sldId id="374" r:id="rId5"/>
    <p:sldId id="375" r:id="rId6"/>
    <p:sldId id="376" r:id="rId7"/>
    <p:sldId id="377" r:id="rId8"/>
    <p:sldId id="378" r:id="rId9"/>
    <p:sldId id="379" r:id="rId10"/>
    <p:sldId id="380" r:id="rId11"/>
    <p:sldId id="381" r:id="rId12"/>
    <p:sldId id="383" r:id="rId13"/>
  </p:sldIdLst>
  <p:sldSz cx="12192000" cy="6858000"/>
  <p:notesSz cx="6735763" cy="98663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09B7"/>
    <a:srgbClr val="E8FCFC"/>
    <a:srgbClr val="CCFFFF"/>
    <a:srgbClr val="E28D1C"/>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A488322-F2BA-4B5B-9748-0D474271808F}" styleName="Средний стиль 3 — акцент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78"/>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6344E910-D8F1-40B6-8E03-B4DD868D0816}" type="datetimeFigureOut">
              <a:rPr lang="ru-RU" smtClean="0"/>
              <a:t>20.03.2025</a:t>
            </a:fld>
            <a:endParaRPr lang="ru-RU"/>
          </a:p>
        </p:txBody>
      </p:sp>
      <p:sp>
        <p:nvSpPr>
          <p:cNvPr id="4" name="Образ слайда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0F561C89-E63F-4B86-9679-093F344E978B}" type="slidenum">
              <a:rPr lang="ru-RU" smtClean="0"/>
              <a:t>‹#›</a:t>
            </a:fld>
            <a:endParaRPr lang="ru-RU"/>
          </a:p>
        </p:txBody>
      </p:sp>
    </p:spTree>
    <p:extLst>
      <p:ext uri="{BB962C8B-B14F-4D97-AF65-F5344CB8AC3E}">
        <p14:creationId xmlns:p14="http://schemas.microsoft.com/office/powerpoint/2010/main" val="2718257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5449F85-A85B-4AF1-98E8-38C94EE829B7}" type="datetimeFigureOut">
              <a:rPr lang="ru-RU" smtClean="0"/>
              <a:t>20.03.2025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EDE9D8B-FC9C-4C3F-9F9D-0EF316CA0769}" type="slidenum">
              <a:rPr lang="ru-RU" smtClean="0"/>
              <a:t>‹#›</a:t>
            </a:fld>
            <a:endParaRPr lang="ru-RU"/>
          </a:p>
        </p:txBody>
      </p:sp>
    </p:spTree>
    <p:extLst>
      <p:ext uri="{BB962C8B-B14F-4D97-AF65-F5344CB8AC3E}">
        <p14:creationId xmlns:p14="http://schemas.microsoft.com/office/powerpoint/2010/main" val="4159133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5449F85-A85B-4AF1-98E8-38C94EE829B7}" type="datetimeFigureOut">
              <a:rPr lang="ru-RU" smtClean="0"/>
              <a:t>20.03.2025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EDE9D8B-FC9C-4C3F-9F9D-0EF316CA0769}" type="slidenum">
              <a:rPr lang="ru-RU" smtClean="0"/>
              <a:t>‹#›</a:t>
            </a:fld>
            <a:endParaRPr lang="ru-RU"/>
          </a:p>
        </p:txBody>
      </p:sp>
    </p:spTree>
    <p:extLst>
      <p:ext uri="{BB962C8B-B14F-4D97-AF65-F5344CB8AC3E}">
        <p14:creationId xmlns:p14="http://schemas.microsoft.com/office/powerpoint/2010/main" val="3279151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5449F85-A85B-4AF1-98E8-38C94EE829B7}" type="datetimeFigureOut">
              <a:rPr lang="ru-RU" smtClean="0"/>
              <a:t>20.03.2025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EDE9D8B-FC9C-4C3F-9F9D-0EF316CA0769}" type="slidenum">
              <a:rPr lang="ru-RU" smtClean="0"/>
              <a:t>‹#›</a:t>
            </a:fld>
            <a:endParaRPr lang="ru-RU"/>
          </a:p>
        </p:txBody>
      </p:sp>
    </p:spTree>
    <p:extLst>
      <p:ext uri="{BB962C8B-B14F-4D97-AF65-F5344CB8AC3E}">
        <p14:creationId xmlns:p14="http://schemas.microsoft.com/office/powerpoint/2010/main" val="15602551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Титульный слайд">
    <p:spTree>
      <p:nvGrpSpPr>
        <p:cNvPr id="1" name=""/>
        <p:cNvGrpSpPr/>
        <p:nvPr/>
      </p:nvGrpSpPr>
      <p:grpSpPr>
        <a:xfrm>
          <a:off x="0" y="0"/>
          <a:ext cx="0" cy="0"/>
          <a:chOff x="0" y="0"/>
          <a:chExt cx="0" cy="0"/>
        </a:xfrm>
      </p:grpSpPr>
      <p:sp>
        <p:nvSpPr>
          <p:cNvPr id="6" name="Rectangle 7"/>
          <p:cNvSpPr>
            <a:spLocks noChangeAspect="1"/>
          </p:cNvSpPr>
          <p:nvPr userDrawn="1"/>
        </p:nvSpPr>
        <p:spPr>
          <a:xfrm rot="5400000">
            <a:off x="9856152" y="4064"/>
            <a:ext cx="728128" cy="720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7" name="Rectangle 7"/>
          <p:cNvSpPr>
            <a:spLocks noChangeAspect="1"/>
          </p:cNvSpPr>
          <p:nvPr userDrawn="1"/>
        </p:nvSpPr>
        <p:spPr>
          <a:xfrm rot="5400000">
            <a:off x="10003209" y="787237"/>
            <a:ext cx="2294460" cy="720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a:spLocks noChangeAspect="1"/>
          </p:cNvSpPr>
          <p:nvPr userDrawn="1"/>
        </p:nvSpPr>
        <p:spPr>
          <a:xfrm rot="5400000">
            <a:off x="9140719" y="1810645"/>
            <a:ext cx="2158994" cy="720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5" name="Content Placeholder 2"/>
          <p:cNvSpPr>
            <a:spLocks noGrp="1"/>
          </p:cNvSpPr>
          <p:nvPr>
            <p:ph idx="1"/>
          </p:nvPr>
        </p:nvSpPr>
        <p:spPr>
          <a:xfrm>
            <a:off x="598446" y="2652610"/>
            <a:ext cx="8450081" cy="3150105"/>
          </a:xfrm>
        </p:spPr>
        <p:txBody>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en-US" dirty="0"/>
          </a:p>
        </p:txBody>
      </p:sp>
      <p:sp>
        <p:nvSpPr>
          <p:cNvPr id="16" name="Title 1"/>
          <p:cNvSpPr>
            <a:spLocks noGrp="1"/>
          </p:cNvSpPr>
          <p:nvPr>
            <p:ph type="title"/>
          </p:nvPr>
        </p:nvSpPr>
        <p:spPr>
          <a:xfrm>
            <a:off x="581192" y="1498022"/>
            <a:ext cx="8450082" cy="1013800"/>
          </a:xfrm>
        </p:spPr>
        <p:txBody>
          <a:bodyPr/>
          <a:lstStyle>
            <a:lvl1pPr>
              <a:defRPr>
                <a:solidFill>
                  <a:schemeClr val="accent1"/>
                </a:solidFill>
              </a:defRPr>
            </a:lvl1pPr>
          </a:lstStyle>
          <a:p>
            <a:r>
              <a:rPr lang="ru-RU" dirty="0" smtClean="0"/>
              <a:t>Образец заголовка</a:t>
            </a:r>
            <a:endParaRPr lang="en-US" dirty="0"/>
          </a:p>
        </p:txBody>
      </p:sp>
      <p:pic>
        <p:nvPicPr>
          <p:cNvPr id="13" name="Рисунок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40022" y="5875750"/>
            <a:ext cx="2848901" cy="687464"/>
          </a:xfrm>
          <a:prstGeom prst="rect">
            <a:avLst/>
          </a:prstGeom>
        </p:spPr>
      </p:pic>
      <p:pic>
        <p:nvPicPr>
          <p:cNvPr id="14" name="Рисунок 1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84972" y="5721992"/>
            <a:ext cx="1230546" cy="1136008"/>
          </a:xfrm>
          <a:prstGeom prst="rect">
            <a:avLst/>
          </a:prstGeom>
        </p:spPr>
      </p:pic>
      <p:pic>
        <p:nvPicPr>
          <p:cNvPr id="17" name="Рисунок 1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325452" y="5879143"/>
            <a:ext cx="1225090" cy="684071"/>
          </a:xfrm>
          <a:prstGeom prst="rect">
            <a:avLst/>
          </a:prstGeom>
        </p:spPr>
      </p:pic>
    </p:spTree>
    <p:extLst>
      <p:ext uri="{BB962C8B-B14F-4D97-AF65-F5344CB8AC3E}">
        <p14:creationId xmlns:p14="http://schemas.microsoft.com/office/powerpoint/2010/main" val="168678210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5449F85-A85B-4AF1-98E8-38C94EE829B7}" type="datetimeFigureOut">
              <a:rPr lang="ru-RU" smtClean="0"/>
              <a:t>20.03.2025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EDE9D8B-FC9C-4C3F-9F9D-0EF316CA0769}" type="slidenum">
              <a:rPr lang="ru-RU" smtClean="0"/>
              <a:t>‹#›</a:t>
            </a:fld>
            <a:endParaRPr lang="ru-RU"/>
          </a:p>
        </p:txBody>
      </p:sp>
    </p:spTree>
    <p:extLst>
      <p:ext uri="{BB962C8B-B14F-4D97-AF65-F5344CB8AC3E}">
        <p14:creationId xmlns:p14="http://schemas.microsoft.com/office/powerpoint/2010/main" val="1417964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5449F85-A85B-4AF1-98E8-38C94EE829B7}" type="datetimeFigureOut">
              <a:rPr lang="ru-RU" smtClean="0"/>
              <a:t>20.03.2025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EDE9D8B-FC9C-4C3F-9F9D-0EF316CA0769}" type="slidenum">
              <a:rPr lang="ru-RU" smtClean="0"/>
              <a:t>‹#›</a:t>
            </a:fld>
            <a:endParaRPr lang="ru-RU"/>
          </a:p>
        </p:txBody>
      </p:sp>
    </p:spTree>
    <p:extLst>
      <p:ext uri="{BB962C8B-B14F-4D97-AF65-F5344CB8AC3E}">
        <p14:creationId xmlns:p14="http://schemas.microsoft.com/office/powerpoint/2010/main" val="903566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5449F85-A85B-4AF1-98E8-38C94EE829B7}" type="datetimeFigureOut">
              <a:rPr lang="ru-RU" smtClean="0"/>
              <a:t>20.03.2025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EDE9D8B-FC9C-4C3F-9F9D-0EF316CA0769}" type="slidenum">
              <a:rPr lang="ru-RU" smtClean="0"/>
              <a:t>‹#›</a:t>
            </a:fld>
            <a:endParaRPr lang="ru-RU"/>
          </a:p>
        </p:txBody>
      </p:sp>
    </p:spTree>
    <p:extLst>
      <p:ext uri="{BB962C8B-B14F-4D97-AF65-F5344CB8AC3E}">
        <p14:creationId xmlns:p14="http://schemas.microsoft.com/office/powerpoint/2010/main" val="2594580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5449F85-A85B-4AF1-98E8-38C94EE829B7}" type="datetimeFigureOut">
              <a:rPr lang="ru-RU" smtClean="0"/>
              <a:t>20.03.2025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EDE9D8B-FC9C-4C3F-9F9D-0EF316CA0769}" type="slidenum">
              <a:rPr lang="ru-RU" smtClean="0"/>
              <a:t>‹#›</a:t>
            </a:fld>
            <a:endParaRPr lang="ru-RU"/>
          </a:p>
        </p:txBody>
      </p:sp>
    </p:spTree>
    <p:extLst>
      <p:ext uri="{BB962C8B-B14F-4D97-AF65-F5344CB8AC3E}">
        <p14:creationId xmlns:p14="http://schemas.microsoft.com/office/powerpoint/2010/main" val="1197595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5449F85-A85B-4AF1-98E8-38C94EE829B7}" type="datetimeFigureOut">
              <a:rPr lang="ru-RU" smtClean="0"/>
              <a:t>20.03.2025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EDE9D8B-FC9C-4C3F-9F9D-0EF316CA0769}" type="slidenum">
              <a:rPr lang="ru-RU" smtClean="0"/>
              <a:t>‹#›</a:t>
            </a:fld>
            <a:endParaRPr lang="ru-RU"/>
          </a:p>
        </p:txBody>
      </p:sp>
    </p:spTree>
    <p:extLst>
      <p:ext uri="{BB962C8B-B14F-4D97-AF65-F5344CB8AC3E}">
        <p14:creationId xmlns:p14="http://schemas.microsoft.com/office/powerpoint/2010/main" val="1375217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5449F85-A85B-4AF1-98E8-38C94EE829B7}" type="datetimeFigureOut">
              <a:rPr lang="ru-RU" smtClean="0"/>
              <a:t>20.03.2025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EDE9D8B-FC9C-4C3F-9F9D-0EF316CA0769}" type="slidenum">
              <a:rPr lang="ru-RU" smtClean="0"/>
              <a:t>‹#›</a:t>
            </a:fld>
            <a:endParaRPr lang="ru-RU"/>
          </a:p>
        </p:txBody>
      </p:sp>
    </p:spTree>
    <p:extLst>
      <p:ext uri="{BB962C8B-B14F-4D97-AF65-F5344CB8AC3E}">
        <p14:creationId xmlns:p14="http://schemas.microsoft.com/office/powerpoint/2010/main" val="3732377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5449F85-A85B-4AF1-98E8-38C94EE829B7}" type="datetimeFigureOut">
              <a:rPr lang="ru-RU" smtClean="0"/>
              <a:t>20.03.2025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EDE9D8B-FC9C-4C3F-9F9D-0EF316CA0769}" type="slidenum">
              <a:rPr lang="ru-RU" smtClean="0"/>
              <a:t>‹#›</a:t>
            </a:fld>
            <a:endParaRPr lang="ru-RU"/>
          </a:p>
        </p:txBody>
      </p:sp>
    </p:spTree>
    <p:extLst>
      <p:ext uri="{BB962C8B-B14F-4D97-AF65-F5344CB8AC3E}">
        <p14:creationId xmlns:p14="http://schemas.microsoft.com/office/powerpoint/2010/main" val="22896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5449F85-A85B-4AF1-98E8-38C94EE829B7}" type="datetimeFigureOut">
              <a:rPr lang="ru-RU" smtClean="0"/>
              <a:t>20.03.2025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EDE9D8B-FC9C-4C3F-9F9D-0EF316CA0769}" type="slidenum">
              <a:rPr lang="ru-RU" smtClean="0"/>
              <a:t>‹#›</a:t>
            </a:fld>
            <a:endParaRPr lang="ru-RU"/>
          </a:p>
        </p:txBody>
      </p:sp>
    </p:spTree>
    <p:extLst>
      <p:ext uri="{BB962C8B-B14F-4D97-AF65-F5344CB8AC3E}">
        <p14:creationId xmlns:p14="http://schemas.microsoft.com/office/powerpoint/2010/main" val="1210457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t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449F85-A85B-4AF1-98E8-38C94EE829B7}" type="datetimeFigureOut">
              <a:rPr lang="ru-RU" smtClean="0"/>
              <a:t>20.03.2025</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DE9D8B-FC9C-4C3F-9F9D-0EF316CA0769}" type="slidenum">
              <a:rPr lang="ru-RU" smtClean="0"/>
              <a:t>‹#›</a:t>
            </a:fld>
            <a:endParaRPr lang="ru-RU"/>
          </a:p>
        </p:txBody>
      </p:sp>
    </p:spTree>
    <p:extLst>
      <p:ext uri="{BB962C8B-B14F-4D97-AF65-F5344CB8AC3E}">
        <p14:creationId xmlns:p14="http://schemas.microsoft.com/office/powerpoint/2010/main" val="23154652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9634" y="22241"/>
            <a:ext cx="12242801" cy="1116249"/>
          </a:xfrm>
          <a:prstGeom prst="rect">
            <a:avLst/>
          </a:prstGeom>
          <a:solidFill>
            <a:srgbClr val="4472C4">
              <a:lumMod val="75000"/>
            </a:srgbClr>
          </a:solidFill>
          <a:ln w="12700" cap="flat" cmpd="sng" algn="ctr">
            <a:noFill/>
            <a:prstDash val="solid"/>
            <a:miter lim="800000"/>
          </a:ln>
          <a:effectLst/>
        </p:spPr>
        <p:txBody>
          <a:bodyPr rtlCol="0" anchor="ctr"/>
          <a:lstStyle/>
          <a:p>
            <a:pPr>
              <a:spcAft>
                <a:spcPts val="0"/>
              </a:spcAft>
            </a:pPr>
            <a:endPar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179194" y="38744"/>
            <a:ext cx="1083241" cy="1083241"/>
          </a:xfrm>
          <a:prstGeom prst="rect">
            <a:avLst/>
          </a:prstGeom>
        </p:spPr>
      </p:pic>
      <p:sp>
        <p:nvSpPr>
          <p:cNvPr id="4" name="Прямоугольник 3"/>
          <p:cNvSpPr/>
          <p:nvPr/>
        </p:nvSpPr>
        <p:spPr>
          <a:xfrm>
            <a:off x="1408670" y="1571534"/>
            <a:ext cx="9333470" cy="3785652"/>
          </a:xfrm>
          <a:prstGeom prst="rect">
            <a:avLst/>
          </a:prstGeom>
        </p:spPr>
        <p:txBody>
          <a:bodyPr wrap="square">
            <a:spAutoFit/>
          </a:bodyPr>
          <a:lstStyle/>
          <a:p>
            <a:pPr algn="ctr">
              <a:lnSpc>
                <a:spcPct val="200000"/>
              </a:lnSpc>
              <a:spcAft>
                <a:spcPts val="0"/>
              </a:spcAft>
            </a:pPr>
            <a:r>
              <a:rPr lang="ru-RU" sz="3200" b="1" i="1" dirty="0" smtClean="0">
                <a:solidFill>
                  <a:srgbClr val="2209B7"/>
                </a:solidFill>
                <a:latin typeface="Times New Roman" panose="02020603050405020304" pitchFamily="18" charset="0"/>
                <a:ea typeface="Times New Roman" panose="02020603050405020304" pitchFamily="18" charset="0"/>
                <a:cs typeface="Times New Roman" panose="02020603050405020304" pitchFamily="18" charset="0"/>
              </a:rPr>
              <a:t>ОБ ИЗМЕНЕНИЯХ В ФЕДЕРАЛЬНЫХ ОСНОВНЫХ ОБЩЕОБРАЗОВАТЕЛЬНЫХ ПРОГРАММАХ </a:t>
            </a:r>
          </a:p>
          <a:p>
            <a:pPr algn="ctr">
              <a:lnSpc>
                <a:spcPct val="200000"/>
              </a:lnSpc>
              <a:spcAft>
                <a:spcPts val="0"/>
              </a:spcAft>
            </a:pPr>
            <a:r>
              <a:rPr lang="ru-RU" sz="2400" b="1" i="1" dirty="0" smtClean="0">
                <a:solidFill>
                  <a:srgbClr val="2209B7"/>
                </a:solidFill>
                <a:latin typeface="Times New Roman" panose="02020603050405020304" pitchFamily="18" charset="0"/>
                <a:ea typeface="Times New Roman" panose="02020603050405020304" pitchFamily="18" charset="0"/>
                <a:cs typeface="Times New Roman" panose="02020603050405020304" pitchFamily="18" charset="0"/>
              </a:rPr>
              <a:t>(</a:t>
            </a:r>
            <a:r>
              <a:rPr lang="ru-RU" b="1" i="1" dirty="0">
                <a:solidFill>
                  <a:srgbClr val="2209B7"/>
                </a:solidFill>
                <a:latin typeface="Times New Roman" panose="02020603050405020304" pitchFamily="18" charset="0"/>
                <a:ea typeface="Times New Roman" panose="02020603050405020304" pitchFamily="18" charset="0"/>
                <a:cs typeface="Times New Roman" panose="02020603050405020304" pitchFamily="18" charset="0"/>
              </a:rPr>
              <a:t>п</a:t>
            </a:r>
            <a:r>
              <a:rPr lang="ru-RU" b="1" i="1" dirty="0" smtClean="0">
                <a:solidFill>
                  <a:srgbClr val="2209B7"/>
                </a:solidFill>
                <a:latin typeface="Times New Roman" panose="02020603050405020304" pitchFamily="18" charset="0"/>
                <a:ea typeface="Times New Roman" panose="02020603050405020304" pitchFamily="18" charset="0"/>
                <a:cs typeface="Times New Roman" panose="02020603050405020304" pitchFamily="18" charset="0"/>
              </a:rPr>
              <a:t>риказ </a:t>
            </a:r>
            <a:r>
              <a:rPr lang="ru-RU" b="1" i="1" dirty="0" err="1">
                <a:solidFill>
                  <a:srgbClr val="2209B7"/>
                </a:solidFill>
                <a:latin typeface="Times New Roman" panose="02020603050405020304" pitchFamily="18" charset="0"/>
                <a:ea typeface="Times New Roman" panose="02020603050405020304" pitchFamily="18" charset="0"/>
                <a:cs typeface="Times New Roman" panose="02020603050405020304" pitchFamily="18" charset="0"/>
              </a:rPr>
              <a:t>Минпросвещения</a:t>
            </a:r>
            <a:r>
              <a:rPr lang="ru-RU" b="1" i="1" dirty="0">
                <a:solidFill>
                  <a:srgbClr val="2209B7"/>
                </a:solidFill>
                <a:latin typeface="Times New Roman" panose="02020603050405020304" pitchFamily="18" charset="0"/>
                <a:ea typeface="Times New Roman" panose="02020603050405020304" pitchFamily="18" charset="0"/>
                <a:cs typeface="Times New Roman" panose="02020603050405020304" pitchFamily="18" charset="0"/>
              </a:rPr>
              <a:t> России от 9 октября 2024 года № </a:t>
            </a:r>
            <a:r>
              <a:rPr lang="ru-RU" b="1" i="1" dirty="0" smtClean="0">
                <a:solidFill>
                  <a:srgbClr val="2209B7"/>
                </a:solidFill>
                <a:latin typeface="Times New Roman" panose="02020603050405020304" pitchFamily="18" charset="0"/>
                <a:ea typeface="Times New Roman" panose="02020603050405020304" pitchFamily="18" charset="0"/>
                <a:cs typeface="Times New Roman" panose="02020603050405020304" pitchFamily="18" charset="0"/>
              </a:rPr>
              <a:t>704)</a:t>
            </a:r>
            <a:endParaRPr lang="ru-RU" sz="2400" b="1" i="1" dirty="0">
              <a:solidFill>
                <a:srgbClr val="2209B7"/>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08640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9634" y="22241"/>
            <a:ext cx="12242801" cy="1116249"/>
          </a:xfrm>
          <a:prstGeom prst="rect">
            <a:avLst/>
          </a:prstGeom>
          <a:solidFill>
            <a:srgbClr val="4472C4">
              <a:lumMod val="75000"/>
            </a:srgbClr>
          </a:solidFill>
          <a:ln w="12700" cap="flat" cmpd="sng" algn="ctr">
            <a:noFill/>
            <a:prstDash val="solid"/>
            <a:miter lim="800000"/>
          </a:ln>
          <a:effectLst/>
        </p:spPr>
        <p:txBody>
          <a:bodyPr rtlCol="0" anchor="ctr"/>
          <a:lstStyle/>
          <a:p>
            <a:pPr>
              <a:spcAft>
                <a:spcPts val="0"/>
              </a:spcAft>
            </a:pP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Приказ </a:t>
            </a:r>
            <a:r>
              <a:rPr lang="ru-RU"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Минпросвещения</a:t>
            </a: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России от 9 октября 2024 года № 704 «О внесении изменений в некоторые приказы Министерства просвещения Российской Федерации, касающиеся федеральных образовательных программ </a:t>
            </a:r>
            <a:endParaRPr lang="ru-RU"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ru-RU"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начального </a:t>
            </a: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общего образования, основного общего образования и среднего общего образования»</a:t>
            </a:r>
          </a:p>
        </p:txBody>
      </p:sp>
      <p:pic>
        <p:nvPicPr>
          <p:cNvPr id="3" name="Рисунок 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108759" y="0"/>
            <a:ext cx="1083241" cy="1083241"/>
          </a:xfrm>
          <a:prstGeom prst="rect">
            <a:avLst/>
          </a:prstGeom>
        </p:spPr>
      </p:pic>
      <p:sp>
        <p:nvSpPr>
          <p:cNvPr id="2" name="Заголовок 1"/>
          <p:cNvSpPr>
            <a:spLocks noGrp="1"/>
          </p:cNvSpPr>
          <p:nvPr>
            <p:ph type="title"/>
          </p:nvPr>
        </p:nvSpPr>
        <p:spPr>
          <a:xfrm>
            <a:off x="470262" y="2481943"/>
            <a:ext cx="10387149" cy="535578"/>
          </a:xfrm>
        </p:spPr>
        <p:txBody>
          <a:bodyPr>
            <a:normAutofit fontScale="90000"/>
          </a:bodyPr>
          <a:lstStyle/>
          <a:p>
            <a:pPr>
              <a:lnSpc>
                <a:spcPct val="107000"/>
              </a:lnSpc>
            </a:pPr>
            <a:r>
              <a:rPr lang="ru-RU" sz="2200" b="1" dirty="0" smtClean="0">
                <a:latin typeface="Times New Roman" panose="02020603050405020304" pitchFamily="18" charset="0"/>
                <a:ea typeface="Calibri" panose="020F0502020204030204" pitchFamily="34" charset="0"/>
                <a:cs typeface="Times New Roman" panose="02020603050405020304" pitchFamily="18" charset="0"/>
              </a:rPr>
              <a:t/>
            </a:r>
            <a:br>
              <a:rPr lang="ru-RU" sz="2200" b="1" dirty="0" smtClean="0">
                <a:latin typeface="Times New Roman" panose="02020603050405020304" pitchFamily="18" charset="0"/>
                <a:ea typeface="Calibri" panose="020F0502020204030204" pitchFamily="34" charset="0"/>
                <a:cs typeface="Times New Roman" panose="02020603050405020304" pitchFamily="18" charset="0"/>
              </a:rPr>
            </a:br>
            <a:r>
              <a:rPr lang="ru-RU" sz="2200" b="1" dirty="0" smtClean="0">
                <a:latin typeface="Times New Roman" panose="02020603050405020304" pitchFamily="18" charset="0"/>
                <a:ea typeface="Calibri" panose="020F0502020204030204" pitchFamily="34" charset="0"/>
                <a:cs typeface="Times New Roman" panose="02020603050405020304" pitchFamily="18" charset="0"/>
              </a:rPr>
              <a:t/>
            </a:r>
            <a:br>
              <a:rPr lang="ru-RU" sz="2200" b="1" dirty="0" smtClean="0">
                <a:latin typeface="Times New Roman" panose="02020603050405020304" pitchFamily="18" charset="0"/>
                <a:ea typeface="Calibri" panose="020F0502020204030204" pitchFamily="34" charset="0"/>
                <a:cs typeface="Times New Roman" panose="02020603050405020304" pitchFamily="18" charset="0"/>
              </a:rPr>
            </a:br>
            <a:r>
              <a:rPr lang="ru-RU" sz="2200" b="1" dirty="0">
                <a:latin typeface="Times New Roman" panose="02020603050405020304" pitchFamily="18" charset="0"/>
                <a:ea typeface="Calibri" panose="020F0502020204030204" pitchFamily="34" charset="0"/>
                <a:cs typeface="Times New Roman" panose="02020603050405020304" pitchFamily="18" charset="0"/>
              </a:rPr>
              <a:t/>
            </a:r>
            <a:br>
              <a:rPr lang="ru-RU" sz="2200" b="1" dirty="0">
                <a:latin typeface="Times New Roman" panose="02020603050405020304" pitchFamily="18" charset="0"/>
                <a:ea typeface="Calibri" panose="020F0502020204030204" pitchFamily="34" charset="0"/>
                <a:cs typeface="Times New Roman" panose="02020603050405020304" pitchFamily="18" charset="0"/>
              </a:rPr>
            </a:br>
            <a:r>
              <a:rPr lang="ru-RU" sz="2200" b="1" dirty="0" smtClean="0">
                <a:latin typeface="Times New Roman" panose="02020603050405020304" pitchFamily="18" charset="0"/>
                <a:ea typeface="Calibri" panose="020F0502020204030204" pitchFamily="34" charset="0"/>
                <a:cs typeface="Times New Roman" panose="02020603050405020304" pitchFamily="18" charset="0"/>
              </a:rPr>
              <a:t/>
            </a:r>
            <a:br>
              <a:rPr lang="ru-RU" sz="2200" b="1" dirty="0" smtClean="0">
                <a:latin typeface="Times New Roman" panose="02020603050405020304" pitchFamily="18" charset="0"/>
                <a:ea typeface="Calibri" panose="020F0502020204030204" pitchFamily="34" charset="0"/>
                <a:cs typeface="Times New Roman" panose="02020603050405020304" pitchFamily="18" charset="0"/>
              </a:rPr>
            </a:br>
            <a:r>
              <a:rPr lang="ru-RU" sz="2200" b="1" dirty="0">
                <a:latin typeface="Times New Roman" panose="02020603050405020304" pitchFamily="18" charset="0"/>
                <a:ea typeface="Calibri" panose="020F0502020204030204" pitchFamily="34" charset="0"/>
                <a:cs typeface="Times New Roman" panose="02020603050405020304" pitchFamily="18" charset="0"/>
              </a:rPr>
              <a:t/>
            </a:r>
            <a:br>
              <a:rPr lang="ru-RU" sz="2200" b="1" dirty="0">
                <a:latin typeface="Times New Roman" panose="02020603050405020304" pitchFamily="18" charset="0"/>
                <a:ea typeface="Calibri" panose="020F0502020204030204" pitchFamily="34" charset="0"/>
                <a:cs typeface="Times New Roman" panose="02020603050405020304" pitchFamily="18" charset="0"/>
              </a:rPr>
            </a:br>
            <a:r>
              <a:rPr lang="ru-RU" sz="2200" b="1" dirty="0" smtClean="0">
                <a:latin typeface="Times New Roman" panose="02020603050405020304" pitchFamily="18" charset="0"/>
                <a:ea typeface="Calibri" panose="020F0502020204030204" pitchFamily="34" charset="0"/>
                <a:cs typeface="Times New Roman" panose="02020603050405020304" pitchFamily="18" charset="0"/>
              </a:rPr>
              <a:t/>
            </a:r>
            <a:br>
              <a:rPr lang="ru-RU" sz="2200" b="1" dirty="0" smtClean="0">
                <a:latin typeface="Times New Roman" panose="02020603050405020304" pitchFamily="18" charset="0"/>
                <a:ea typeface="Calibri" panose="020F0502020204030204" pitchFamily="34" charset="0"/>
                <a:cs typeface="Times New Roman" panose="02020603050405020304" pitchFamily="18" charset="0"/>
              </a:rPr>
            </a:br>
            <a:r>
              <a:rPr lang="ru-RU" sz="2200" b="1" dirty="0">
                <a:latin typeface="Times New Roman" panose="02020603050405020304" pitchFamily="18" charset="0"/>
                <a:ea typeface="Calibri" panose="020F0502020204030204" pitchFamily="34" charset="0"/>
                <a:cs typeface="Times New Roman" panose="02020603050405020304" pitchFamily="18" charset="0"/>
              </a:rPr>
              <a:t/>
            </a:r>
            <a:br>
              <a:rPr lang="ru-RU" sz="2200" b="1" dirty="0">
                <a:latin typeface="Times New Roman" panose="02020603050405020304" pitchFamily="18" charset="0"/>
                <a:ea typeface="Calibri" panose="020F0502020204030204" pitchFamily="34" charset="0"/>
                <a:cs typeface="Times New Roman" panose="02020603050405020304" pitchFamily="18" charset="0"/>
              </a:rPr>
            </a:br>
            <a:r>
              <a:rPr lang="ru-RU" sz="2200" b="1" dirty="0" smtClean="0">
                <a:latin typeface="Times New Roman" panose="02020603050405020304" pitchFamily="18" charset="0"/>
                <a:ea typeface="Calibri" panose="020F0502020204030204" pitchFamily="34" charset="0"/>
                <a:cs typeface="Times New Roman" panose="02020603050405020304" pitchFamily="18" charset="0"/>
              </a:rPr>
              <a:t/>
            </a:r>
            <a:br>
              <a:rPr lang="ru-RU" sz="2200" b="1" dirty="0" smtClean="0">
                <a:latin typeface="Times New Roman" panose="02020603050405020304" pitchFamily="18" charset="0"/>
                <a:ea typeface="Calibri" panose="020F0502020204030204" pitchFamily="34" charset="0"/>
                <a:cs typeface="Times New Roman" panose="02020603050405020304" pitchFamily="18" charset="0"/>
              </a:rPr>
            </a:br>
            <a:r>
              <a:rPr lang="ru-RU" sz="2200" b="1" dirty="0" smtClean="0">
                <a:latin typeface="Times New Roman" panose="02020603050405020304" pitchFamily="18" charset="0"/>
                <a:ea typeface="Calibri" panose="020F0502020204030204" pitchFamily="34" charset="0"/>
                <a:cs typeface="Times New Roman" panose="02020603050405020304" pitchFamily="18" charset="0"/>
              </a:rPr>
              <a:t/>
            </a:r>
            <a:br>
              <a:rPr lang="ru-RU" sz="2200" b="1" dirty="0" smtClean="0">
                <a:latin typeface="Times New Roman" panose="02020603050405020304" pitchFamily="18" charset="0"/>
                <a:ea typeface="Calibri" panose="020F0502020204030204" pitchFamily="34" charset="0"/>
                <a:cs typeface="Times New Roman" panose="02020603050405020304" pitchFamily="18" charset="0"/>
              </a:rPr>
            </a:br>
            <a:r>
              <a:rPr lang="ru-RU" sz="2200" b="1" dirty="0" smtClean="0">
                <a:latin typeface="Times New Roman" panose="02020603050405020304" pitchFamily="18" charset="0"/>
                <a:ea typeface="Calibri" panose="020F0502020204030204" pitchFamily="34" charset="0"/>
                <a:cs typeface="Times New Roman" panose="02020603050405020304" pitchFamily="18" charset="0"/>
              </a:rPr>
              <a:t/>
            </a:r>
            <a:br>
              <a:rPr lang="ru-RU" sz="2200" b="1" dirty="0" smtClean="0">
                <a:latin typeface="Times New Roman" panose="02020603050405020304" pitchFamily="18" charset="0"/>
                <a:ea typeface="Calibri" panose="020F0502020204030204" pitchFamily="34" charset="0"/>
                <a:cs typeface="Times New Roman" panose="02020603050405020304" pitchFamily="18" charset="0"/>
              </a:rPr>
            </a:br>
            <a:r>
              <a:rPr lang="ru-RU" sz="2200" b="1" dirty="0" smtClean="0">
                <a:latin typeface="Times New Roman" panose="02020603050405020304" pitchFamily="18" charset="0"/>
                <a:ea typeface="Calibri" panose="020F0502020204030204" pitchFamily="34" charset="0"/>
                <a:cs typeface="Times New Roman" panose="02020603050405020304" pitchFamily="18" charset="0"/>
              </a:rPr>
              <a:t>Актуальные </a:t>
            </a:r>
            <a:r>
              <a:rPr lang="ru-RU" sz="2200" b="1" dirty="0">
                <a:latin typeface="Times New Roman" panose="02020603050405020304" pitchFamily="18" charset="0"/>
                <a:ea typeface="Calibri" panose="020F0502020204030204" pitchFamily="34" charset="0"/>
                <a:cs typeface="Times New Roman" panose="02020603050405020304" pitchFamily="18" charset="0"/>
              </a:rPr>
              <a:t>вопросы преподавания физической культуры с 1 сентября 2025 </a:t>
            </a:r>
            <a:r>
              <a:rPr lang="ru-RU" sz="2200" b="1" dirty="0" smtClean="0">
                <a:latin typeface="Times New Roman" panose="02020603050405020304" pitchFamily="18" charset="0"/>
                <a:ea typeface="Calibri" panose="020F0502020204030204" pitchFamily="34" charset="0"/>
                <a:cs typeface="Times New Roman" panose="02020603050405020304" pitchFamily="18" charset="0"/>
              </a:rPr>
              <a:t>г</a:t>
            </a:r>
            <a:r>
              <a:rPr lang="ru-RU" sz="2700" b="1" dirty="0">
                <a:latin typeface="Times New Roman" panose="02020603050405020304" pitchFamily="18" charset="0"/>
                <a:ea typeface="Calibri" panose="020F0502020204030204" pitchFamily="34" charset="0"/>
                <a:cs typeface="Times New Roman" panose="02020603050405020304" pitchFamily="18" charset="0"/>
              </a:rPr>
              <a:t/>
            </a:r>
            <a:br>
              <a:rPr lang="ru-RU" sz="2700" b="1" dirty="0">
                <a:latin typeface="Times New Roman" panose="02020603050405020304" pitchFamily="18" charset="0"/>
                <a:ea typeface="Calibri" panose="020F0502020204030204" pitchFamily="34" charset="0"/>
                <a:cs typeface="Times New Roman" panose="02020603050405020304" pitchFamily="18" charset="0"/>
              </a:rPr>
            </a:br>
            <a:r>
              <a:rPr lang="ru-RU" sz="2000" u="sng" dirty="0">
                <a:latin typeface="Times New Roman" panose="02020603050405020304" pitchFamily="18" charset="0"/>
                <a:ea typeface="Calibri" panose="020F0502020204030204" pitchFamily="34" charset="0"/>
                <a:cs typeface="Times New Roman" panose="02020603050405020304" pitchFamily="18" charset="0"/>
              </a:rPr>
              <a:t>На основании Приказа вносятся изменения в федеральные образовательные программы</a:t>
            </a:r>
            <a:br>
              <a:rPr lang="ru-RU" sz="2000" u="sng" dirty="0">
                <a:latin typeface="Times New Roman" panose="02020603050405020304" pitchFamily="18" charset="0"/>
                <a:ea typeface="Calibri" panose="020F0502020204030204" pitchFamily="34" charset="0"/>
                <a:cs typeface="Times New Roman" panose="02020603050405020304" pitchFamily="18" charset="0"/>
              </a:rPr>
            </a:br>
            <a:r>
              <a:rPr lang="ru-RU" sz="2000" dirty="0">
                <a:latin typeface="Times New Roman" panose="02020603050405020304" pitchFamily="18" charset="0"/>
                <a:ea typeface="Calibri" panose="020F0502020204030204" pitchFamily="34" charset="0"/>
                <a:cs typeface="Times New Roman" panose="02020603050405020304" pitchFamily="18" charset="0"/>
              </a:rPr>
              <a:t>Изменения в ФОП </a:t>
            </a:r>
            <a:r>
              <a:rPr lang="ru-RU" sz="2000" dirty="0" smtClean="0">
                <a:latin typeface="Times New Roman" panose="02020603050405020304" pitchFamily="18" charset="0"/>
                <a:ea typeface="Calibri" panose="020F0502020204030204" pitchFamily="34" charset="0"/>
                <a:cs typeface="Times New Roman" panose="02020603050405020304" pitchFamily="18" charset="0"/>
              </a:rPr>
              <a:t>НОО </a:t>
            </a:r>
            <a:r>
              <a:rPr lang="ru-RU" sz="2000" dirty="0">
                <a:latin typeface="Times New Roman" panose="02020603050405020304" pitchFamily="18" charset="0"/>
                <a:ea typeface="Calibri" panose="020F0502020204030204" pitchFamily="34" charset="0"/>
                <a:cs typeface="Times New Roman" panose="02020603050405020304" pitchFamily="18" charset="0"/>
              </a:rPr>
              <a:t>с </a:t>
            </a:r>
            <a:r>
              <a:rPr lang="ru-RU" sz="2000" dirty="0" smtClean="0">
                <a:latin typeface="Times New Roman" panose="02020603050405020304" pitchFamily="18" charset="0"/>
                <a:ea typeface="Calibri" panose="020F0502020204030204" pitchFamily="34" charset="0"/>
                <a:cs typeface="Times New Roman" panose="02020603050405020304" pitchFamily="18" charset="0"/>
              </a:rPr>
              <a:t>01.09.2025:</a:t>
            </a:r>
            <a:br>
              <a:rPr lang="ru-RU" sz="2000" dirty="0" smtClean="0">
                <a:latin typeface="Times New Roman" panose="02020603050405020304" pitchFamily="18" charset="0"/>
                <a:ea typeface="Calibri" panose="020F0502020204030204" pitchFamily="34" charset="0"/>
                <a:cs typeface="Times New Roman" panose="02020603050405020304" pitchFamily="18" charset="0"/>
              </a:rPr>
            </a:br>
            <a:r>
              <a:rPr lang="ru-RU" sz="2700" i="1" u="sng" dirty="0" smtClean="0">
                <a:solidFill>
                  <a:srgbClr val="2209B7"/>
                </a:solidFill>
                <a:latin typeface="Times New Roman" panose="02020603050405020304" pitchFamily="18" charset="0"/>
                <a:ea typeface="Calibri" panose="020F0502020204030204" pitchFamily="34" charset="0"/>
                <a:cs typeface="Times New Roman" panose="02020603050405020304" pitchFamily="18" charset="0"/>
              </a:rPr>
              <a:t>Целевой раздел</a:t>
            </a:r>
            <a:br>
              <a:rPr lang="ru-RU" sz="2700" i="1" u="sng" dirty="0" smtClean="0">
                <a:solidFill>
                  <a:srgbClr val="2209B7"/>
                </a:solidFill>
                <a:latin typeface="Times New Roman" panose="02020603050405020304" pitchFamily="18" charset="0"/>
                <a:ea typeface="Calibri" panose="020F0502020204030204" pitchFamily="34" charset="0"/>
                <a:cs typeface="Times New Roman" panose="02020603050405020304" pitchFamily="18" charset="0"/>
              </a:rPr>
            </a:br>
            <a:r>
              <a:rPr lang="ru-RU" sz="2200" dirty="0" smtClean="0">
                <a:latin typeface="Times New Roman" panose="02020603050405020304" pitchFamily="18" charset="0"/>
                <a:ea typeface="Calibri" panose="020F0502020204030204" pitchFamily="34" charset="0"/>
                <a:cs typeface="Times New Roman" panose="02020603050405020304" pitchFamily="18" charset="0"/>
              </a:rPr>
              <a:t>Дали рекомендации по реализации ООП НОО </a:t>
            </a:r>
            <a:r>
              <a:rPr lang="ru-RU" sz="2200" dirty="0" smtClean="0">
                <a:latin typeface="Times New Roman" panose="02020603050405020304" pitchFamily="18" charset="0"/>
                <a:cs typeface="Times New Roman" panose="02020603050405020304" pitchFamily="18" charset="0"/>
              </a:rPr>
              <a:t>трехгодичного </a:t>
            </a:r>
            <a:r>
              <a:rPr lang="ru-RU" sz="2200" dirty="0">
                <a:latin typeface="Times New Roman" panose="02020603050405020304" pitchFamily="18" charset="0"/>
                <a:cs typeface="Times New Roman" panose="02020603050405020304" pitchFamily="18" charset="0"/>
              </a:rPr>
              <a:t>срока </a:t>
            </a:r>
            <a:r>
              <a:rPr lang="ru-RU" sz="2200" dirty="0" smtClean="0">
                <a:latin typeface="Times New Roman" panose="02020603050405020304" pitchFamily="18" charset="0"/>
                <a:cs typeface="Times New Roman" panose="02020603050405020304" pitchFamily="18" charset="0"/>
              </a:rPr>
              <a:t>обучения: равномерно распределить образовательную нагрузку по ИУП в соответствии с СанПиН</a:t>
            </a:r>
            <a:br>
              <a:rPr lang="ru-RU" sz="2200" dirty="0" smtClean="0">
                <a:latin typeface="Times New Roman" panose="02020603050405020304" pitchFamily="18" charset="0"/>
                <a:cs typeface="Times New Roman" panose="02020603050405020304" pitchFamily="18" charset="0"/>
              </a:rPr>
            </a:br>
            <a:r>
              <a:rPr lang="ru-RU" sz="2700" i="1" u="sng" dirty="0" smtClean="0">
                <a:solidFill>
                  <a:srgbClr val="2209B7"/>
                </a:solidFill>
                <a:latin typeface="Times New Roman" panose="02020603050405020304" pitchFamily="18" charset="0"/>
                <a:cs typeface="Times New Roman" panose="02020603050405020304" pitchFamily="18" charset="0"/>
              </a:rPr>
              <a:t>Содержательный раздел</a:t>
            </a:r>
            <a:br>
              <a:rPr lang="ru-RU" sz="2700" i="1" u="sng" dirty="0" smtClean="0">
                <a:solidFill>
                  <a:srgbClr val="2209B7"/>
                </a:solidFill>
                <a:latin typeface="Times New Roman" panose="02020603050405020304" pitchFamily="18" charset="0"/>
                <a:cs typeface="Times New Roman" panose="02020603050405020304" pitchFamily="18" charset="0"/>
              </a:rPr>
            </a:br>
            <a:r>
              <a:rPr lang="ru-RU" sz="2200" dirty="0" smtClean="0">
                <a:latin typeface="Times New Roman" panose="02020603050405020304" pitchFamily="18" charset="0"/>
                <a:cs typeface="Times New Roman" panose="02020603050405020304" pitchFamily="18" charset="0"/>
              </a:rPr>
              <a:t>ФРП по физической культуре:</a:t>
            </a:r>
            <a:br>
              <a:rPr lang="ru-RU" sz="2200" dirty="0" smtClean="0">
                <a:latin typeface="Times New Roman" panose="02020603050405020304" pitchFamily="18" charset="0"/>
                <a:cs typeface="Times New Roman" panose="02020603050405020304" pitchFamily="18" charset="0"/>
              </a:rPr>
            </a:br>
            <a:r>
              <a:rPr lang="ru-RU" sz="2200" dirty="0" smtClean="0">
                <a:latin typeface="Times New Roman" panose="02020603050405020304" pitchFamily="18" charset="0"/>
                <a:cs typeface="Times New Roman" panose="02020603050405020304" pitchFamily="18" charset="0"/>
              </a:rPr>
              <a:t>общее количество часов -405 (3 часа в неделю). Новая редакция модуля «Коньки».</a:t>
            </a:r>
            <a:br>
              <a:rPr lang="ru-RU" sz="2200" dirty="0" smtClean="0">
                <a:latin typeface="Times New Roman" panose="02020603050405020304" pitchFamily="18" charset="0"/>
                <a:cs typeface="Times New Roman" panose="02020603050405020304" pitchFamily="18" charset="0"/>
              </a:rPr>
            </a:br>
            <a:r>
              <a:rPr lang="ru-RU" sz="2700" i="1" u="sng" dirty="0" smtClean="0">
                <a:solidFill>
                  <a:srgbClr val="2209B7"/>
                </a:solidFill>
                <a:latin typeface="Times New Roman" panose="02020603050405020304" pitchFamily="18" charset="0"/>
                <a:cs typeface="Times New Roman" panose="02020603050405020304" pitchFamily="18" charset="0"/>
              </a:rPr>
              <a:t>Организационный раздел</a:t>
            </a:r>
            <a:br>
              <a:rPr lang="ru-RU" sz="2700" i="1" u="sng" dirty="0" smtClean="0">
                <a:solidFill>
                  <a:srgbClr val="2209B7"/>
                </a:solidFill>
                <a:latin typeface="Times New Roman" panose="02020603050405020304" pitchFamily="18" charset="0"/>
                <a:cs typeface="Times New Roman" panose="02020603050405020304" pitchFamily="18" charset="0"/>
              </a:rPr>
            </a:br>
            <a:r>
              <a:rPr lang="ru-RU" sz="2200" dirty="0" smtClean="0">
                <a:latin typeface="Times New Roman" panose="02020603050405020304" pitchFamily="18" charset="0"/>
                <a:cs typeface="Times New Roman" panose="02020603050405020304" pitchFamily="18" charset="0"/>
              </a:rPr>
              <a:t>Вариант 1: 3 физкультуры в 1 классе, общее количество часов пересчитали с учетом 16 часов в 1 классе в сентябре-октябре (2999, было 3039).</a:t>
            </a:r>
            <a:br>
              <a:rPr lang="ru-RU" sz="2200" dirty="0" smtClean="0">
                <a:latin typeface="Times New Roman" panose="02020603050405020304" pitchFamily="18" charset="0"/>
                <a:cs typeface="Times New Roman" panose="02020603050405020304" pitchFamily="18" charset="0"/>
              </a:rPr>
            </a:br>
            <a:r>
              <a:rPr lang="ru-RU" sz="2700" i="1" u="sng" dirty="0" smtClean="0">
                <a:solidFill>
                  <a:srgbClr val="2209B7"/>
                </a:solidFill>
                <a:latin typeface="Times New Roman" panose="02020603050405020304" pitchFamily="18" charset="0"/>
                <a:cs typeface="Times New Roman" panose="02020603050405020304" pitchFamily="18" charset="0"/>
              </a:rPr>
              <a:t/>
            </a:r>
            <a:br>
              <a:rPr lang="ru-RU" sz="2700" i="1" u="sng" dirty="0" smtClean="0">
                <a:solidFill>
                  <a:srgbClr val="2209B7"/>
                </a:solidFill>
                <a:latin typeface="Times New Roman" panose="02020603050405020304" pitchFamily="18" charset="0"/>
                <a:cs typeface="Times New Roman" panose="02020603050405020304" pitchFamily="18" charset="0"/>
              </a:rPr>
            </a:br>
            <a:r>
              <a:rPr lang="ru-RU" sz="2700" i="1" u="sng" dirty="0" smtClean="0">
                <a:solidFill>
                  <a:srgbClr val="2209B7"/>
                </a:solidFill>
                <a:latin typeface="Times New Roman" panose="02020603050405020304" pitchFamily="18" charset="0"/>
                <a:cs typeface="Times New Roman" panose="02020603050405020304" pitchFamily="18" charset="0"/>
              </a:rPr>
              <a:t/>
            </a:r>
            <a:br>
              <a:rPr lang="ru-RU" sz="2700" i="1" u="sng" dirty="0" smtClean="0">
                <a:solidFill>
                  <a:srgbClr val="2209B7"/>
                </a:solidFill>
                <a:latin typeface="Times New Roman" panose="02020603050405020304" pitchFamily="18" charset="0"/>
                <a:cs typeface="Times New Roman" panose="02020603050405020304" pitchFamily="18" charset="0"/>
              </a:rPr>
            </a:br>
            <a:r>
              <a:rPr lang="ru-RU" sz="2700" i="1" u="sng" dirty="0" smtClean="0">
                <a:solidFill>
                  <a:srgbClr val="2209B7"/>
                </a:solidFill>
                <a:latin typeface="Times New Roman" panose="02020603050405020304" pitchFamily="18" charset="0"/>
                <a:cs typeface="Times New Roman" panose="02020603050405020304" pitchFamily="18" charset="0"/>
              </a:rPr>
              <a:t/>
            </a:r>
            <a:br>
              <a:rPr lang="ru-RU" sz="2700" i="1" u="sng" dirty="0" smtClean="0">
                <a:solidFill>
                  <a:srgbClr val="2209B7"/>
                </a:solidFill>
                <a:latin typeface="Times New Roman" panose="02020603050405020304" pitchFamily="18" charset="0"/>
                <a:cs typeface="Times New Roman" panose="02020603050405020304" pitchFamily="18" charset="0"/>
              </a:rPr>
            </a:br>
            <a:r>
              <a:rPr lang="ru-RU" sz="1100" dirty="0">
                <a:latin typeface="Times New Roman" panose="02020603050405020304" pitchFamily="18" charset="0"/>
                <a:ea typeface="Calibri" panose="020F0502020204030204" pitchFamily="34" charset="0"/>
                <a:cs typeface="Times New Roman" panose="02020603050405020304" pitchFamily="18" charset="0"/>
              </a:rPr>
              <a:t/>
            </a:r>
            <a:br>
              <a:rPr lang="ru-RU" sz="1100" dirty="0">
                <a:latin typeface="Times New Roman" panose="02020603050405020304" pitchFamily="18" charset="0"/>
                <a:ea typeface="Calibri" panose="020F0502020204030204" pitchFamily="34" charset="0"/>
                <a:cs typeface="Times New Roman" panose="02020603050405020304" pitchFamily="18" charset="0"/>
              </a:rPr>
            </a:br>
            <a:r>
              <a:rPr lang="ru-RU" sz="2000" dirty="0">
                <a:latin typeface="Times New Roman" panose="02020603050405020304" pitchFamily="18" charset="0"/>
                <a:ea typeface="Calibri" panose="020F0502020204030204" pitchFamily="34" charset="0"/>
                <a:cs typeface="Times New Roman" panose="02020603050405020304" pitchFamily="18" charset="0"/>
              </a:rPr>
              <a:t/>
            </a:r>
            <a:br>
              <a:rPr lang="ru-RU" sz="2000" dirty="0">
                <a:latin typeface="Times New Roman" panose="02020603050405020304" pitchFamily="18" charset="0"/>
                <a:ea typeface="Calibri" panose="020F0502020204030204" pitchFamily="34" charset="0"/>
                <a:cs typeface="Times New Roman" panose="02020603050405020304" pitchFamily="18" charset="0"/>
              </a:rPr>
            </a:br>
            <a:endParaRPr lang="ru-RU" sz="2000" dirty="0"/>
          </a:p>
        </p:txBody>
      </p:sp>
    </p:spTree>
    <p:extLst>
      <p:ext uri="{BB962C8B-B14F-4D97-AF65-F5344CB8AC3E}">
        <p14:creationId xmlns:p14="http://schemas.microsoft.com/office/powerpoint/2010/main" val="6378723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9634" y="22241"/>
            <a:ext cx="12242801" cy="1116249"/>
          </a:xfrm>
          <a:prstGeom prst="rect">
            <a:avLst/>
          </a:prstGeom>
          <a:solidFill>
            <a:srgbClr val="4472C4">
              <a:lumMod val="75000"/>
            </a:srgbClr>
          </a:solidFill>
          <a:ln w="12700" cap="flat" cmpd="sng" algn="ctr">
            <a:noFill/>
            <a:prstDash val="solid"/>
            <a:miter lim="800000"/>
          </a:ln>
          <a:effectLst/>
        </p:spPr>
        <p:txBody>
          <a:bodyPr rtlCol="0" anchor="ctr"/>
          <a:lstStyle/>
          <a:p>
            <a:pPr>
              <a:spcAft>
                <a:spcPts val="0"/>
              </a:spcAft>
            </a:pP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Приказ </a:t>
            </a:r>
            <a:r>
              <a:rPr lang="ru-RU"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Минпросвещения</a:t>
            </a: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России от 9 октября 2024 года № 704 «О внесении изменений в некоторые приказы Министерства просвещения Российской Федерации, касающиеся федеральных образовательных программ </a:t>
            </a:r>
            <a:endParaRPr lang="ru-RU"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ru-RU"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начального </a:t>
            </a: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общего образования, основного общего образования и среднего общего образования»</a:t>
            </a:r>
          </a:p>
        </p:txBody>
      </p:sp>
      <p:pic>
        <p:nvPicPr>
          <p:cNvPr id="3" name="Рисунок 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179194" y="38744"/>
            <a:ext cx="1083241" cy="1083241"/>
          </a:xfrm>
          <a:prstGeom prst="rect">
            <a:avLst/>
          </a:prstGeom>
        </p:spPr>
      </p:pic>
      <p:sp>
        <p:nvSpPr>
          <p:cNvPr id="2" name="Заголовок 1"/>
          <p:cNvSpPr>
            <a:spLocks noGrp="1"/>
          </p:cNvSpPr>
          <p:nvPr>
            <p:ph type="title"/>
          </p:nvPr>
        </p:nvSpPr>
        <p:spPr>
          <a:xfrm>
            <a:off x="472440" y="1593034"/>
            <a:ext cx="10515600" cy="1325563"/>
          </a:xfrm>
        </p:spPr>
        <p:txBody>
          <a:bodyPr>
            <a:normAutofit fontScale="90000"/>
          </a:bodyPr>
          <a:lstStyle/>
          <a:p>
            <a:r>
              <a:rPr lang="ru-RU" sz="3200" i="1" u="sng" dirty="0" smtClean="0">
                <a:solidFill>
                  <a:srgbClr val="2209B7"/>
                </a:solidFill>
              </a:rPr>
              <a:t/>
            </a:r>
            <a:br>
              <a:rPr lang="ru-RU" sz="3200" i="1" u="sng" dirty="0" smtClean="0">
                <a:solidFill>
                  <a:srgbClr val="2209B7"/>
                </a:solidFill>
              </a:rPr>
            </a:br>
            <a:r>
              <a:rPr lang="ru-RU" sz="3200" i="1" u="sng" dirty="0" smtClean="0">
                <a:solidFill>
                  <a:srgbClr val="2209B7"/>
                </a:solidFill>
              </a:rPr>
              <a:t/>
            </a:r>
            <a:br>
              <a:rPr lang="ru-RU" sz="3200" i="1" u="sng" dirty="0" smtClean="0">
                <a:solidFill>
                  <a:srgbClr val="2209B7"/>
                </a:solidFill>
              </a:rPr>
            </a:br>
            <a:r>
              <a:rPr lang="ru-RU" sz="3200" i="1" u="sng" dirty="0">
                <a:solidFill>
                  <a:srgbClr val="2209B7"/>
                </a:solidFill>
              </a:rPr>
              <a:t/>
            </a:r>
            <a:br>
              <a:rPr lang="ru-RU" sz="3200" i="1" u="sng" dirty="0">
                <a:solidFill>
                  <a:srgbClr val="2209B7"/>
                </a:solidFill>
              </a:rPr>
            </a:br>
            <a:r>
              <a:rPr lang="ru-RU" sz="3200" i="1" u="sng" dirty="0" smtClean="0">
                <a:solidFill>
                  <a:srgbClr val="2209B7"/>
                </a:solidFill>
              </a:rPr>
              <a:t/>
            </a:r>
            <a:br>
              <a:rPr lang="ru-RU" sz="3200" i="1" u="sng" dirty="0" smtClean="0">
                <a:solidFill>
                  <a:srgbClr val="2209B7"/>
                </a:solidFill>
              </a:rPr>
            </a:br>
            <a:r>
              <a:rPr lang="ru-RU" sz="3200" i="1" u="sng" dirty="0">
                <a:solidFill>
                  <a:srgbClr val="2209B7"/>
                </a:solidFill>
              </a:rPr>
              <a:t/>
            </a:r>
            <a:br>
              <a:rPr lang="ru-RU" sz="3200" i="1" u="sng" dirty="0">
                <a:solidFill>
                  <a:srgbClr val="2209B7"/>
                </a:solidFill>
              </a:rPr>
            </a:br>
            <a:r>
              <a:rPr lang="ru-RU" sz="3200" i="1" u="sng" dirty="0" smtClean="0">
                <a:solidFill>
                  <a:srgbClr val="2209B7"/>
                </a:solidFill>
              </a:rPr>
              <a:t/>
            </a:r>
            <a:br>
              <a:rPr lang="ru-RU" sz="3200" i="1" u="sng" dirty="0" smtClean="0">
                <a:solidFill>
                  <a:srgbClr val="2209B7"/>
                </a:solidFill>
              </a:rPr>
            </a:br>
            <a:r>
              <a:rPr lang="ru-RU" sz="3600" i="1" u="sng" dirty="0" smtClean="0">
                <a:solidFill>
                  <a:srgbClr val="2209B7"/>
                </a:solidFill>
              </a:rPr>
              <a:t>Календарный учебный график</a:t>
            </a:r>
            <a:br>
              <a:rPr lang="ru-RU" sz="3600" i="1" u="sng" dirty="0" smtClean="0">
                <a:solidFill>
                  <a:srgbClr val="2209B7"/>
                </a:solidFill>
              </a:rPr>
            </a:br>
            <a:r>
              <a:rPr lang="ru-RU" sz="3200" i="1" u="sng" dirty="0" smtClean="0">
                <a:solidFill>
                  <a:srgbClr val="2209B7"/>
                </a:solidFill>
              </a:rPr>
              <a:t/>
            </a:r>
            <a:br>
              <a:rPr lang="ru-RU" sz="3200" i="1" u="sng" dirty="0" smtClean="0">
                <a:solidFill>
                  <a:srgbClr val="2209B7"/>
                </a:solidFill>
              </a:rPr>
            </a:br>
            <a:r>
              <a:rPr lang="ru-RU" sz="3600" i="1" dirty="0" smtClean="0">
                <a:latin typeface="Times New Roman" panose="02020603050405020304" pitchFamily="18" charset="0"/>
                <a:cs typeface="Times New Roman" panose="02020603050405020304" pitchFamily="18" charset="0"/>
              </a:rPr>
              <a:t>Режим работы и график учебного года устанавливается ОО самостоятельно. Суммарная продолжительность каникул: не менее 133 дней при 19 неделях, 126 дней при 18 неделях. При возникновении ЧСС можно вводить дополнительные каникулы в течении учебного года на летние месяцы</a:t>
            </a:r>
            <a:r>
              <a:rPr lang="ru-RU" sz="3600" i="1" u="sng" dirty="0" smtClean="0">
                <a:solidFill>
                  <a:srgbClr val="2209B7"/>
                </a:solidFill>
                <a:latin typeface="Times New Roman" panose="02020603050405020304" pitchFamily="18" charset="0"/>
                <a:cs typeface="Times New Roman" panose="02020603050405020304" pitchFamily="18" charset="0"/>
              </a:rPr>
              <a:t/>
            </a:r>
            <a:br>
              <a:rPr lang="ru-RU" sz="3600" i="1" u="sng" dirty="0" smtClean="0">
                <a:solidFill>
                  <a:srgbClr val="2209B7"/>
                </a:solidFill>
                <a:latin typeface="Times New Roman" panose="02020603050405020304" pitchFamily="18" charset="0"/>
                <a:cs typeface="Times New Roman" panose="02020603050405020304" pitchFamily="18" charset="0"/>
              </a:rPr>
            </a:br>
            <a:endParaRPr lang="ru-RU" sz="3600" i="1" u="sng" dirty="0">
              <a:solidFill>
                <a:srgbClr val="2209B7"/>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0869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9634" y="22241"/>
            <a:ext cx="12242801" cy="1116249"/>
          </a:xfrm>
          <a:prstGeom prst="rect">
            <a:avLst/>
          </a:prstGeom>
          <a:solidFill>
            <a:srgbClr val="4472C4">
              <a:lumMod val="75000"/>
            </a:srgbClr>
          </a:solidFill>
          <a:ln w="12700" cap="flat" cmpd="sng" algn="ctr">
            <a:noFill/>
            <a:prstDash val="solid"/>
            <a:miter lim="800000"/>
          </a:ln>
          <a:effectLst/>
        </p:spPr>
        <p:txBody>
          <a:bodyPr rtlCol="0" anchor="ctr"/>
          <a:lstStyle/>
          <a:p>
            <a:pPr>
              <a:spcAft>
                <a:spcPts val="0"/>
              </a:spcAft>
            </a:pP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Приказ </a:t>
            </a:r>
            <a:r>
              <a:rPr lang="ru-RU"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Минпросвещения</a:t>
            </a: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России от 9 октября 2024 года № 704 «О внесении изменений в некоторые приказы Министерства просвещения Российской Федерации, касающиеся федеральных образовательных программ </a:t>
            </a:r>
            <a:endParaRPr lang="ru-RU"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ru-RU"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начального </a:t>
            </a: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общего образования, основного общего образования и среднего общего образования»</a:t>
            </a:r>
          </a:p>
        </p:txBody>
      </p:sp>
      <p:pic>
        <p:nvPicPr>
          <p:cNvPr id="3" name="Рисунок 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179194" y="38744"/>
            <a:ext cx="1083241" cy="1083241"/>
          </a:xfrm>
          <a:prstGeom prst="rect">
            <a:avLst/>
          </a:prstGeom>
        </p:spPr>
      </p:pic>
      <p:sp>
        <p:nvSpPr>
          <p:cNvPr id="2" name="Заголовок 1"/>
          <p:cNvSpPr>
            <a:spLocks noGrp="1"/>
          </p:cNvSpPr>
          <p:nvPr>
            <p:ph type="title"/>
          </p:nvPr>
        </p:nvSpPr>
        <p:spPr>
          <a:xfrm>
            <a:off x="472440" y="1593034"/>
            <a:ext cx="10515600" cy="1325563"/>
          </a:xfrm>
        </p:spPr>
        <p:txBody>
          <a:bodyPr>
            <a:normAutofit fontScale="90000"/>
          </a:bodyPr>
          <a:lstStyle/>
          <a:p>
            <a:r>
              <a:rPr lang="ru-RU" sz="3200" i="1" u="sng" dirty="0" smtClean="0">
                <a:solidFill>
                  <a:srgbClr val="2209B7"/>
                </a:solidFill>
              </a:rPr>
              <a:t/>
            </a:r>
            <a:br>
              <a:rPr lang="ru-RU" sz="3200" i="1" u="sng" dirty="0" smtClean="0">
                <a:solidFill>
                  <a:srgbClr val="2209B7"/>
                </a:solidFill>
              </a:rPr>
            </a:br>
            <a:r>
              <a:rPr lang="ru-RU" sz="3200" i="1" u="sng" dirty="0" smtClean="0">
                <a:solidFill>
                  <a:srgbClr val="2209B7"/>
                </a:solidFill>
              </a:rPr>
              <a:t/>
            </a:r>
            <a:br>
              <a:rPr lang="ru-RU" sz="3200" i="1" u="sng" dirty="0" smtClean="0">
                <a:solidFill>
                  <a:srgbClr val="2209B7"/>
                </a:solidFill>
              </a:rPr>
            </a:br>
            <a:r>
              <a:rPr lang="ru-RU" sz="3200" i="1" u="sng" dirty="0">
                <a:solidFill>
                  <a:srgbClr val="2209B7"/>
                </a:solidFill>
              </a:rPr>
              <a:t/>
            </a:r>
            <a:br>
              <a:rPr lang="ru-RU" sz="3200" i="1" u="sng" dirty="0">
                <a:solidFill>
                  <a:srgbClr val="2209B7"/>
                </a:solidFill>
              </a:rPr>
            </a:br>
            <a:r>
              <a:rPr lang="ru-RU" sz="3200" i="1" u="sng" dirty="0" smtClean="0">
                <a:solidFill>
                  <a:srgbClr val="2209B7"/>
                </a:solidFill>
              </a:rPr>
              <a:t/>
            </a:r>
            <a:br>
              <a:rPr lang="ru-RU" sz="3200" i="1" u="sng" dirty="0" smtClean="0">
                <a:solidFill>
                  <a:srgbClr val="2209B7"/>
                </a:solidFill>
              </a:rPr>
            </a:br>
            <a:r>
              <a:rPr lang="ru-RU" sz="3200" i="1" u="sng" dirty="0" smtClean="0">
                <a:solidFill>
                  <a:srgbClr val="2209B7"/>
                </a:solidFill>
              </a:rPr>
              <a:t/>
            </a:r>
            <a:br>
              <a:rPr lang="ru-RU" sz="3200" i="1" u="sng" dirty="0" smtClean="0">
                <a:solidFill>
                  <a:srgbClr val="2209B7"/>
                </a:solidFill>
              </a:rPr>
            </a:br>
            <a:r>
              <a:rPr lang="ru-RU" sz="3200" i="1" u="sng" dirty="0">
                <a:solidFill>
                  <a:srgbClr val="2209B7"/>
                </a:solidFill>
              </a:rPr>
              <a:t/>
            </a:r>
            <a:br>
              <a:rPr lang="ru-RU" sz="3200" i="1" u="sng" dirty="0">
                <a:solidFill>
                  <a:srgbClr val="2209B7"/>
                </a:solidFill>
              </a:rPr>
            </a:br>
            <a:r>
              <a:rPr lang="ru-RU" sz="3200" i="1" u="sng" dirty="0" smtClean="0">
                <a:solidFill>
                  <a:srgbClr val="2209B7"/>
                </a:solidFill>
              </a:rPr>
              <a:t/>
            </a:r>
            <a:br>
              <a:rPr lang="ru-RU" sz="3200" i="1" u="sng" dirty="0" smtClean="0">
                <a:solidFill>
                  <a:srgbClr val="2209B7"/>
                </a:solidFill>
              </a:rPr>
            </a:br>
            <a:r>
              <a:rPr lang="ru-RU" sz="3200" i="1" u="sng" dirty="0">
                <a:solidFill>
                  <a:srgbClr val="2209B7"/>
                </a:solidFill>
              </a:rPr>
              <a:t/>
            </a:r>
            <a:br>
              <a:rPr lang="ru-RU" sz="3200" i="1" u="sng" dirty="0">
                <a:solidFill>
                  <a:srgbClr val="2209B7"/>
                </a:solidFill>
              </a:rPr>
            </a:br>
            <a:r>
              <a:rPr lang="ru-RU" sz="3200" i="1" u="sng" dirty="0" smtClean="0">
                <a:solidFill>
                  <a:srgbClr val="2209B7"/>
                </a:solidFill>
              </a:rPr>
              <a:t/>
            </a:r>
            <a:br>
              <a:rPr lang="ru-RU" sz="3200" i="1" u="sng" dirty="0" smtClean="0">
                <a:solidFill>
                  <a:srgbClr val="2209B7"/>
                </a:solidFill>
              </a:rPr>
            </a:br>
            <a:r>
              <a:rPr lang="ru-RU" sz="3200" i="1" u="sng" dirty="0">
                <a:solidFill>
                  <a:srgbClr val="2209B7"/>
                </a:solidFill>
              </a:rPr>
              <a:t/>
            </a:r>
            <a:br>
              <a:rPr lang="ru-RU" sz="3200" i="1" u="sng" dirty="0">
                <a:solidFill>
                  <a:srgbClr val="2209B7"/>
                </a:solidFill>
              </a:rPr>
            </a:br>
            <a:r>
              <a:rPr lang="ru-RU" sz="3200" i="1" u="sng" dirty="0" smtClean="0">
                <a:solidFill>
                  <a:srgbClr val="2209B7"/>
                </a:solidFill>
              </a:rPr>
              <a:t/>
            </a:r>
            <a:br>
              <a:rPr lang="ru-RU" sz="3200" i="1" u="sng" dirty="0" smtClean="0">
                <a:solidFill>
                  <a:srgbClr val="2209B7"/>
                </a:solidFill>
              </a:rPr>
            </a:br>
            <a:r>
              <a:rPr lang="ru-RU" sz="2200" b="1" dirty="0" smtClean="0">
                <a:latin typeface="Times New Roman" panose="02020603050405020304" pitchFamily="18" charset="0"/>
                <a:ea typeface="Calibri" panose="020F0502020204030204" pitchFamily="34" charset="0"/>
                <a:cs typeface="Times New Roman" panose="02020603050405020304" pitchFamily="18" charset="0"/>
              </a:rPr>
              <a:t>Актуальные </a:t>
            </a:r>
            <a:r>
              <a:rPr lang="ru-RU" sz="2200" b="1" dirty="0">
                <a:latin typeface="Times New Roman" panose="02020603050405020304" pitchFamily="18" charset="0"/>
                <a:ea typeface="Calibri" panose="020F0502020204030204" pitchFamily="34" charset="0"/>
                <a:cs typeface="Times New Roman" panose="02020603050405020304" pitchFamily="18" charset="0"/>
              </a:rPr>
              <a:t>вопросы преподавания физической культуры с 1 сентября 2025 г</a:t>
            </a:r>
            <a:br>
              <a:rPr lang="ru-RU" sz="2200" b="1" dirty="0">
                <a:latin typeface="Times New Roman" panose="02020603050405020304" pitchFamily="18" charset="0"/>
                <a:ea typeface="Calibri" panose="020F0502020204030204" pitchFamily="34" charset="0"/>
                <a:cs typeface="Times New Roman" panose="02020603050405020304" pitchFamily="18" charset="0"/>
              </a:rPr>
            </a:br>
            <a:r>
              <a:rPr lang="ru-RU" sz="2200" u="sng" dirty="0">
                <a:latin typeface="Times New Roman" panose="02020603050405020304" pitchFamily="18" charset="0"/>
                <a:ea typeface="Calibri" panose="020F0502020204030204" pitchFamily="34" charset="0"/>
                <a:cs typeface="Times New Roman" panose="02020603050405020304" pitchFamily="18" charset="0"/>
              </a:rPr>
              <a:t>На основании Приказа вносятся изменения в федеральные образовательные программы</a:t>
            </a:r>
            <a:br>
              <a:rPr lang="ru-RU" sz="2200" u="sng" dirty="0">
                <a:latin typeface="Times New Roman" panose="02020603050405020304" pitchFamily="18" charset="0"/>
                <a:ea typeface="Calibri" panose="020F0502020204030204" pitchFamily="34" charset="0"/>
                <a:cs typeface="Times New Roman" panose="02020603050405020304" pitchFamily="18" charset="0"/>
              </a:rPr>
            </a:br>
            <a:r>
              <a:rPr lang="ru-RU" sz="2200" dirty="0">
                <a:latin typeface="Times New Roman" panose="02020603050405020304" pitchFamily="18" charset="0"/>
                <a:ea typeface="Calibri" panose="020F0502020204030204" pitchFamily="34" charset="0"/>
                <a:cs typeface="Times New Roman" panose="02020603050405020304" pitchFamily="18" charset="0"/>
              </a:rPr>
              <a:t>Изменения в ФОП </a:t>
            </a:r>
            <a:r>
              <a:rPr lang="ru-RU" sz="2200" dirty="0" smtClean="0">
                <a:latin typeface="Times New Roman" panose="02020603050405020304" pitchFamily="18" charset="0"/>
                <a:ea typeface="Calibri" panose="020F0502020204030204" pitchFamily="34" charset="0"/>
                <a:cs typeface="Times New Roman" panose="02020603050405020304" pitchFamily="18" charset="0"/>
              </a:rPr>
              <a:t>СОО </a:t>
            </a:r>
            <a:r>
              <a:rPr lang="ru-RU" sz="2200" dirty="0">
                <a:latin typeface="Times New Roman" panose="02020603050405020304" pitchFamily="18" charset="0"/>
                <a:ea typeface="Calibri" panose="020F0502020204030204" pitchFamily="34" charset="0"/>
                <a:cs typeface="Times New Roman" panose="02020603050405020304" pitchFamily="18" charset="0"/>
              </a:rPr>
              <a:t>с 01.09.2025:</a:t>
            </a:r>
            <a:br>
              <a:rPr lang="ru-RU" sz="2200" dirty="0">
                <a:latin typeface="Times New Roman" panose="02020603050405020304" pitchFamily="18" charset="0"/>
                <a:ea typeface="Calibri" panose="020F0502020204030204" pitchFamily="34" charset="0"/>
                <a:cs typeface="Times New Roman" panose="02020603050405020304" pitchFamily="18" charset="0"/>
              </a:rPr>
            </a:br>
            <a:r>
              <a:rPr lang="ru-RU" sz="2700" i="1" u="sng" dirty="0" smtClean="0">
                <a:solidFill>
                  <a:srgbClr val="2209B7"/>
                </a:solidFill>
                <a:latin typeface="Times New Roman" panose="02020603050405020304" pitchFamily="18" charset="0"/>
                <a:ea typeface="Calibri" panose="020F0502020204030204" pitchFamily="34" charset="0"/>
                <a:cs typeface="Times New Roman" panose="02020603050405020304" pitchFamily="18" charset="0"/>
              </a:rPr>
              <a:t>Содержательный раздел</a:t>
            </a:r>
            <a:br>
              <a:rPr lang="ru-RU" sz="2700" i="1" u="sng" dirty="0" smtClean="0">
                <a:solidFill>
                  <a:srgbClr val="2209B7"/>
                </a:solidFill>
                <a:latin typeface="Times New Roman" panose="02020603050405020304" pitchFamily="18" charset="0"/>
                <a:ea typeface="Calibri" panose="020F0502020204030204" pitchFamily="34" charset="0"/>
                <a:cs typeface="Times New Roman" panose="02020603050405020304" pitchFamily="18" charset="0"/>
              </a:rPr>
            </a:br>
            <a:r>
              <a:rPr lang="ru-RU" sz="2700" i="1" u="sng" dirty="0" smtClean="0">
                <a:solidFill>
                  <a:srgbClr val="2209B7"/>
                </a:solidFill>
                <a:latin typeface="Times New Roman" panose="02020603050405020304" pitchFamily="18" charset="0"/>
                <a:ea typeface="Calibri" panose="020F0502020204030204" pitchFamily="34" charset="0"/>
                <a:cs typeface="Times New Roman" panose="02020603050405020304" pitchFamily="18" charset="0"/>
              </a:rPr>
              <a:t/>
            </a:r>
            <a:br>
              <a:rPr lang="ru-RU" sz="2700" i="1" u="sng" dirty="0" smtClean="0">
                <a:solidFill>
                  <a:srgbClr val="2209B7"/>
                </a:solidFill>
                <a:latin typeface="Times New Roman" panose="02020603050405020304" pitchFamily="18" charset="0"/>
                <a:ea typeface="Calibri" panose="020F0502020204030204" pitchFamily="34" charset="0"/>
                <a:cs typeface="Times New Roman" panose="02020603050405020304" pitchFamily="18" charset="0"/>
              </a:rPr>
            </a:br>
            <a:r>
              <a:rPr lang="ru-RU" sz="2700" dirty="0" smtClean="0">
                <a:latin typeface="Times New Roman" panose="02020603050405020304" pitchFamily="18" charset="0"/>
                <a:ea typeface="Calibri" panose="020F0502020204030204" pitchFamily="34" charset="0"/>
                <a:cs typeface="Times New Roman" panose="02020603050405020304" pitchFamily="18" charset="0"/>
              </a:rPr>
              <a:t>ФРП по физической культуре:</a:t>
            </a:r>
            <a:br>
              <a:rPr lang="ru-RU" sz="2700" dirty="0" smtClean="0">
                <a:latin typeface="Times New Roman" panose="02020603050405020304" pitchFamily="18" charset="0"/>
                <a:ea typeface="Calibri" panose="020F0502020204030204" pitchFamily="34" charset="0"/>
                <a:cs typeface="Times New Roman" panose="02020603050405020304" pitchFamily="18" charset="0"/>
              </a:rPr>
            </a:br>
            <a:r>
              <a:rPr lang="ru-RU" sz="2700" dirty="0" smtClean="0">
                <a:latin typeface="Times New Roman" panose="02020603050405020304" pitchFamily="18" charset="0"/>
                <a:ea typeface="Calibri" panose="020F0502020204030204" pitchFamily="34" charset="0"/>
                <a:cs typeface="Times New Roman" panose="02020603050405020304" pitchFamily="18" charset="0"/>
              </a:rPr>
              <a:t>отредактировали содержание обучения в 11 классе, новая редакция модуля «Самбо», «Хоккей», «Городошный спорт», «Компьютерный спорт».</a:t>
            </a:r>
            <a:r>
              <a:rPr lang="ru-RU" sz="2700" i="1" u="sng" dirty="0" smtClean="0">
                <a:latin typeface="Times New Roman" panose="02020603050405020304" pitchFamily="18" charset="0"/>
                <a:ea typeface="Calibri" panose="020F0502020204030204" pitchFamily="34" charset="0"/>
                <a:cs typeface="Times New Roman" panose="02020603050405020304" pitchFamily="18" charset="0"/>
              </a:rPr>
              <a:t/>
            </a:r>
            <a:br>
              <a:rPr lang="ru-RU" sz="2700" i="1" u="sng" dirty="0" smtClean="0">
                <a:latin typeface="Times New Roman" panose="02020603050405020304" pitchFamily="18" charset="0"/>
                <a:ea typeface="Calibri" panose="020F0502020204030204" pitchFamily="34" charset="0"/>
                <a:cs typeface="Times New Roman" panose="02020603050405020304" pitchFamily="18" charset="0"/>
              </a:rPr>
            </a:br>
            <a:r>
              <a:rPr lang="ru-RU" sz="2700" i="1" u="sng" dirty="0">
                <a:latin typeface="Times New Roman" panose="02020603050405020304" pitchFamily="18" charset="0"/>
                <a:ea typeface="Calibri" panose="020F0502020204030204" pitchFamily="34" charset="0"/>
                <a:cs typeface="Times New Roman" panose="02020603050405020304" pitchFamily="18" charset="0"/>
              </a:rPr>
              <a:t/>
            </a:r>
            <a:br>
              <a:rPr lang="ru-RU" sz="2700" i="1" u="sng" dirty="0">
                <a:latin typeface="Times New Roman" panose="02020603050405020304" pitchFamily="18" charset="0"/>
                <a:ea typeface="Calibri" panose="020F0502020204030204" pitchFamily="34" charset="0"/>
                <a:cs typeface="Times New Roman" panose="02020603050405020304" pitchFamily="18" charset="0"/>
              </a:rPr>
            </a:br>
            <a:r>
              <a:rPr lang="ru-RU" sz="3200" i="1" u="sng" dirty="0">
                <a:solidFill>
                  <a:srgbClr val="2209B7"/>
                </a:solidFill>
              </a:rPr>
              <a:t/>
            </a:r>
            <a:br>
              <a:rPr lang="ru-RU" sz="3200" i="1" u="sng" dirty="0">
                <a:solidFill>
                  <a:srgbClr val="2209B7"/>
                </a:solidFill>
              </a:rPr>
            </a:br>
            <a:r>
              <a:rPr lang="ru-RU" sz="3200" i="1" u="sng" dirty="0" smtClean="0">
                <a:solidFill>
                  <a:srgbClr val="2209B7"/>
                </a:solidFill>
              </a:rPr>
              <a:t/>
            </a:r>
            <a:br>
              <a:rPr lang="ru-RU" sz="3200" i="1" u="sng" dirty="0" smtClean="0">
                <a:solidFill>
                  <a:srgbClr val="2209B7"/>
                </a:solidFill>
              </a:rPr>
            </a:br>
            <a:r>
              <a:rPr lang="ru-RU" sz="3600" i="1" u="sng" dirty="0" smtClean="0">
                <a:solidFill>
                  <a:srgbClr val="2209B7"/>
                </a:solidFill>
              </a:rPr>
              <a:t/>
            </a:r>
            <a:br>
              <a:rPr lang="ru-RU" sz="3600" i="1" u="sng" dirty="0" smtClean="0">
                <a:solidFill>
                  <a:srgbClr val="2209B7"/>
                </a:solidFill>
              </a:rPr>
            </a:br>
            <a:r>
              <a:rPr lang="ru-RU" sz="3200" i="1" u="sng" dirty="0" smtClean="0">
                <a:solidFill>
                  <a:srgbClr val="2209B7"/>
                </a:solidFill>
              </a:rPr>
              <a:t/>
            </a:r>
            <a:br>
              <a:rPr lang="ru-RU" sz="3200" i="1" u="sng" dirty="0" smtClean="0">
                <a:solidFill>
                  <a:srgbClr val="2209B7"/>
                </a:solidFill>
              </a:rPr>
            </a:br>
            <a:r>
              <a:rPr lang="ru-RU" sz="3600" i="1" u="sng" dirty="0" smtClean="0">
                <a:solidFill>
                  <a:srgbClr val="2209B7"/>
                </a:solidFill>
                <a:latin typeface="Times New Roman" panose="02020603050405020304" pitchFamily="18" charset="0"/>
                <a:cs typeface="Times New Roman" panose="02020603050405020304" pitchFamily="18" charset="0"/>
              </a:rPr>
              <a:t/>
            </a:r>
            <a:br>
              <a:rPr lang="ru-RU" sz="3600" i="1" u="sng" dirty="0" smtClean="0">
                <a:solidFill>
                  <a:srgbClr val="2209B7"/>
                </a:solidFill>
                <a:latin typeface="Times New Roman" panose="02020603050405020304" pitchFamily="18" charset="0"/>
                <a:cs typeface="Times New Roman" panose="02020603050405020304" pitchFamily="18" charset="0"/>
              </a:rPr>
            </a:br>
            <a:endParaRPr lang="ru-RU" sz="3600" i="1" u="sng" dirty="0">
              <a:solidFill>
                <a:srgbClr val="2209B7"/>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04390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393197" y="340026"/>
            <a:ext cx="10691966" cy="430887"/>
          </a:xfrm>
          <a:prstGeom prst="rect">
            <a:avLst/>
          </a:prstGeom>
          <a:noFill/>
        </p:spPr>
        <p:txBody>
          <a:bodyPr wrap="square" rtlCol="0">
            <a:spAutoFit/>
          </a:bodyPr>
          <a:lstStyle/>
          <a:p>
            <a:pPr algn="ctr">
              <a:lnSpc>
                <a:spcPct val="110000"/>
              </a:lnSpc>
            </a:pPr>
            <a:r>
              <a:rPr lang="ru-RU" sz="2000" b="1" cap="all" dirty="0">
                <a:solidFill>
                  <a:schemeClr val="bg1"/>
                </a:solidFill>
                <a:latin typeface="Arial" panose="020B0604020202020204" pitchFamily="34" charset="0"/>
                <a:cs typeface="Arial" panose="020B0604020202020204" pitchFamily="34" charset="0"/>
              </a:rPr>
              <a:t>Организационно-методическое </a:t>
            </a:r>
            <a:r>
              <a:rPr lang="ru-RU" sz="2000" b="1" cap="all" dirty="0" smtClean="0">
                <a:solidFill>
                  <a:schemeClr val="bg1"/>
                </a:solidFill>
                <a:latin typeface="Arial" panose="020B0604020202020204" pitchFamily="34" charset="0"/>
                <a:cs typeface="Arial" panose="020B0604020202020204" pitchFamily="34" charset="0"/>
              </a:rPr>
              <a:t>сопровождение</a:t>
            </a:r>
            <a:endParaRPr lang="ru-RU" sz="2000" b="1" cap="all" dirty="0">
              <a:solidFill>
                <a:schemeClr val="bg1"/>
              </a:solidFill>
              <a:latin typeface="Arial" panose="020B0604020202020204" pitchFamily="34" charset="0"/>
              <a:cs typeface="Arial" panose="020B0604020202020204" pitchFamily="34" charset="0"/>
            </a:endParaRPr>
          </a:p>
        </p:txBody>
      </p:sp>
      <p:sp>
        <p:nvSpPr>
          <p:cNvPr id="2" name="Прямоугольник 1"/>
          <p:cNvSpPr/>
          <p:nvPr/>
        </p:nvSpPr>
        <p:spPr>
          <a:xfrm>
            <a:off x="358345" y="197806"/>
            <a:ext cx="11475308" cy="923330"/>
          </a:xfrm>
          <a:prstGeom prst="rect">
            <a:avLst/>
          </a:prstGeom>
          <a:solidFill>
            <a:schemeClr val="bg1"/>
          </a:solidFill>
          <a:effectLst>
            <a:outerShdw blurRad="63500" sx="102000" sy="102000" algn="ctr" rotWithShape="0">
              <a:prstClr val="black">
                <a:alpha val="40000"/>
              </a:prstClr>
            </a:outerShdw>
          </a:effectLst>
        </p:spPr>
        <p:txBody>
          <a:bodyPr wrap="square">
            <a:spAutoFit/>
          </a:bodyPr>
          <a:lstStyle/>
          <a:p>
            <a:pPr>
              <a:spcAft>
                <a:spcPts val="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Приказ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Минпросвещения</a:t>
            </a:r>
            <a:r>
              <a:rPr lang="ru-RU" dirty="0">
                <a:latin typeface="Times New Roman" panose="02020603050405020304" pitchFamily="18" charset="0"/>
                <a:ea typeface="Times New Roman" panose="02020603050405020304" pitchFamily="18" charset="0"/>
                <a:cs typeface="Times New Roman" panose="02020603050405020304" pitchFamily="18" charset="0"/>
              </a:rPr>
              <a:t> России от 9 октября 2024 года № 704 «О внесении изменений в некоторые приказы Министерства просвещения Российской Федерации, касающиеся федеральных образовательных программ начального общего образования, основного общего образования и среднего общего образования»</a:t>
            </a:r>
          </a:p>
        </p:txBody>
      </p:sp>
      <p:graphicFrame>
        <p:nvGraphicFramePr>
          <p:cNvPr id="4" name="Таблица 3"/>
          <p:cNvGraphicFramePr>
            <a:graphicFrameLocks noGrp="1"/>
          </p:cNvGraphicFramePr>
          <p:nvPr>
            <p:extLst>
              <p:ext uri="{D42A27DB-BD31-4B8C-83A1-F6EECF244321}">
                <p14:modId xmlns:p14="http://schemas.microsoft.com/office/powerpoint/2010/main" val="3431829182"/>
              </p:ext>
            </p:extLst>
          </p:nvPr>
        </p:nvGraphicFramePr>
        <p:xfrm>
          <a:off x="358345" y="1466333"/>
          <a:ext cx="11475308" cy="5198078"/>
        </p:xfrm>
        <a:graphic>
          <a:graphicData uri="http://schemas.openxmlformats.org/drawingml/2006/table">
            <a:tbl>
              <a:tblPr firstRow="1" firstCol="1" bandRow="1">
                <a:tableStyleId>{5C22544A-7EE6-4342-B048-85BDC9FD1C3A}</a:tableStyleId>
              </a:tblPr>
              <a:tblGrid>
                <a:gridCol w="2997712">
                  <a:extLst>
                    <a:ext uri="{9D8B030D-6E8A-4147-A177-3AD203B41FA5}">
                      <a16:colId xmlns:a16="http://schemas.microsoft.com/office/drawing/2014/main" val="20000"/>
                    </a:ext>
                  </a:extLst>
                </a:gridCol>
                <a:gridCol w="3456635">
                  <a:extLst>
                    <a:ext uri="{9D8B030D-6E8A-4147-A177-3AD203B41FA5}">
                      <a16:colId xmlns:a16="http://schemas.microsoft.com/office/drawing/2014/main" val="20001"/>
                    </a:ext>
                  </a:extLst>
                </a:gridCol>
                <a:gridCol w="2538059">
                  <a:extLst>
                    <a:ext uri="{9D8B030D-6E8A-4147-A177-3AD203B41FA5}">
                      <a16:colId xmlns:a16="http://schemas.microsoft.com/office/drawing/2014/main" val="20002"/>
                    </a:ext>
                  </a:extLst>
                </a:gridCol>
                <a:gridCol w="2482902">
                  <a:extLst>
                    <a:ext uri="{9D8B030D-6E8A-4147-A177-3AD203B41FA5}">
                      <a16:colId xmlns:a16="http://schemas.microsoft.com/office/drawing/2014/main" val="20003"/>
                    </a:ext>
                  </a:extLst>
                </a:gridCol>
              </a:tblGrid>
              <a:tr h="338685">
                <a:tc>
                  <a:txBody>
                    <a:bodyPr/>
                    <a:lstStyle/>
                    <a:p>
                      <a:pPr>
                        <a:lnSpc>
                          <a:spcPct val="115000"/>
                        </a:lnSpc>
                        <a:spcAft>
                          <a:spcPts val="0"/>
                        </a:spcAft>
                      </a:pPr>
                      <a:r>
                        <a:rPr lang="ru-RU" sz="1500" dirty="0">
                          <a:effectLst/>
                          <a:latin typeface="Times New Roman" panose="02020603050405020304" pitchFamily="18" charset="0"/>
                          <a:cs typeface="Times New Roman" panose="02020603050405020304" pitchFamily="18" charset="0"/>
                        </a:rPr>
                        <a:t>Изменения</a:t>
                      </a:r>
                      <a:endParaRPr lang="ru-RU"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096" marR="65096" marT="0" marB="0"/>
                </a:tc>
                <a:tc>
                  <a:txBody>
                    <a:bodyPr/>
                    <a:lstStyle/>
                    <a:p>
                      <a:pPr>
                        <a:lnSpc>
                          <a:spcPct val="115000"/>
                        </a:lnSpc>
                        <a:spcAft>
                          <a:spcPts val="0"/>
                        </a:spcAft>
                      </a:pPr>
                      <a:r>
                        <a:rPr lang="ru-RU" sz="1500">
                          <a:effectLst/>
                          <a:latin typeface="Times New Roman" panose="02020603050405020304" pitchFamily="18" charset="0"/>
                          <a:cs typeface="Times New Roman" panose="02020603050405020304" pitchFamily="18" charset="0"/>
                        </a:rPr>
                        <a:t>НОО</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65096" marR="65096" marT="0" marB="0"/>
                </a:tc>
                <a:tc>
                  <a:txBody>
                    <a:bodyPr/>
                    <a:lstStyle/>
                    <a:p>
                      <a:pPr>
                        <a:lnSpc>
                          <a:spcPct val="115000"/>
                        </a:lnSpc>
                        <a:spcAft>
                          <a:spcPts val="0"/>
                        </a:spcAft>
                      </a:pPr>
                      <a:r>
                        <a:rPr lang="ru-RU" sz="1500">
                          <a:effectLst/>
                          <a:latin typeface="Times New Roman" panose="02020603050405020304" pitchFamily="18" charset="0"/>
                          <a:cs typeface="Times New Roman" panose="02020603050405020304" pitchFamily="18" charset="0"/>
                        </a:rPr>
                        <a:t>ООО</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65096" marR="65096" marT="0" marB="0"/>
                </a:tc>
                <a:tc>
                  <a:txBody>
                    <a:bodyPr/>
                    <a:lstStyle/>
                    <a:p>
                      <a:pPr>
                        <a:lnSpc>
                          <a:spcPct val="115000"/>
                        </a:lnSpc>
                        <a:spcAft>
                          <a:spcPts val="0"/>
                        </a:spcAft>
                      </a:pPr>
                      <a:r>
                        <a:rPr lang="ru-RU" sz="1500">
                          <a:effectLst/>
                        </a:rPr>
                        <a:t>СОО</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5096" marR="65096" marT="0" marB="0"/>
                </a:tc>
                <a:extLst>
                  <a:ext uri="{0D108BD9-81ED-4DB2-BD59-A6C34878D82A}">
                    <a16:rowId xmlns:a16="http://schemas.microsoft.com/office/drawing/2014/main" val="10000"/>
                  </a:ext>
                </a:extLst>
              </a:tr>
              <a:tr h="1016055">
                <a:tc>
                  <a:txBody>
                    <a:bodyPr/>
                    <a:lstStyle/>
                    <a:p>
                      <a:pPr>
                        <a:lnSpc>
                          <a:spcPct val="115000"/>
                        </a:lnSpc>
                        <a:spcAft>
                          <a:spcPts val="0"/>
                        </a:spcAft>
                      </a:pPr>
                      <a:r>
                        <a:rPr lang="ru-RU" sz="1500" dirty="0">
                          <a:effectLst/>
                          <a:latin typeface="Times New Roman" panose="02020603050405020304" pitchFamily="18" charset="0"/>
                          <a:cs typeface="Times New Roman" panose="02020603050405020304" pitchFamily="18" charset="0"/>
                        </a:rPr>
                        <a:t>Общий объем аудиторной работы обучающихся на уровень образования</a:t>
                      </a:r>
                      <a:endParaRPr lang="ru-RU"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096" marR="65096" marT="0" marB="0"/>
                </a:tc>
                <a:tc>
                  <a:txBody>
                    <a:bodyPr/>
                    <a:lstStyle/>
                    <a:p>
                      <a:pPr>
                        <a:lnSpc>
                          <a:spcPct val="115000"/>
                        </a:lnSpc>
                        <a:spcAft>
                          <a:spcPts val="0"/>
                        </a:spcAft>
                      </a:pPr>
                      <a:r>
                        <a:rPr lang="ru-RU" sz="1500" dirty="0">
                          <a:effectLst/>
                          <a:latin typeface="Times New Roman" panose="02020603050405020304" pitchFamily="18" charset="0"/>
                          <a:cs typeface="Times New Roman" panose="02020603050405020304" pitchFamily="18" charset="0"/>
                        </a:rPr>
                        <a:t>Возможность реализации трехгодичного срока обучения</a:t>
                      </a:r>
                      <a:endParaRPr lang="ru-RU"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096" marR="65096" marT="0" marB="0"/>
                </a:tc>
                <a:tc>
                  <a:txBody>
                    <a:bodyPr/>
                    <a:lstStyle/>
                    <a:p>
                      <a:pPr>
                        <a:lnSpc>
                          <a:spcPct val="115000"/>
                        </a:lnSpc>
                        <a:spcAft>
                          <a:spcPts val="0"/>
                        </a:spcAft>
                      </a:pPr>
                      <a:r>
                        <a:rPr lang="ru-RU" sz="1500">
                          <a:effectLst/>
                          <a:latin typeface="Times New Roman" panose="02020603050405020304" pitchFamily="18" charset="0"/>
                          <a:cs typeface="Times New Roman" panose="02020603050405020304" pitchFamily="18" charset="0"/>
                        </a:rPr>
                        <a:t>Не менее 5338 часов (ранее не менее 5058 часов)</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65096" marR="65096" marT="0" marB="0"/>
                </a:tc>
                <a:tc>
                  <a:txBody>
                    <a:bodyPr/>
                    <a:lstStyle/>
                    <a:p>
                      <a:pPr>
                        <a:lnSpc>
                          <a:spcPct val="115000"/>
                        </a:lnSpc>
                        <a:spcAft>
                          <a:spcPts val="0"/>
                        </a:spcAft>
                      </a:pPr>
                      <a:r>
                        <a:rPr lang="ru-RU" sz="1500">
                          <a:effectLst/>
                        </a:rPr>
                        <a:t>Не менее 2312 часов (ранее не менее 2170)</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5096" marR="65096" marT="0" marB="0"/>
                </a:tc>
                <a:extLst>
                  <a:ext uri="{0D108BD9-81ED-4DB2-BD59-A6C34878D82A}">
                    <a16:rowId xmlns:a16="http://schemas.microsoft.com/office/drawing/2014/main" val="10001"/>
                  </a:ext>
                </a:extLst>
              </a:tr>
              <a:tr h="1016055">
                <a:tc rowSpan="2">
                  <a:txBody>
                    <a:bodyPr/>
                    <a:lstStyle/>
                    <a:p>
                      <a:pPr>
                        <a:lnSpc>
                          <a:spcPct val="115000"/>
                        </a:lnSpc>
                        <a:spcAft>
                          <a:spcPts val="0"/>
                        </a:spcAft>
                      </a:pPr>
                      <a:r>
                        <a:rPr lang="ru-RU" sz="1500" dirty="0">
                          <a:effectLst/>
                          <a:latin typeface="Times New Roman" panose="02020603050405020304" pitchFamily="18" charset="0"/>
                          <a:cs typeface="Times New Roman" panose="02020603050405020304" pitchFamily="18" charset="0"/>
                        </a:rPr>
                        <a:t>Внутренняя оценка</a:t>
                      </a:r>
                      <a:endParaRPr lang="ru-RU"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096" marR="65096" marT="0" marB="0"/>
                </a:tc>
                <a:tc gridSpan="3">
                  <a:txBody>
                    <a:bodyPr/>
                    <a:lstStyle/>
                    <a:p>
                      <a:pPr>
                        <a:lnSpc>
                          <a:spcPct val="115000"/>
                        </a:lnSpc>
                        <a:spcAft>
                          <a:spcPts val="0"/>
                        </a:spcAft>
                      </a:pPr>
                      <a:r>
                        <a:rPr lang="ru-RU" sz="1500" dirty="0">
                          <a:effectLst/>
                          <a:latin typeface="Times New Roman" panose="02020603050405020304" pitchFamily="18" charset="0"/>
                          <a:cs typeface="Times New Roman" panose="02020603050405020304" pitchFamily="18" charset="0"/>
                        </a:rPr>
                        <a:t>Длительность контрольной работы, являющейся формой письменной проверки результатов обучения с целью оценки уровня достижения предметных и (или) </a:t>
                      </a:r>
                      <a:r>
                        <a:rPr lang="ru-RU" sz="1500" dirty="0" err="1">
                          <a:effectLst/>
                          <a:latin typeface="Times New Roman" panose="02020603050405020304" pitchFamily="18" charset="0"/>
                          <a:cs typeface="Times New Roman" panose="02020603050405020304" pitchFamily="18" charset="0"/>
                        </a:rPr>
                        <a:t>метапредметных</a:t>
                      </a:r>
                      <a:r>
                        <a:rPr lang="ru-RU" sz="1500" dirty="0">
                          <a:effectLst/>
                          <a:latin typeface="Times New Roman" panose="02020603050405020304" pitchFamily="18" charset="0"/>
                          <a:cs typeface="Times New Roman" panose="02020603050405020304" pitchFamily="18" charset="0"/>
                        </a:rPr>
                        <a:t> результатов</a:t>
                      </a:r>
                      <a:endParaRPr lang="ru-RU"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096" marR="65096" marT="0" marB="0"/>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2"/>
                  </a:ext>
                </a:extLst>
              </a:tr>
              <a:tr h="1811228">
                <a:tc vMerge="1">
                  <a:txBody>
                    <a:bodyPr/>
                    <a:lstStyle/>
                    <a:p>
                      <a:endParaRPr lang="ru-RU"/>
                    </a:p>
                  </a:txBody>
                  <a:tcPr/>
                </a:tc>
                <a:tc>
                  <a:txBody>
                    <a:bodyPr/>
                    <a:lstStyle/>
                    <a:p>
                      <a:pPr algn="just">
                        <a:spcBef>
                          <a:spcPts val="1200"/>
                        </a:spcBef>
                        <a:spcAft>
                          <a:spcPts val="0"/>
                        </a:spcAft>
                      </a:pPr>
                      <a:r>
                        <a:rPr lang="ru-RU" sz="1500" dirty="0">
                          <a:effectLst/>
                          <a:latin typeface="Times New Roman" panose="02020603050405020304" pitchFamily="18" charset="0"/>
                          <a:cs typeface="Times New Roman" panose="02020603050405020304" pitchFamily="18" charset="0"/>
                        </a:rPr>
                        <a:t>составляет один урок (не более чем 45 минут), контрольные работы проводятся, начиная со 2 класса</a:t>
                      </a:r>
                      <a:endParaRPr lang="ru-RU" sz="11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ru-RU" sz="1500" dirty="0">
                          <a:effectLst/>
                          <a:latin typeface="Times New Roman" panose="02020603050405020304" pitchFamily="18" charset="0"/>
                          <a:cs typeface="Times New Roman" panose="02020603050405020304" pitchFamily="18" charset="0"/>
                        </a:rPr>
                        <a:t> </a:t>
                      </a:r>
                      <a:endParaRPr lang="ru-RU"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096" marR="65096" marT="0" marB="0"/>
                </a:tc>
                <a:tc gridSpan="2">
                  <a:txBody>
                    <a:bodyPr/>
                    <a:lstStyle/>
                    <a:p>
                      <a:pPr algn="just">
                        <a:spcBef>
                          <a:spcPts val="1200"/>
                        </a:spcBef>
                        <a:spcAft>
                          <a:spcPts val="0"/>
                        </a:spcAft>
                      </a:pPr>
                      <a:r>
                        <a:rPr lang="ru-RU" sz="1500" dirty="0">
                          <a:effectLst/>
                          <a:latin typeface="Times New Roman" panose="02020603050405020304" pitchFamily="18" charset="0"/>
                          <a:cs typeface="Times New Roman" panose="02020603050405020304" pitchFamily="18" charset="0"/>
                        </a:rPr>
                        <a:t>составляет от одного до двух уроков (не более чем 45 минут каждый)</a:t>
                      </a:r>
                      <a:endParaRPr lang="ru-RU" sz="11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ru-RU" sz="1500" dirty="0">
                          <a:effectLst/>
                          <a:latin typeface="Times New Roman" panose="02020603050405020304" pitchFamily="18" charset="0"/>
                          <a:cs typeface="Times New Roman" panose="02020603050405020304" pitchFamily="18" charset="0"/>
                        </a:rPr>
                        <a:t> </a:t>
                      </a:r>
                      <a:endParaRPr lang="ru-RU"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096" marR="65096" marT="0" marB="0"/>
                </a:tc>
                <a:tc hMerge="1">
                  <a:txBody>
                    <a:bodyPr/>
                    <a:lstStyle/>
                    <a:p>
                      <a:endParaRPr lang="ru-RU"/>
                    </a:p>
                  </a:txBody>
                  <a:tcPr/>
                </a:tc>
                <a:extLst>
                  <a:ext uri="{0D108BD9-81ED-4DB2-BD59-A6C34878D82A}">
                    <a16:rowId xmlns:a16="http://schemas.microsoft.com/office/drawing/2014/main" val="10003"/>
                  </a:ext>
                </a:extLst>
              </a:tr>
              <a:tr h="1016055">
                <a:tc>
                  <a:txBody>
                    <a:bodyPr/>
                    <a:lstStyle/>
                    <a:p>
                      <a:pPr>
                        <a:lnSpc>
                          <a:spcPct val="115000"/>
                        </a:lnSpc>
                        <a:spcAft>
                          <a:spcPts val="0"/>
                        </a:spcAft>
                      </a:pPr>
                      <a:r>
                        <a:rPr lang="ru-RU" sz="1500" dirty="0">
                          <a:effectLst/>
                          <a:latin typeface="Times New Roman" panose="02020603050405020304" pitchFamily="18" charset="0"/>
                          <a:cs typeface="Times New Roman" panose="02020603050405020304" pitchFamily="18" charset="0"/>
                        </a:rPr>
                        <a:t>Оценочные процедуры</a:t>
                      </a:r>
                      <a:endParaRPr lang="ru-RU"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096" marR="65096" marT="0" marB="0"/>
                </a:tc>
                <a:tc gridSpan="3">
                  <a:txBody>
                    <a:bodyPr/>
                    <a:lstStyle/>
                    <a:p>
                      <a:pPr>
                        <a:lnSpc>
                          <a:spcPct val="115000"/>
                        </a:lnSpc>
                        <a:spcAft>
                          <a:spcPts val="0"/>
                        </a:spcAft>
                      </a:pPr>
                      <a:r>
                        <a:rPr lang="ru-RU" sz="1500" dirty="0">
                          <a:effectLst/>
                          <a:latin typeface="Times New Roman" panose="02020603050405020304" pitchFamily="18" charset="0"/>
                          <a:cs typeface="Times New Roman" panose="02020603050405020304" pitchFamily="18" charset="0"/>
                        </a:rPr>
                        <a:t>Объем учебного времени, затрачиваемого на проведение оценочных процедур, не должен превышать 10% от всего объема учебного времени, отводимого на изучение данного учебного предмета в данном классе в текущем учебном году</a:t>
                      </a:r>
                      <a:endParaRPr lang="ru-RU"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096" marR="65096" marT="0" marB="0"/>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4"/>
                  </a:ext>
                </a:extLst>
              </a:tr>
            </a:tbl>
          </a:graphicData>
        </a:graphic>
      </p:graphicFrame>
      <p:pic>
        <p:nvPicPr>
          <p:cNvPr id="5" name="Рисунок 4"/>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108759" y="117850"/>
            <a:ext cx="1083241" cy="1083241"/>
          </a:xfrm>
          <a:prstGeom prst="rect">
            <a:avLst/>
          </a:prstGeom>
        </p:spPr>
      </p:pic>
    </p:spTree>
    <p:extLst>
      <p:ext uri="{BB962C8B-B14F-4D97-AF65-F5344CB8AC3E}">
        <p14:creationId xmlns:p14="http://schemas.microsoft.com/office/powerpoint/2010/main" val="11408005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9634" y="22241"/>
            <a:ext cx="12242801" cy="1116249"/>
          </a:xfrm>
          <a:prstGeom prst="rect">
            <a:avLst/>
          </a:prstGeom>
          <a:solidFill>
            <a:srgbClr val="4472C4">
              <a:lumMod val="75000"/>
            </a:srgbClr>
          </a:solidFill>
          <a:ln w="12700" cap="flat" cmpd="sng" algn="ctr">
            <a:noFill/>
            <a:prstDash val="solid"/>
            <a:miter lim="800000"/>
          </a:ln>
          <a:effectLst/>
        </p:spPr>
        <p:txBody>
          <a:bodyPr rtlCol="0" anchor="ctr"/>
          <a:lstStyle/>
          <a:p>
            <a:pPr>
              <a:spcAft>
                <a:spcPts val="0"/>
              </a:spcAft>
            </a:pP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Приказ </a:t>
            </a:r>
            <a:r>
              <a:rPr lang="ru-RU"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Минпросвещения</a:t>
            </a: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России от 9 октября 2024 года № 704 «О внесении изменений в некоторые приказы Министерства просвещения Российской Федерации, касающиеся федеральных образовательных программ </a:t>
            </a:r>
            <a:endParaRPr lang="ru-RU"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ru-RU"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начального </a:t>
            </a: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общего образования, основного общего образования и среднего общего образования»</a:t>
            </a:r>
          </a:p>
        </p:txBody>
      </p:sp>
      <p:graphicFrame>
        <p:nvGraphicFramePr>
          <p:cNvPr id="2" name="Таблица 1"/>
          <p:cNvGraphicFramePr>
            <a:graphicFrameLocks noGrp="1"/>
          </p:cNvGraphicFramePr>
          <p:nvPr>
            <p:extLst>
              <p:ext uri="{D42A27DB-BD31-4B8C-83A1-F6EECF244321}">
                <p14:modId xmlns:p14="http://schemas.microsoft.com/office/powerpoint/2010/main" val="3802934456"/>
              </p:ext>
            </p:extLst>
          </p:nvPr>
        </p:nvGraphicFramePr>
        <p:xfrm>
          <a:off x="486031" y="1351003"/>
          <a:ext cx="11046941" cy="5313647"/>
        </p:xfrm>
        <a:graphic>
          <a:graphicData uri="http://schemas.openxmlformats.org/drawingml/2006/table">
            <a:tbl>
              <a:tblPr firstRow="1" firstCol="1" bandRow="1">
                <a:tableStyleId>{5C22544A-7EE6-4342-B048-85BDC9FD1C3A}</a:tableStyleId>
              </a:tblPr>
              <a:tblGrid>
                <a:gridCol w="2594920">
                  <a:extLst>
                    <a:ext uri="{9D8B030D-6E8A-4147-A177-3AD203B41FA5}">
                      <a16:colId xmlns:a16="http://schemas.microsoft.com/office/drawing/2014/main" val="20000"/>
                    </a:ext>
                  </a:extLst>
                </a:gridCol>
                <a:gridCol w="3068635">
                  <a:extLst>
                    <a:ext uri="{9D8B030D-6E8A-4147-A177-3AD203B41FA5}">
                      <a16:colId xmlns:a16="http://schemas.microsoft.com/office/drawing/2014/main" val="20001"/>
                    </a:ext>
                  </a:extLst>
                </a:gridCol>
                <a:gridCol w="2944991">
                  <a:extLst>
                    <a:ext uri="{9D8B030D-6E8A-4147-A177-3AD203B41FA5}">
                      <a16:colId xmlns:a16="http://schemas.microsoft.com/office/drawing/2014/main" val="20002"/>
                    </a:ext>
                  </a:extLst>
                </a:gridCol>
                <a:gridCol w="2438395">
                  <a:extLst>
                    <a:ext uri="{9D8B030D-6E8A-4147-A177-3AD203B41FA5}">
                      <a16:colId xmlns:a16="http://schemas.microsoft.com/office/drawing/2014/main" val="20003"/>
                    </a:ext>
                  </a:extLst>
                </a:gridCol>
              </a:tblGrid>
              <a:tr h="263700">
                <a:tc>
                  <a:txBody>
                    <a:bodyPr/>
                    <a:lstStyle/>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Изменения</a:t>
                      </a:r>
                      <a:endParaRPr lang="ru-RU"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2979" marR="52979" marT="0" marB="0"/>
                </a:tc>
                <a:tc>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НОО</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52979" marR="52979" marT="0" marB="0"/>
                </a:tc>
                <a:tc>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ООО</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52979" marR="52979" marT="0" marB="0"/>
                </a:tc>
                <a:tc>
                  <a:txBody>
                    <a:bodyPr/>
                    <a:lstStyle/>
                    <a:p>
                      <a:pPr>
                        <a:lnSpc>
                          <a:spcPct val="115000"/>
                        </a:lnSpc>
                        <a:spcAft>
                          <a:spcPts val="0"/>
                        </a:spcAft>
                      </a:pPr>
                      <a:r>
                        <a:rPr lang="ru-RU" sz="1200">
                          <a:effectLst/>
                        </a:rPr>
                        <a:t>СОО</a:t>
                      </a:r>
                      <a:endParaRPr lang="ru-RU" sz="800">
                        <a:effectLst/>
                        <a:latin typeface="Calibri" panose="020F0502020204030204" pitchFamily="34" charset="0"/>
                        <a:ea typeface="Calibri" panose="020F0502020204030204" pitchFamily="34" charset="0"/>
                        <a:cs typeface="Times New Roman" panose="02020603050405020304" pitchFamily="18" charset="0"/>
                      </a:endParaRPr>
                    </a:p>
                  </a:txBody>
                  <a:tcPr marL="52979" marR="52979" marT="0" marB="0"/>
                </a:tc>
                <a:extLst>
                  <a:ext uri="{0D108BD9-81ED-4DB2-BD59-A6C34878D82A}">
                    <a16:rowId xmlns:a16="http://schemas.microsoft.com/office/drawing/2014/main" val="10000"/>
                  </a:ext>
                </a:extLst>
              </a:tr>
              <a:tr h="1868831">
                <a:tc>
                  <a:txBody>
                    <a:bodyPr/>
                    <a:lstStyle/>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Практические работы</a:t>
                      </a:r>
                      <a:endParaRPr lang="ru-RU"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2979" marR="52979" marT="0" marB="0"/>
                </a:tc>
                <a:tc>
                  <a:txBody>
                    <a:bodyPr/>
                    <a:lstStyle/>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 </a:t>
                      </a:r>
                      <a:endParaRPr lang="ru-RU"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2979" marR="52979" marT="0" marB="0"/>
                </a:tc>
                <a:tc gridSpan="2">
                  <a:txBody>
                    <a:bodyPr/>
                    <a:lstStyle/>
                    <a:p>
                      <a:pPr algn="just">
                        <a:spcBef>
                          <a:spcPts val="1200"/>
                        </a:spcBef>
                        <a:spcAft>
                          <a:spcPts val="0"/>
                        </a:spcAft>
                      </a:pPr>
                      <a:r>
                        <a:rPr lang="ru-RU" sz="1600" dirty="0">
                          <a:effectLst/>
                          <a:latin typeface="Times New Roman" panose="02020603050405020304" pitchFamily="18" charset="0"/>
                          <a:cs typeface="Times New Roman" panose="02020603050405020304" pitchFamily="18" charset="0"/>
                        </a:rPr>
                        <a:t>Длительность практической работы, являющейся формой организации учебного процесса, направленной на выработку у обучающихся практических умений, включая лабораторные, интерактивные и иные работы и не являющейся формой контроля, составляет один урок (не более чем 45 минут).</a:t>
                      </a:r>
                      <a:endParaRPr lang="ru-RU" sz="105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 </a:t>
                      </a:r>
                      <a:endParaRPr lang="ru-RU"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2979" marR="52979" marT="0" marB="0"/>
                </a:tc>
                <a:tc hMerge="1">
                  <a:txBody>
                    <a:bodyPr/>
                    <a:lstStyle/>
                    <a:p>
                      <a:endParaRPr lang="ru-RU"/>
                    </a:p>
                  </a:txBody>
                  <a:tcPr/>
                </a:tc>
                <a:extLst>
                  <a:ext uri="{0D108BD9-81ED-4DB2-BD59-A6C34878D82A}">
                    <a16:rowId xmlns:a16="http://schemas.microsoft.com/office/drawing/2014/main" val="10001"/>
                  </a:ext>
                </a:extLst>
              </a:tr>
              <a:tr h="1582200">
                <a:tc>
                  <a:txBody>
                    <a:bodyPr/>
                    <a:lstStyle/>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Домашнее задание</a:t>
                      </a:r>
                      <a:endParaRPr lang="ru-RU"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2979" marR="52979" marT="0" marB="0"/>
                </a:tc>
                <a:tc gridSpan="3">
                  <a:txBody>
                    <a:bodyPr/>
                    <a:lstStyle/>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Домашнее задание на следующий урок рекомендуется задавать на текущем уроке, при наличии электронного журнала дублировать в нем задание не позднее времени окончания учебного дня. Для выполнения задания, требующего длительной подготовки (например, подготовка доклада, реферата, оформление презентации, заучивание стихотворений), рекомендуется предоставлять достаточное количество времени</a:t>
                      </a:r>
                      <a:endParaRPr lang="ru-RU"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2979" marR="52979" marT="0" marB="0"/>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2"/>
                  </a:ext>
                </a:extLst>
              </a:tr>
              <a:tr h="1582200">
                <a:tc>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Учебные планы</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52979" marR="52979" marT="0" marB="0"/>
                </a:tc>
                <a:tc>
                  <a:txBody>
                    <a:bodyPr/>
                    <a:lstStyle/>
                    <a:p>
                      <a:pPr>
                        <a:lnSpc>
                          <a:spcPct val="115000"/>
                        </a:lnSpc>
                        <a:spcAft>
                          <a:spcPts val="0"/>
                        </a:spcAft>
                      </a:pPr>
                      <a:r>
                        <a:rPr lang="ru-RU" sz="1600">
                          <a:effectLst/>
                          <a:latin typeface="Times New Roman" panose="02020603050405020304" pitchFamily="18" charset="0"/>
                          <a:cs typeface="Times New Roman" panose="02020603050405020304" pitchFamily="18" charset="0"/>
                        </a:rPr>
                        <a:t>Изменены общее количество часов и максимально допустимая нагрузка в 1 классе (с учетом 16 часов в сентябре-октябре)</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52979" marR="52979" marT="0" marB="0"/>
                </a:tc>
                <a:tc>
                  <a:txBody>
                    <a:bodyPr/>
                    <a:lstStyle/>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Изменено количество часов по истории и обществознанию</a:t>
                      </a:r>
                      <a:endParaRPr lang="ru-RU"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2979" marR="52979" marT="0" marB="0"/>
                </a:tc>
                <a:tc>
                  <a:txBody>
                    <a:bodyPr/>
                    <a:lstStyle/>
                    <a:p>
                      <a:pPr>
                        <a:lnSpc>
                          <a:spcPct val="115000"/>
                        </a:lnSpc>
                        <a:spcAft>
                          <a:spcPts val="0"/>
                        </a:spcAft>
                      </a:pPr>
                      <a:r>
                        <a:rPr lang="ru-RU" sz="1200" dirty="0">
                          <a:effectLst/>
                        </a:rPr>
                        <a:t> </a:t>
                      </a:r>
                      <a:endParaRPr lang="ru-RU"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2979" marR="52979" marT="0" marB="0"/>
                </a:tc>
                <a:extLst>
                  <a:ext uri="{0D108BD9-81ED-4DB2-BD59-A6C34878D82A}">
                    <a16:rowId xmlns:a16="http://schemas.microsoft.com/office/drawing/2014/main" val="10003"/>
                  </a:ext>
                </a:extLst>
              </a:tr>
            </a:tbl>
          </a:graphicData>
        </a:graphic>
      </p:graphicFrame>
      <p:pic>
        <p:nvPicPr>
          <p:cNvPr id="4" name="Рисунок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179194" y="73336"/>
            <a:ext cx="1083241" cy="1083241"/>
          </a:xfrm>
          <a:prstGeom prst="rect">
            <a:avLst/>
          </a:prstGeom>
        </p:spPr>
      </p:pic>
    </p:spTree>
    <p:extLst>
      <p:ext uri="{BB962C8B-B14F-4D97-AF65-F5344CB8AC3E}">
        <p14:creationId xmlns:p14="http://schemas.microsoft.com/office/powerpoint/2010/main" val="28246290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9634" y="22241"/>
            <a:ext cx="12242801" cy="1116249"/>
          </a:xfrm>
          <a:prstGeom prst="rect">
            <a:avLst/>
          </a:prstGeom>
          <a:solidFill>
            <a:srgbClr val="4472C4">
              <a:lumMod val="75000"/>
            </a:srgbClr>
          </a:solidFill>
          <a:ln w="12700" cap="flat" cmpd="sng" algn="ctr">
            <a:noFill/>
            <a:prstDash val="solid"/>
            <a:miter lim="800000"/>
          </a:ln>
          <a:effectLst/>
        </p:spPr>
        <p:txBody>
          <a:bodyPr rtlCol="0" anchor="ctr"/>
          <a:lstStyle/>
          <a:p>
            <a:pPr>
              <a:spcAft>
                <a:spcPts val="0"/>
              </a:spcAft>
            </a:pP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Приказ </a:t>
            </a:r>
            <a:r>
              <a:rPr lang="ru-RU"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Минпросвещения</a:t>
            </a: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России от 9 октября 2024 года № 704 «О внесении изменений в некоторые приказы Министерства просвещения Российской Федерации, касающиеся федеральных образовательных программ </a:t>
            </a:r>
            <a:endParaRPr lang="ru-RU"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ru-RU"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начального </a:t>
            </a: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общего образования, основного общего образования и среднего общего образования»</a:t>
            </a:r>
          </a:p>
        </p:txBody>
      </p:sp>
      <p:pic>
        <p:nvPicPr>
          <p:cNvPr id="3" name="Рисунок 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108759" y="38744"/>
            <a:ext cx="1083241" cy="1083241"/>
          </a:xfrm>
          <a:prstGeom prst="rect">
            <a:avLst/>
          </a:prstGeom>
        </p:spPr>
      </p:pic>
      <p:graphicFrame>
        <p:nvGraphicFramePr>
          <p:cNvPr id="40" name="Таблица 39"/>
          <p:cNvGraphicFramePr>
            <a:graphicFrameLocks noGrp="1"/>
          </p:cNvGraphicFramePr>
          <p:nvPr>
            <p:extLst>
              <p:ext uri="{D42A27DB-BD31-4B8C-83A1-F6EECF244321}">
                <p14:modId xmlns:p14="http://schemas.microsoft.com/office/powerpoint/2010/main" val="2294727106"/>
              </p:ext>
            </p:extLst>
          </p:nvPr>
        </p:nvGraphicFramePr>
        <p:xfrm>
          <a:off x="766118" y="1463160"/>
          <a:ext cx="10091353" cy="4954116"/>
        </p:xfrm>
        <a:graphic>
          <a:graphicData uri="http://schemas.openxmlformats.org/drawingml/2006/table">
            <a:tbl>
              <a:tblPr firstRow="1" firstCol="1" bandRow="1">
                <a:tableStyleId>{5C22544A-7EE6-4342-B048-85BDC9FD1C3A}</a:tableStyleId>
              </a:tblPr>
              <a:tblGrid>
                <a:gridCol w="2482746">
                  <a:extLst>
                    <a:ext uri="{9D8B030D-6E8A-4147-A177-3AD203B41FA5}">
                      <a16:colId xmlns:a16="http://schemas.microsoft.com/office/drawing/2014/main" val="20000"/>
                    </a:ext>
                  </a:extLst>
                </a:gridCol>
                <a:gridCol w="2690897">
                  <a:extLst>
                    <a:ext uri="{9D8B030D-6E8A-4147-A177-3AD203B41FA5}">
                      <a16:colId xmlns:a16="http://schemas.microsoft.com/office/drawing/2014/main" val="20001"/>
                    </a:ext>
                  </a:extLst>
                </a:gridCol>
                <a:gridCol w="2690242">
                  <a:extLst>
                    <a:ext uri="{9D8B030D-6E8A-4147-A177-3AD203B41FA5}">
                      <a16:colId xmlns:a16="http://schemas.microsoft.com/office/drawing/2014/main" val="20002"/>
                    </a:ext>
                  </a:extLst>
                </a:gridCol>
                <a:gridCol w="2227468">
                  <a:extLst>
                    <a:ext uri="{9D8B030D-6E8A-4147-A177-3AD203B41FA5}">
                      <a16:colId xmlns:a16="http://schemas.microsoft.com/office/drawing/2014/main" val="20003"/>
                    </a:ext>
                  </a:extLst>
                </a:gridCol>
              </a:tblGrid>
              <a:tr h="266226">
                <a:tc>
                  <a:txBody>
                    <a:bodyPr/>
                    <a:lstStyle/>
                    <a:p>
                      <a:pPr algn="l">
                        <a:lnSpc>
                          <a:spcPct val="115000"/>
                        </a:lnSpc>
                        <a:spcAft>
                          <a:spcPts val="0"/>
                        </a:spcAft>
                      </a:pPr>
                      <a:r>
                        <a:rPr lang="ru-RU" sz="1300" dirty="0">
                          <a:effectLst/>
                        </a:rPr>
                        <a:t>Изменения</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188" marR="57188" marT="0" marB="0"/>
                </a:tc>
                <a:tc>
                  <a:txBody>
                    <a:bodyPr/>
                    <a:lstStyle/>
                    <a:p>
                      <a:pPr algn="l">
                        <a:lnSpc>
                          <a:spcPct val="115000"/>
                        </a:lnSpc>
                        <a:spcAft>
                          <a:spcPts val="0"/>
                        </a:spcAft>
                      </a:pPr>
                      <a:r>
                        <a:rPr lang="ru-RU" sz="1300">
                          <a:effectLst/>
                        </a:rPr>
                        <a:t>НОО</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7188" marR="57188" marT="0" marB="0"/>
                </a:tc>
                <a:tc>
                  <a:txBody>
                    <a:bodyPr/>
                    <a:lstStyle/>
                    <a:p>
                      <a:pPr algn="l">
                        <a:lnSpc>
                          <a:spcPct val="115000"/>
                        </a:lnSpc>
                        <a:spcAft>
                          <a:spcPts val="0"/>
                        </a:spcAft>
                      </a:pPr>
                      <a:r>
                        <a:rPr lang="ru-RU" sz="1300">
                          <a:effectLst/>
                        </a:rPr>
                        <a:t>ООО</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7188" marR="57188" marT="0" marB="0"/>
                </a:tc>
                <a:tc>
                  <a:txBody>
                    <a:bodyPr/>
                    <a:lstStyle/>
                    <a:p>
                      <a:pPr algn="l">
                        <a:lnSpc>
                          <a:spcPct val="115000"/>
                        </a:lnSpc>
                        <a:spcAft>
                          <a:spcPts val="0"/>
                        </a:spcAft>
                      </a:pPr>
                      <a:r>
                        <a:rPr lang="ru-RU" sz="1300">
                          <a:effectLst/>
                        </a:rPr>
                        <a:t>СОО</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7188" marR="57188" marT="0" marB="0"/>
                </a:tc>
                <a:extLst>
                  <a:ext uri="{0D108BD9-81ED-4DB2-BD59-A6C34878D82A}">
                    <a16:rowId xmlns:a16="http://schemas.microsoft.com/office/drawing/2014/main" val="10000"/>
                  </a:ext>
                </a:extLst>
              </a:tr>
              <a:tr h="1064903">
                <a:tc>
                  <a:txBody>
                    <a:bodyPr/>
                    <a:lstStyle/>
                    <a:p>
                      <a:pPr algn="l">
                        <a:lnSpc>
                          <a:spcPct val="115000"/>
                        </a:lnSpc>
                        <a:spcAft>
                          <a:spcPts val="0"/>
                        </a:spcAft>
                      </a:pPr>
                      <a:r>
                        <a:rPr lang="ru-RU" sz="1300">
                          <a:effectLst/>
                        </a:rPr>
                        <a:t>Содержание учебных предметов</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7188" marR="57188" marT="0" marB="0"/>
                </a:tc>
                <a:tc>
                  <a:txBody>
                    <a:bodyPr/>
                    <a:lstStyle/>
                    <a:p>
                      <a:pPr algn="l">
                        <a:lnSpc>
                          <a:spcPct val="115000"/>
                        </a:lnSpc>
                        <a:spcAft>
                          <a:spcPts val="0"/>
                        </a:spcAft>
                      </a:pPr>
                      <a:r>
                        <a:rPr lang="ru-RU" sz="13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7188" marR="57188" marT="0" marB="0"/>
                </a:tc>
                <a:tc>
                  <a:txBody>
                    <a:bodyPr/>
                    <a:lstStyle/>
                    <a:p>
                      <a:pPr algn="l">
                        <a:lnSpc>
                          <a:spcPct val="115000"/>
                        </a:lnSpc>
                        <a:spcAft>
                          <a:spcPts val="0"/>
                        </a:spcAft>
                      </a:pPr>
                      <a:r>
                        <a:rPr lang="ru-RU" sz="1300">
                          <a:effectLst/>
                        </a:rPr>
                        <a:t>Изменение содержания учебных предметов «История», «Обществознание»</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7188" marR="57188" marT="0" marB="0"/>
                </a:tc>
                <a:tc>
                  <a:txBody>
                    <a:bodyPr/>
                    <a:lstStyle/>
                    <a:p>
                      <a:pPr algn="l">
                        <a:lnSpc>
                          <a:spcPct val="115000"/>
                        </a:lnSpc>
                        <a:spcAft>
                          <a:spcPts val="0"/>
                        </a:spcAft>
                      </a:pPr>
                      <a:r>
                        <a:rPr lang="ru-RU" sz="1300">
                          <a:effectLst/>
                        </a:rPr>
                        <a:t>Изменения в учебном предмете «Вероятность и статистика»</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7188" marR="57188" marT="0" marB="0"/>
                </a:tc>
                <a:extLst>
                  <a:ext uri="{0D108BD9-81ED-4DB2-BD59-A6C34878D82A}">
                    <a16:rowId xmlns:a16="http://schemas.microsoft.com/office/drawing/2014/main" val="10001"/>
                  </a:ext>
                </a:extLst>
              </a:tr>
              <a:tr h="694503">
                <a:tc>
                  <a:txBody>
                    <a:bodyPr/>
                    <a:lstStyle/>
                    <a:p>
                      <a:pPr algn="l">
                        <a:lnSpc>
                          <a:spcPct val="115000"/>
                        </a:lnSpc>
                        <a:spcAft>
                          <a:spcPts val="0"/>
                        </a:spcAft>
                      </a:pPr>
                      <a:r>
                        <a:rPr lang="ru-RU" sz="1300">
                          <a:effectLst/>
                        </a:rPr>
                        <a:t>Внеурочная деятельность</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7188" marR="57188" marT="0" marB="0"/>
                </a:tc>
                <a:tc>
                  <a:txBody>
                    <a:bodyPr/>
                    <a:lstStyle/>
                    <a:p>
                      <a:pPr algn="l">
                        <a:lnSpc>
                          <a:spcPct val="115000"/>
                        </a:lnSpc>
                        <a:spcAft>
                          <a:spcPts val="0"/>
                        </a:spcAft>
                      </a:pPr>
                      <a:r>
                        <a:rPr lang="ru-RU" sz="1300">
                          <a:effectLst/>
                        </a:rPr>
                        <a:t> </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7188" marR="57188" marT="0" marB="0"/>
                </a:tc>
                <a:tc gridSpan="2">
                  <a:txBody>
                    <a:bodyPr/>
                    <a:lstStyle/>
                    <a:p>
                      <a:pPr algn="just">
                        <a:spcBef>
                          <a:spcPts val="1200"/>
                        </a:spcBef>
                        <a:spcAft>
                          <a:spcPts val="0"/>
                        </a:spcAft>
                      </a:pPr>
                      <a:r>
                        <a:rPr lang="ru-RU" sz="1300">
                          <a:effectLst/>
                        </a:rPr>
                        <a:t>Один час в неделю для обучающихся 6 - 11 классов рекомендуется отводить на внеурочное занятие "Россия - мои горизонты".</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8" marR="57188" marT="0" marB="0"/>
                </a:tc>
                <a:tc hMerge="1">
                  <a:txBody>
                    <a:bodyPr/>
                    <a:lstStyle/>
                    <a:p>
                      <a:endParaRPr lang="ru-RU"/>
                    </a:p>
                  </a:txBody>
                  <a:tcPr/>
                </a:tc>
                <a:extLst>
                  <a:ext uri="{0D108BD9-81ED-4DB2-BD59-A6C34878D82A}">
                    <a16:rowId xmlns:a16="http://schemas.microsoft.com/office/drawing/2014/main" val="10002"/>
                  </a:ext>
                </a:extLst>
              </a:tr>
              <a:tr h="2928484">
                <a:tc>
                  <a:txBody>
                    <a:bodyPr/>
                    <a:lstStyle/>
                    <a:p>
                      <a:pPr algn="l">
                        <a:lnSpc>
                          <a:spcPct val="115000"/>
                        </a:lnSpc>
                        <a:spcAft>
                          <a:spcPts val="0"/>
                        </a:spcAft>
                      </a:pPr>
                      <a:r>
                        <a:rPr lang="ru-RU" sz="1300">
                          <a:effectLst/>
                        </a:rPr>
                        <a:t>Понятия, используемые в ФООП</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7188" marR="57188" marT="0" marB="0"/>
                </a:tc>
                <a:tc gridSpan="3">
                  <a:txBody>
                    <a:bodyPr/>
                    <a:lstStyle/>
                    <a:p>
                      <a:pPr algn="l">
                        <a:lnSpc>
                          <a:spcPct val="115000"/>
                        </a:lnSpc>
                        <a:spcAft>
                          <a:spcPts val="0"/>
                        </a:spcAft>
                      </a:pPr>
                      <a:r>
                        <a:rPr lang="ru-RU" sz="1300" strike="sngStrike" dirty="0">
                          <a:effectLst/>
                        </a:rPr>
                        <a:t>«толерантные отношения</a:t>
                      </a:r>
                      <a:r>
                        <a:rPr lang="ru-RU" sz="1300" dirty="0">
                          <a:effectLst/>
                        </a:rPr>
                        <a:t>»                             «уважительные отношения»</a:t>
                      </a:r>
                      <a:endParaRPr lang="ru-RU" sz="900" dirty="0">
                        <a:effectLst/>
                      </a:endParaRPr>
                    </a:p>
                    <a:p>
                      <a:pPr algn="l">
                        <a:lnSpc>
                          <a:spcPct val="115000"/>
                        </a:lnSpc>
                        <a:spcAft>
                          <a:spcPts val="0"/>
                        </a:spcAft>
                      </a:pPr>
                      <a:r>
                        <a:rPr lang="ru-RU" sz="1300" dirty="0">
                          <a:effectLst/>
                        </a:rPr>
                        <a:t> </a:t>
                      </a:r>
                      <a:endParaRPr lang="ru-RU" sz="900" dirty="0">
                        <a:effectLst/>
                      </a:endParaRPr>
                    </a:p>
                    <a:p>
                      <a:pPr algn="l">
                        <a:lnSpc>
                          <a:spcPct val="115000"/>
                        </a:lnSpc>
                        <a:spcAft>
                          <a:spcPts val="0"/>
                        </a:spcAft>
                      </a:pPr>
                      <a:r>
                        <a:rPr lang="ru-RU" sz="1300" dirty="0">
                          <a:effectLst/>
                        </a:rPr>
                        <a:t>«</a:t>
                      </a:r>
                      <a:r>
                        <a:rPr lang="ru-RU" sz="1300" strike="sngStrike" dirty="0">
                          <a:effectLst/>
                        </a:rPr>
                        <a:t>толерантность</a:t>
                      </a:r>
                      <a:r>
                        <a:rPr lang="ru-RU" sz="1300" dirty="0">
                          <a:effectLst/>
                        </a:rPr>
                        <a:t>»                      «уважение», «дружба между народами», «дружба», «уважение к другим народам», «взаимоуважение»</a:t>
                      </a:r>
                      <a:endParaRPr lang="ru-RU" sz="900" dirty="0">
                        <a:effectLst/>
                      </a:endParaRPr>
                    </a:p>
                    <a:p>
                      <a:pPr algn="l">
                        <a:lnSpc>
                          <a:spcPct val="115000"/>
                        </a:lnSpc>
                        <a:spcAft>
                          <a:spcPts val="0"/>
                        </a:spcAft>
                      </a:pPr>
                      <a:r>
                        <a:rPr lang="ru-RU" sz="1300" dirty="0">
                          <a:effectLst/>
                        </a:rPr>
                        <a:t> </a:t>
                      </a:r>
                      <a:endParaRPr lang="ru-RU" sz="900" dirty="0">
                        <a:effectLst/>
                      </a:endParaRPr>
                    </a:p>
                    <a:p>
                      <a:pPr algn="l">
                        <a:lnSpc>
                          <a:spcPct val="115000"/>
                        </a:lnSpc>
                        <a:spcAft>
                          <a:spcPts val="0"/>
                        </a:spcAft>
                      </a:pPr>
                      <a:r>
                        <a:rPr lang="ru-RU" sz="1300" strike="sngStrike" dirty="0">
                          <a:effectLst/>
                        </a:rPr>
                        <a:t>«домашнее насилие и </a:t>
                      </a:r>
                      <a:r>
                        <a:rPr lang="ru-RU" sz="1300" strike="sngStrike" dirty="0" err="1">
                          <a:effectLst/>
                        </a:rPr>
                        <a:t>буллинг</a:t>
                      </a:r>
                      <a:r>
                        <a:rPr lang="ru-RU" sz="1300" strike="sngStrike" dirty="0">
                          <a:effectLst/>
                        </a:rPr>
                        <a:t>»</a:t>
                      </a:r>
                      <a:r>
                        <a:rPr lang="ru-RU" sz="1300" dirty="0">
                          <a:effectLst/>
                        </a:rPr>
                        <a:t>                       «психологическое насилие, систематическое унижение чести и достоинства, издевательства, преследование»</a:t>
                      </a:r>
                      <a:endParaRPr lang="ru-RU" sz="900" dirty="0">
                        <a:effectLst/>
                      </a:endParaRPr>
                    </a:p>
                    <a:p>
                      <a:pPr algn="l">
                        <a:lnSpc>
                          <a:spcPct val="115000"/>
                        </a:lnSpc>
                        <a:spcAft>
                          <a:spcPts val="0"/>
                        </a:spcAft>
                      </a:pPr>
                      <a:r>
                        <a:rPr lang="ru-RU" sz="1300" dirty="0">
                          <a:effectLst/>
                        </a:rPr>
                        <a:t> </a:t>
                      </a:r>
                      <a:endParaRPr lang="ru-RU" sz="900" dirty="0">
                        <a:effectLst/>
                      </a:endParaRPr>
                    </a:p>
                    <a:p>
                      <a:pPr algn="l">
                        <a:lnSpc>
                          <a:spcPct val="115000"/>
                        </a:lnSpc>
                        <a:spcAft>
                          <a:spcPts val="0"/>
                        </a:spcAft>
                      </a:pPr>
                      <a:r>
                        <a:rPr lang="ru-RU" sz="1300" strike="sngStrike" dirty="0">
                          <a:effectLst/>
                        </a:rPr>
                        <a:t>«гендер», «гендерные особенности</a:t>
                      </a:r>
                      <a:r>
                        <a:rPr lang="ru-RU" sz="1300" dirty="0">
                          <a:effectLst/>
                        </a:rPr>
                        <a:t>»                     «пол»</a:t>
                      </a:r>
                      <a:endParaRPr lang="ru-RU" sz="900" dirty="0">
                        <a:effectLst/>
                      </a:endParaRPr>
                    </a:p>
                    <a:p>
                      <a:pPr algn="l">
                        <a:lnSpc>
                          <a:spcPct val="115000"/>
                        </a:lnSpc>
                        <a:spcAft>
                          <a:spcPts val="0"/>
                        </a:spcAft>
                      </a:pPr>
                      <a:r>
                        <a:rPr lang="ru-RU" sz="1300" dirty="0">
                          <a:effectLst/>
                        </a:rPr>
                        <a:t> </a:t>
                      </a:r>
                      <a:endParaRPr lang="ru-RU" sz="900" dirty="0">
                        <a:effectLst/>
                      </a:endParaRPr>
                    </a:p>
                    <a:p>
                      <a:pPr algn="l">
                        <a:lnSpc>
                          <a:spcPct val="115000"/>
                        </a:lnSpc>
                        <a:spcAft>
                          <a:spcPts val="0"/>
                        </a:spcAft>
                      </a:pPr>
                      <a:r>
                        <a:rPr lang="ru-RU" sz="1300" strike="sngStrike" dirty="0">
                          <a:effectLst/>
                        </a:rPr>
                        <a:t>«Массаж», «баня»</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188" marR="57188" marT="0" marB="0"/>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3"/>
                  </a:ext>
                </a:extLst>
              </a:tr>
            </a:tbl>
          </a:graphicData>
        </a:graphic>
      </p:graphicFrame>
      <p:cxnSp>
        <p:nvCxnSpPr>
          <p:cNvPr id="4" name="Прямая со стрелкой 3"/>
          <p:cNvCxnSpPr/>
          <p:nvPr/>
        </p:nvCxnSpPr>
        <p:spPr>
          <a:xfrm>
            <a:off x="5359400" y="3615267"/>
            <a:ext cx="86360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 name="Прямая со стрелкой 9"/>
          <p:cNvCxnSpPr/>
          <p:nvPr/>
        </p:nvCxnSpPr>
        <p:spPr>
          <a:xfrm flipV="1">
            <a:off x="4572000" y="4055533"/>
            <a:ext cx="702733" cy="846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 name="Прямая со стрелкой 11"/>
          <p:cNvCxnSpPr/>
          <p:nvPr/>
        </p:nvCxnSpPr>
        <p:spPr>
          <a:xfrm>
            <a:off x="5655733" y="4749800"/>
            <a:ext cx="719667" cy="846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4" name="Прямая со стрелкой 13"/>
          <p:cNvCxnSpPr/>
          <p:nvPr/>
        </p:nvCxnSpPr>
        <p:spPr>
          <a:xfrm>
            <a:off x="6019800" y="5418667"/>
            <a:ext cx="65193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578835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9634" y="22241"/>
            <a:ext cx="12242801" cy="1116249"/>
          </a:xfrm>
          <a:prstGeom prst="rect">
            <a:avLst/>
          </a:prstGeom>
          <a:solidFill>
            <a:srgbClr val="4472C4">
              <a:lumMod val="75000"/>
            </a:srgbClr>
          </a:solidFill>
          <a:ln w="12700" cap="flat" cmpd="sng" algn="ctr">
            <a:noFill/>
            <a:prstDash val="solid"/>
            <a:miter lim="800000"/>
          </a:ln>
          <a:effectLst/>
        </p:spPr>
        <p:txBody>
          <a:bodyPr rtlCol="0" anchor="ctr"/>
          <a:lstStyle/>
          <a:p>
            <a:pPr>
              <a:spcAft>
                <a:spcPts val="0"/>
              </a:spcAft>
            </a:pP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Приказ </a:t>
            </a:r>
            <a:r>
              <a:rPr lang="ru-RU"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Минпросвещения</a:t>
            </a: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России от 9 октября 2024 года № 704 «О внесении изменений в некоторые приказы Министерства просвещения Российской Федерации, касающиеся федеральных образовательных программ </a:t>
            </a:r>
            <a:endParaRPr lang="ru-RU"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ru-RU"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начального </a:t>
            </a: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общего образования, основного общего образования и среднего общего образования»</a:t>
            </a:r>
          </a:p>
        </p:txBody>
      </p:sp>
      <p:sp>
        <p:nvSpPr>
          <p:cNvPr id="2" name="Прямоугольник 1"/>
          <p:cNvSpPr/>
          <p:nvPr/>
        </p:nvSpPr>
        <p:spPr>
          <a:xfrm>
            <a:off x="543697" y="1991932"/>
            <a:ext cx="9720649" cy="2463238"/>
          </a:xfrm>
          <a:prstGeom prst="rect">
            <a:avLst/>
          </a:prstGeom>
        </p:spPr>
        <p:txBody>
          <a:bodyPr wrap="square">
            <a:spAutoFit/>
          </a:bodyPr>
          <a:lstStyle/>
          <a:p>
            <a:pPr>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Перечень (кодификатор) проверяемых требований к </a:t>
            </a:r>
            <a:r>
              <a:rPr lang="ru-RU" dirty="0" err="1" smtClean="0">
                <a:latin typeface="Times New Roman" panose="02020603050405020304" pitchFamily="18" charset="0"/>
                <a:ea typeface="Calibri" panose="020F0502020204030204" pitchFamily="34" charset="0"/>
                <a:cs typeface="Times New Roman" panose="02020603050405020304" pitchFamily="18" charset="0"/>
              </a:rPr>
              <a:t>метапредметным</a:t>
            </a:r>
            <a:r>
              <a:rPr lang="ru-RU" dirty="0" smtClean="0">
                <a:latin typeface="Times New Roman" panose="02020603050405020304" pitchFamily="18" charset="0"/>
                <a:ea typeface="Calibri" panose="020F0502020204030204" pitchFamily="34" charset="0"/>
                <a:cs typeface="Times New Roman" panose="02020603050405020304" pitchFamily="18" charset="0"/>
              </a:rPr>
              <a:t> </a:t>
            </a:r>
            <a:r>
              <a:rPr lang="ru-RU" dirty="0">
                <a:latin typeface="Times New Roman" panose="02020603050405020304" pitchFamily="18" charset="0"/>
                <a:ea typeface="Calibri" panose="020F0502020204030204" pitchFamily="34" charset="0"/>
                <a:cs typeface="Times New Roman" panose="02020603050405020304" pitchFamily="18" charset="0"/>
              </a:rPr>
              <a:t>результатам освоения основной образовательной программы </a:t>
            </a:r>
            <a:r>
              <a:rPr lang="ru-RU" b="1" dirty="0">
                <a:latin typeface="Times New Roman" panose="02020603050405020304" pitchFamily="18" charset="0"/>
                <a:ea typeface="Calibri" panose="020F0502020204030204" pitchFamily="34" charset="0"/>
                <a:cs typeface="Times New Roman" panose="02020603050405020304" pitchFamily="18" charset="0"/>
              </a:rPr>
              <a:t>начального общего образования</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Перечень (кодификатор) проверяемых требований к </a:t>
            </a:r>
            <a:r>
              <a:rPr lang="ru-RU" dirty="0" err="1" smtClean="0">
                <a:latin typeface="Times New Roman" panose="02020603050405020304" pitchFamily="18" charset="0"/>
                <a:ea typeface="Calibri" panose="020F0502020204030204" pitchFamily="34" charset="0"/>
                <a:cs typeface="Times New Roman" panose="02020603050405020304" pitchFamily="18" charset="0"/>
              </a:rPr>
              <a:t>метапредметным</a:t>
            </a:r>
            <a:r>
              <a:rPr lang="ru-RU" dirty="0" smtClean="0">
                <a:latin typeface="Times New Roman" panose="02020603050405020304" pitchFamily="18" charset="0"/>
                <a:ea typeface="Calibri" panose="020F0502020204030204" pitchFamily="34" charset="0"/>
                <a:cs typeface="Times New Roman" panose="02020603050405020304" pitchFamily="18" charset="0"/>
              </a:rPr>
              <a:t> </a:t>
            </a:r>
            <a:r>
              <a:rPr lang="ru-RU" dirty="0">
                <a:latin typeface="Times New Roman" panose="02020603050405020304" pitchFamily="18" charset="0"/>
                <a:ea typeface="Calibri" panose="020F0502020204030204" pitchFamily="34" charset="0"/>
                <a:cs typeface="Times New Roman" panose="02020603050405020304" pitchFamily="18" charset="0"/>
              </a:rPr>
              <a:t>результатам освоения основной образовательной программы </a:t>
            </a:r>
            <a:r>
              <a:rPr lang="ru-RU" b="1" dirty="0">
                <a:latin typeface="Times New Roman" panose="02020603050405020304" pitchFamily="18" charset="0"/>
                <a:ea typeface="Calibri" panose="020F0502020204030204" pitchFamily="34" charset="0"/>
                <a:cs typeface="Times New Roman" panose="02020603050405020304" pitchFamily="18" charset="0"/>
              </a:rPr>
              <a:t>основного общего образования</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Перечень (кодификатор) проверяемых требований к </a:t>
            </a:r>
            <a:r>
              <a:rPr lang="ru-RU" dirty="0" err="1" smtClean="0">
                <a:latin typeface="Times New Roman" panose="02020603050405020304" pitchFamily="18" charset="0"/>
                <a:ea typeface="Calibri" panose="020F0502020204030204" pitchFamily="34" charset="0"/>
                <a:cs typeface="Times New Roman" panose="02020603050405020304" pitchFamily="18" charset="0"/>
              </a:rPr>
              <a:t>метапредметным</a:t>
            </a:r>
            <a:r>
              <a:rPr lang="ru-RU" dirty="0" smtClean="0">
                <a:latin typeface="Times New Roman" panose="02020603050405020304" pitchFamily="18" charset="0"/>
                <a:ea typeface="Calibri" panose="020F0502020204030204" pitchFamily="34" charset="0"/>
                <a:cs typeface="Times New Roman" panose="02020603050405020304" pitchFamily="18" charset="0"/>
              </a:rPr>
              <a:t> </a:t>
            </a:r>
            <a:r>
              <a:rPr lang="ru-RU" dirty="0">
                <a:latin typeface="Times New Roman" panose="02020603050405020304" pitchFamily="18" charset="0"/>
                <a:ea typeface="Calibri" panose="020F0502020204030204" pitchFamily="34" charset="0"/>
                <a:cs typeface="Times New Roman" panose="02020603050405020304" pitchFamily="18" charset="0"/>
              </a:rPr>
              <a:t>результатам освоения основной образовательной программы </a:t>
            </a:r>
            <a:r>
              <a:rPr lang="ru-RU" b="1" dirty="0">
                <a:latin typeface="Times New Roman" panose="02020603050405020304" pitchFamily="18" charset="0"/>
                <a:ea typeface="Calibri" panose="020F0502020204030204" pitchFamily="34" charset="0"/>
                <a:cs typeface="Times New Roman" panose="02020603050405020304" pitchFamily="18" charset="0"/>
              </a:rPr>
              <a:t>среднего общего образования</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Рисунок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108759" y="55249"/>
            <a:ext cx="1083241" cy="1083241"/>
          </a:xfrm>
          <a:prstGeom prst="rect">
            <a:avLst/>
          </a:prstGeom>
        </p:spPr>
      </p:pic>
    </p:spTree>
    <p:extLst>
      <p:ext uri="{BB962C8B-B14F-4D97-AF65-F5344CB8AC3E}">
        <p14:creationId xmlns:p14="http://schemas.microsoft.com/office/powerpoint/2010/main" val="28751483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9634" y="22241"/>
            <a:ext cx="12242801" cy="1116249"/>
          </a:xfrm>
          <a:prstGeom prst="rect">
            <a:avLst/>
          </a:prstGeom>
          <a:solidFill>
            <a:srgbClr val="4472C4">
              <a:lumMod val="75000"/>
            </a:srgbClr>
          </a:solidFill>
          <a:ln w="12700" cap="flat" cmpd="sng" algn="ctr">
            <a:noFill/>
            <a:prstDash val="solid"/>
            <a:miter lim="800000"/>
          </a:ln>
          <a:effectLst/>
        </p:spPr>
        <p:txBody>
          <a:bodyPr rtlCol="0" anchor="ctr"/>
          <a:lstStyle/>
          <a:p>
            <a:pPr>
              <a:spcAft>
                <a:spcPts val="0"/>
              </a:spcAft>
            </a:pP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Приказ </a:t>
            </a:r>
            <a:r>
              <a:rPr lang="ru-RU"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Минпросвещения</a:t>
            </a: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России от 9 октября 2024 года № 704 «О внесении изменений в некоторые приказы Министерства просвещения Российской Федерации, касающиеся федеральных образовательных программ </a:t>
            </a:r>
            <a:endParaRPr lang="ru-RU"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ru-RU"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начального </a:t>
            </a: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общего образования, основного общего образования и среднего общего образования»</a:t>
            </a:r>
          </a:p>
        </p:txBody>
      </p:sp>
      <p:graphicFrame>
        <p:nvGraphicFramePr>
          <p:cNvPr id="3" name="Таблица 2"/>
          <p:cNvGraphicFramePr>
            <a:graphicFrameLocks noGrp="1"/>
          </p:cNvGraphicFramePr>
          <p:nvPr>
            <p:extLst>
              <p:ext uri="{D42A27DB-BD31-4B8C-83A1-F6EECF244321}">
                <p14:modId xmlns:p14="http://schemas.microsoft.com/office/powerpoint/2010/main" val="1735776219"/>
              </p:ext>
            </p:extLst>
          </p:nvPr>
        </p:nvGraphicFramePr>
        <p:xfrm>
          <a:off x="387174" y="1326288"/>
          <a:ext cx="11046944" cy="5296933"/>
        </p:xfrm>
        <a:graphic>
          <a:graphicData uri="http://schemas.openxmlformats.org/drawingml/2006/table">
            <a:tbl>
              <a:tblPr firstRow="1" firstCol="1" bandRow="1">
                <a:tableStyleId>{5C22544A-7EE6-4342-B048-85BDC9FD1C3A}</a:tableStyleId>
              </a:tblPr>
              <a:tblGrid>
                <a:gridCol w="2761736">
                  <a:extLst>
                    <a:ext uri="{9D8B030D-6E8A-4147-A177-3AD203B41FA5}">
                      <a16:colId xmlns:a16="http://schemas.microsoft.com/office/drawing/2014/main" val="20000"/>
                    </a:ext>
                  </a:extLst>
                </a:gridCol>
                <a:gridCol w="2761736">
                  <a:extLst>
                    <a:ext uri="{9D8B030D-6E8A-4147-A177-3AD203B41FA5}">
                      <a16:colId xmlns:a16="http://schemas.microsoft.com/office/drawing/2014/main" val="20001"/>
                    </a:ext>
                  </a:extLst>
                </a:gridCol>
                <a:gridCol w="2761736">
                  <a:extLst>
                    <a:ext uri="{9D8B030D-6E8A-4147-A177-3AD203B41FA5}">
                      <a16:colId xmlns:a16="http://schemas.microsoft.com/office/drawing/2014/main" val="20002"/>
                    </a:ext>
                  </a:extLst>
                </a:gridCol>
                <a:gridCol w="2761736">
                  <a:extLst>
                    <a:ext uri="{9D8B030D-6E8A-4147-A177-3AD203B41FA5}">
                      <a16:colId xmlns:a16="http://schemas.microsoft.com/office/drawing/2014/main" val="20003"/>
                    </a:ext>
                  </a:extLst>
                </a:gridCol>
              </a:tblGrid>
              <a:tr h="350533">
                <a:tc>
                  <a:txBody>
                    <a:bodyPr/>
                    <a:lstStyle/>
                    <a:p>
                      <a:pPr algn="ctr">
                        <a:spcAft>
                          <a:spcPts val="0"/>
                        </a:spcAft>
                      </a:pPr>
                      <a:r>
                        <a:rPr lang="ru-RU" sz="1800" kern="1200">
                          <a:effectLst/>
                        </a:rPr>
                        <a:t>Изменения</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ru-RU" sz="1800" kern="1200">
                          <a:effectLst/>
                        </a:rPr>
                        <a:t>НОО</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ru-RU" sz="1800" kern="1200">
                          <a:effectLst/>
                        </a:rPr>
                        <a:t>ООО</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ru-RU" sz="1800" kern="1200">
                          <a:effectLst/>
                        </a:rPr>
                        <a:t>СОО</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989280">
                <a:tc>
                  <a:txBody>
                    <a:bodyPr/>
                    <a:lstStyle/>
                    <a:p>
                      <a:pPr algn="just">
                        <a:lnSpc>
                          <a:spcPct val="107000"/>
                        </a:lnSpc>
                        <a:spcAft>
                          <a:spcPts val="0"/>
                        </a:spcAft>
                      </a:pPr>
                      <a:r>
                        <a:rPr lang="ru-RU" sz="1100">
                          <a:effectLst/>
                        </a:rPr>
                        <a:t>Поурочное планирование (по классам)</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1200">
                          <a:effectLst/>
                        </a:rPr>
                        <a:t>Русский язык. Литературное чтение, Окружающий мир, Труд (технология)</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1200">
                          <a:effectLst/>
                        </a:rPr>
                        <a:t>Русский язык, Литература, История, Обществознание, География, Труд (технология), ОБЗР</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1200">
                          <a:effectLst/>
                        </a:rPr>
                        <a:t>Русский язык, Литература, История, Обществознание, География, ОБЗР</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989280">
                <a:tc>
                  <a:txBody>
                    <a:bodyPr/>
                    <a:lstStyle/>
                    <a:p>
                      <a:pPr algn="just">
                        <a:lnSpc>
                          <a:spcPct val="107000"/>
                        </a:lnSpc>
                        <a:spcAft>
                          <a:spcPts val="0"/>
                        </a:spcAft>
                      </a:pPr>
                      <a:r>
                        <a:rPr lang="ru-RU" sz="1200" dirty="0">
                          <a:effectLst/>
                        </a:rPr>
                        <a:t>Проверяемые требования к результатам освоения основной образовательной программы (по классам)</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algn="just">
                        <a:lnSpc>
                          <a:spcPct val="107000"/>
                        </a:lnSpc>
                        <a:spcAft>
                          <a:spcPts val="0"/>
                        </a:spcAft>
                      </a:pPr>
                      <a:r>
                        <a:rPr lang="ru-RU" sz="1200">
                          <a:effectLst/>
                        </a:rPr>
                        <a:t>Русский язык. Литературное чтение, Окружающий мир, Иностранный язык (английский, немецкий, французский, испанский), Математика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4">
                  <a:txBody>
                    <a:bodyPr/>
                    <a:lstStyle/>
                    <a:p>
                      <a:pPr algn="just">
                        <a:lnSpc>
                          <a:spcPct val="107000"/>
                        </a:lnSpc>
                        <a:spcAft>
                          <a:spcPts val="0"/>
                        </a:spcAft>
                      </a:pPr>
                      <a:r>
                        <a:rPr lang="ru-RU" sz="1200" dirty="0">
                          <a:effectLst/>
                        </a:rPr>
                        <a:t>Русский язык, Литература, История, Обществознание, География, Иностранный язык (английский, немецкий, французский, испанский), Математика, Биология, Химия, Информатика, Физика</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4">
                  <a:txBody>
                    <a:bodyPr/>
                    <a:lstStyle/>
                    <a:p>
                      <a:pPr algn="just">
                        <a:lnSpc>
                          <a:spcPct val="107000"/>
                        </a:lnSpc>
                        <a:spcAft>
                          <a:spcPts val="0"/>
                        </a:spcAft>
                      </a:pPr>
                      <a:r>
                        <a:rPr lang="ru-RU" sz="1200">
                          <a:effectLst/>
                        </a:rPr>
                        <a:t>Русский язык, Литература, История, Обществознание, География, Иностранный язык (английский, немецкий, французский, испанский, китайский), Математика, Биология, Химия, Информатика, Физика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489123">
                <a:tc>
                  <a:txBody>
                    <a:bodyPr/>
                    <a:lstStyle/>
                    <a:p>
                      <a:pPr algn="just">
                        <a:lnSpc>
                          <a:spcPct val="107000"/>
                        </a:lnSpc>
                        <a:spcAft>
                          <a:spcPts val="0"/>
                        </a:spcAft>
                      </a:pPr>
                      <a:r>
                        <a:rPr lang="ru-RU" sz="1200">
                          <a:effectLst/>
                        </a:rPr>
                        <a:t>Проверяемые элементы содержания (по классам)</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3"/>
                  </a:ext>
                </a:extLst>
              </a:tr>
              <a:tr h="1489437">
                <a:tc>
                  <a:txBody>
                    <a:bodyPr/>
                    <a:lstStyle/>
                    <a:p>
                      <a:pPr algn="just">
                        <a:lnSpc>
                          <a:spcPct val="107000"/>
                        </a:lnSpc>
                        <a:spcAft>
                          <a:spcPts val="0"/>
                        </a:spcAft>
                      </a:pPr>
                      <a:r>
                        <a:rPr lang="ru-RU" sz="1200">
                          <a:effectLst/>
                        </a:rPr>
                        <a:t>Проверяемые на ОГЭ и ЕГЭ по учебному предмету требования к результатам освоения основной образовательной программы основного общего образования</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4"/>
                  </a:ext>
                </a:extLst>
              </a:tr>
              <a:tr h="989280">
                <a:tc>
                  <a:txBody>
                    <a:bodyPr/>
                    <a:lstStyle/>
                    <a:p>
                      <a:pPr algn="just">
                        <a:lnSpc>
                          <a:spcPct val="107000"/>
                        </a:lnSpc>
                        <a:spcAft>
                          <a:spcPts val="0"/>
                        </a:spcAft>
                      </a:pPr>
                      <a:r>
                        <a:rPr lang="ru-RU" sz="1200">
                          <a:effectLst/>
                        </a:rPr>
                        <a:t>Перечень элементов содержания, проверяемых на ОГЭ и ЕГЭ по учебному предмету</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12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5"/>
                  </a:ext>
                </a:extLst>
              </a:tr>
            </a:tbl>
          </a:graphicData>
        </a:graphic>
      </p:graphicFrame>
      <p:pic>
        <p:nvPicPr>
          <p:cNvPr id="4" name="Рисунок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158185" y="22241"/>
            <a:ext cx="1083241" cy="1083241"/>
          </a:xfrm>
          <a:prstGeom prst="rect">
            <a:avLst/>
          </a:prstGeom>
        </p:spPr>
      </p:pic>
    </p:spTree>
    <p:extLst>
      <p:ext uri="{BB962C8B-B14F-4D97-AF65-F5344CB8AC3E}">
        <p14:creationId xmlns:p14="http://schemas.microsoft.com/office/powerpoint/2010/main" val="348732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9634" y="22241"/>
            <a:ext cx="12242801" cy="1116249"/>
          </a:xfrm>
          <a:prstGeom prst="rect">
            <a:avLst/>
          </a:prstGeom>
          <a:solidFill>
            <a:srgbClr val="4472C4">
              <a:lumMod val="75000"/>
            </a:srgbClr>
          </a:solidFill>
          <a:ln w="12700" cap="flat" cmpd="sng" algn="ctr">
            <a:noFill/>
            <a:prstDash val="solid"/>
            <a:miter lim="800000"/>
          </a:ln>
          <a:effectLst/>
        </p:spPr>
        <p:txBody>
          <a:bodyPr rtlCol="0" anchor="ctr"/>
          <a:lstStyle/>
          <a:p>
            <a:pPr>
              <a:spcAft>
                <a:spcPts val="0"/>
              </a:spcAft>
            </a:pP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Приказ </a:t>
            </a:r>
            <a:r>
              <a:rPr lang="ru-RU"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Минпросвещения</a:t>
            </a: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России от 9 октября 2024 года № 704 «О внесении изменений в некоторые приказы Министерства просвещения Российской Федерации, касающиеся федеральных образовательных программ </a:t>
            </a:r>
            <a:endParaRPr lang="ru-RU"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ru-RU"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начального </a:t>
            </a: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общего образования, основного общего образования и среднего общего образования»</a:t>
            </a:r>
          </a:p>
        </p:txBody>
      </p:sp>
      <p:sp>
        <p:nvSpPr>
          <p:cNvPr id="3" name="Прямоугольник 2"/>
          <p:cNvSpPr/>
          <p:nvPr/>
        </p:nvSpPr>
        <p:spPr>
          <a:xfrm>
            <a:off x="329239" y="1400101"/>
            <a:ext cx="11623590" cy="4702634"/>
          </a:xfrm>
          <a:prstGeom prst="rect">
            <a:avLst/>
          </a:prstGeom>
        </p:spPr>
        <p:txBody>
          <a:bodyPr wrap="square">
            <a:spAutoFit/>
          </a:bodyPr>
          <a:lstStyle/>
          <a:p>
            <a:pPr algn="just">
              <a:lnSpc>
                <a:spcPct val="107000"/>
              </a:lnSpc>
              <a:spcAft>
                <a:spcPts val="0"/>
              </a:spcAft>
            </a:pPr>
            <a:r>
              <a:rPr lang="ru-RU" sz="2000" b="1" dirty="0">
                <a:latin typeface="Times New Roman" panose="02020603050405020304" pitchFamily="18" charset="0"/>
                <a:ea typeface="Calibri" panose="020F0502020204030204" pitchFamily="34" charset="0"/>
                <a:cs typeface="Times New Roman" panose="02020603050405020304" pitchFamily="18" charset="0"/>
              </a:rPr>
              <a:t>Актуальные вопросы преподавания </a:t>
            </a:r>
            <a:r>
              <a:rPr lang="ru-RU" sz="2000" b="1" dirty="0" smtClean="0">
                <a:latin typeface="Times New Roman" panose="02020603050405020304" pitchFamily="18" charset="0"/>
                <a:ea typeface="Calibri" panose="020F0502020204030204" pitchFamily="34" charset="0"/>
                <a:cs typeface="Times New Roman" panose="02020603050405020304" pitchFamily="18" charset="0"/>
              </a:rPr>
              <a:t>физической культуры с </a:t>
            </a:r>
            <a:r>
              <a:rPr lang="ru-RU" sz="2000" b="1" dirty="0">
                <a:latin typeface="Times New Roman" panose="02020603050405020304" pitchFamily="18" charset="0"/>
                <a:ea typeface="Calibri" panose="020F0502020204030204" pitchFamily="34" charset="0"/>
                <a:cs typeface="Times New Roman" panose="02020603050405020304" pitchFamily="18" charset="0"/>
              </a:rPr>
              <a:t>1 сентября 2025 </a:t>
            </a:r>
            <a:r>
              <a:rPr lang="ru-RU" sz="2000" b="1" dirty="0" smtClean="0">
                <a:latin typeface="Times New Roman" panose="02020603050405020304" pitchFamily="18" charset="0"/>
                <a:ea typeface="Calibri" panose="020F0502020204030204" pitchFamily="34" charset="0"/>
                <a:cs typeface="Times New Roman" panose="02020603050405020304" pitchFamily="18" charset="0"/>
              </a:rPr>
              <a:t>г</a:t>
            </a:r>
          </a:p>
          <a:p>
            <a:pPr algn="just">
              <a:lnSpc>
                <a:spcPct val="107000"/>
              </a:lnSpc>
              <a:spcAft>
                <a:spcPts val="0"/>
              </a:spcAft>
            </a:pPr>
            <a:endParaRPr lang="ru-RU" sz="1600" b="1"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ru-RU" u="sng" dirty="0" smtClean="0">
                <a:latin typeface="Times New Roman" panose="02020603050405020304" pitchFamily="18" charset="0"/>
                <a:ea typeface="Calibri" panose="020F0502020204030204" pitchFamily="34" charset="0"/>
                <a:cs typeface="Times New Roman" panose="02020603050405020304" pitchFamily="18" charset="0"/>
              </a:rPr>
              <a:t>На основании Приказа вносятся изменения в федеральные образовательные программы</a:t>
            </a:r>
          </a:p>
          <a:p>
            <a:pPr algn="just">
              <a:lnSpc>
                <a:spcPct val="107000"/>
              </a:lnSpc>
              <a:spcAft>
                <a:spcPts val="0"/>
              </a:spcAft>
            </a:pPr>
            <a:r>
              <a:rPr lang="ru-RU" dirty="0" smtClean="0">
                <a:latin typeface="Times New Roman" panose="02020603050405020304" pitchFamily="18" charset="0"/>
                <a:ea typeface="Calibri" panose="020F0502020204030204" pitchFamily="34" charset="0"/>
                <a:cs typeface="Times New Roman" panose="02020603050405020304" pitchFamily="18" charset="0"/>
              </a:rPr>
              <a:t>Изменения в ФОП ООО (5-9 классы) с 01.09.2025:</a:t>
            </a:r>
          </a:p>
          <a:p>
            <a:pPr marL="285750" indent="-285750" algn="just">
              <a:lnSpc>
                <a:spcPct val="107000"/>
              </a:lnSpc>
              <a:spcAft>
                <a:spcPts val="0"/>
              </a:spcAft>
              <a:buFont typeface="Wingdings" panose="05000000000000000000" pitchFamily="2" charset="2"/>
              <a:buChar char="ü"/>
            </a:pPr>
            <a:r>
              <a:rPr lang="ru-RU" sz="2400"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Целевой раздел</a:t>
            </a:r>
          </a:p>
          <a:p>
            <a:pPr algn="just">
              <a:lnSpc>
                <a:spcPct val="107000"/>
              </a:lnSpc>
              <a:spcAft>
                <a:spcPts val="0"/>
              </a:spcAft>
            </a:pPr>
            <a:r>
              <a:rPr lang="ru-RU" sz="2400" i="1" dirty="0" smtClean="0">
                <a:latin typeface="Times New Roman" panose="02020603050405020304" pitchFamily="18" charset="0"/>
                <a:ea typeface="Calibri" panose="020F0502020204030204" pitchFamily="34" charset="0"/>
                <a:cs typeface="Times New Roman" panose="02020603050405020304" pitchFamily="18" charset="0"/>
              </a:rPr>
              <a:t>Пояснительная записка.</a:t>
            </a:r>
          </a:p>
          <a:p>
            <a:pPr marL="342900" indent="-342900" algn="just">
              <a:lnSpc>
                <a:spcPct val="107000"/>
              </a:lnSpc>
              <a:spcAft>
                <a:spcPts val="0"/>
              </a:spcAft>
              <a:buFont typeface="Arial" panose="020B0604020202020204" pitchFamily="34" charset="0"/>
              <a:buChar char="•"/>
            </a:pPr>
            <a:r>
              <a:rPr lang="ru-RU" sz="2400" i="1" dirty="0" smtClean="0">
                <a:latin typeface="Times New Roman" panose="02020603050405020304" pitchFamily="18" charset="0"/>
                <a:ea typeface="Calibri" panose="020F0502020204030204" pitchFamily="34" charset="0"/>
                <a:cs typeface="Times New Roman" panose="02020603050405020304" pitchFamily="18" charset="0"/>
              </a:rPr>
              <a:t>Внесли изменения в принципы ФОП ООО.</a:t>
            </a:r>
          </a:p>
          <a:p>
            <a:pPr marL="342900" indent="-342900" algn="just">
              <a:lnSpc>
                <a:spcPct val="107000"/>
              </a:lnSpc>
              <a:spcAft>
                <a:spcPts val="0"/>
              </a:spcAft>
              <a:buFont typeface="Arial" panose="020B0604020202020204" pitchFamily="34" charset="0"/>
              <a:buChar char="•"/>
            </a:pPr>
            <a:r>
              <a:rPr lang="ru-RU" sz="2400" i="1" dirty="0" smtClean="0">
                <a:latin typeface="Times New Roman" panose="02020603050405020304" pitchFamily="18" charset="0"/>
                <a:ea typeface="Calibri" panose="020F0502020204030204" pitchFamily="34" charset="0"/>
                <a:cs typeface="Times New Roman" panose="02020603050405020304" pitchFamily="18" charset="0"/>
              </a:rPr>
              <a:t>Изменили минимальный объем аудиторной работы обучающихся за пять учебных лет: было 5058, стало 5338</a:t>
            </a:r>
          </a:p>
          <a:p>
            <a:pPr marL="342900" indent="-342900" algn="just">
              <a:lnSpc>
                <a:spcPct val="107000"/>
              </a:lnSpc>
              <a:spcAft>
                <a:spcPts val="0"/>
              </a:spcAft>
              <a:buFont typeface="Arial" panose="020B0604020202020204" pitchFamily="34" charset="0"/>
              <a:buChar char="•"/>
            </a:pPr>
            <a:r>
              <a:rPr lang="ru-RU" sz="2400" i="1" dirty="0" smtClean="0">
                <a:latin typeface="Times New Roman" panose="02020603050405020304" pitchFamily="18" charset="0"/>
                <a:ea typeface="Calibri" panose="020F0502020204030204" pitchFamily="34" charset="0"/>
                <a:cs typeface="Times New Roman" panose="02020603050405020304" pitchFamily="18" charset="0"/>
              </a:rPr>
              <a:t>Внесли изменения в «Систему оценки»: длительность контрольных и проверочных работ, общий объем </a:t>
            </a:r>
            <a:r>
              <a:rPr lang="ru-RU" sz="2400" i="1" dirty="0" err="1" smtClean="0">
                <a:latin typeface="Times New Roman" panose="02020603050405020304" pitchFamily="18" charset="0"/>
                <a:ea typeface="Calibri" panose="020F0502020204030204" pitchFamily="34" charset="0"/>
                <a:cs typeface="Times New Roman" panose="02020603050405020304" pitchFamily="18" charset="0"/>
              </a:rPr>
              <a:t>к.р.от</a:t>
            </a:r>
            <a:r>
              <a:rPr lang="ru-RU" sz="2400" i="1" dirty="0" smtClean="0">
                <a:latin typeface="Times New Roman" panose="02020603050405020304" pitchFamily="18" charset="0"/>
                <a:ea typeface="Calibri" panose="020F0502020204030204" pitchFamily="34" charset="0"/>
                <a:cs typeface="Times New Roman" panose="02020603050405020304" pitchFamily="18" charset="0"/>
              </a:rPr>
              <a:t> всего объема учебного времени-10%. Ввели кодификатор </a:t>
            </a:r>
            <a:r>
              <a:rPr lang="ru-RU" sz="2400" i="1" dirty="0" err="1" smtClean="0">
                <a:latin typeface="Times New Roman" panose="02020603050405020304" pitchFamily="18" charset="0"/>
                <a:ea typeface="Calibri" panose="020F0502020204030204" pitchFamily="34" charset="0"/>
                <a:cs typeface="Times New Roman" panose="02020603050405020304" pitchFamily="18" charset="0"/>
              </a:rPr>
              <a:t>проверемых</a:t>
            </a:r>
            <a:r>
              <a:rPr lang="ru-RU" sz="2400" i="1" dirty="0" smtClean="0">
                <a:latin typeface="Times New Roman" panose="02020603050405020304" pitchFamily="18" charset="0"/>
                <a:ea typeface="Calibri" panose="020F0502020204030204" pitchFamily="34" charset="0"/>
                <a:cs typeface="Times New Roman" panose="02020603050405020304" pitchFamily="18" charset="0"/>
              </a:rPr>
              <a:t> требований к </a:t>
            </a:r>
            <a:r>
              <a:rPr lang="ru-RU" sz="2400" i="1" dirty="0" err="1" smtClean="0">
                <a:latin typeface="Times New Roman" panose="02020603050405020304" pitchFamily="18" charset="0"/>
                <a:ea typeface="Calibri" panose="020F0502020204030204" pitchFamily="34" charset="0"/>
                <a:cs typeface="Times New Roman" panose="02020603050405020304" pitchFamily="18" charset="0"/>
              </a:rPr>
              <a:t>метапредметным</a:t>
            </a:r>
            <a:r>
              <a:rPr lang="ru-RU" sz="2400" i="1" dirty="0" smtClean="0">
                <a:latin typeface="Times New Roman" panose="02020603050405020304" pitchFamily="18" charset="0"/>
                <a:ea typeface="Calibri" panose="020F0502020204030204" pitchFamily="34" charset="0"/>
                <a:cs typeface="Times New Roman" panose="02020603050405020304" pitchFamily="18" charset="0"/>
              </a:rPr>
              <a:t> результатам.</a:t>
            </a:r>
            <a:endParaRPr lang="ru-RU" sz="2400" i="1"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ru-RU" i="1" dirty="0">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Рисунок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179194" y="55249"/>
            <a:ext cx="1083241" cy="1083241"/>
          </a:xfrm>
          <a:prstGeom prst="rect">
            <a:avLst/>
          </a:prstGeom>
        </p:spPr>
      </p:pic>
    </p:spTree>
    <p:extLst>
      <p:ext uri="{BB962C8B-B14F-4D97-AF65-F5344CB8AC3E}">
        <p14:creationId xmlns:p14="http://schemas.microsoft.com/office/powerpoint/2010/main" val="6397900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9634" y="22241"/>
            <a:ext cx="12242801" cy="1116249"/>
          </a:xfrm>
          <a:prstGeom prst="rect">
            <a:avLst/>
          </a:prstGeom>
          <a:solidFill>
            <a:srgbClr val="4472C4">
              <a:lumMod val="75000"/>
            </a:srgbClr>
          </a:solidFill>
          <a:ln w="12700" cap="flat" cmpd="sng" algn="ctr">
            <a:noFill/>
            <a:prstDash val="solid"/>
            <a:miter lim="800000"/>
          </a:ln>
          <a:effectLst/>
        </p:spPr>
        <p:txBody>
          <a:bodyPr rtlCol="0" anchor="ctr"/>
          <a:lstStyle/>
          <a:p>
            <a:pPr>
              <a:spcAft>
                <a:spcPts val="0"/>
              </a:spcAft>
            </a:pP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Приказ </a:t>
            </a:r>
            <a:r>
              <a:rPr lang="ru-RU"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Минпросвещения</a:t>
            </a: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России от 9 октября 2024 года № 704 «О внесении изменений в некоторые приказы Министерства просвещения Российской Федерации, касающиеся федеральных образовательных программ </a:t>
            </a:r>
            <a:endParaRPr lang="ru-RU"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ru-RU"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начального </a:t>
            </a: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общего образования, основного общего образования и среднего общего образования»</a:t>
            </a:r>
          </a:p>
        </p:txBody>
      </p:sp>
      <p:sp>
        <p:nvSpPr>
          <p:cNvPr id="3" name="Прямоугольник 2"/>
          <p:cNvSpPr/>
          <p:nvPr/>
        </p:nvSpPr>
        <p:spPr>
          <a:xfrm>
            <a:off x="513217" y="1348159"/>
            <a:ext cx="8343399" cy="4570995"/>
          </a:xfrm>
          <a:prstGeom prst="rect">
            <a:avLst/>
          </a:prstGeom>
        </p:spPr>
        <p:txBody>
          <a:bodyPr wrap="square">
            <a:spAutoFit/>
          </a:bodyPr>
          <a:lstStyle/>
          <a:p>
            <a:pPr algn="just">
              <a:lnSpc>
                <a:spcPct val="107000"/>
              </a:lnSpc>
              <a:spcAft>
                <a:spcPts val="0"/>
              </a:spcAft>
            </a:pPr>
            <a:r>
              <a:rPr lang="ru-RU" sz="2000" b="1" dirty="0" smtClean="0">
                <a:latin typeface="Times New Roman" panose="02020603050405020304" pitchFamily="18" charset="0"/>
                <a:ea typeface="Calibri" panose="020F0502020204030204" pitchFamily="34" charset="0"/>
                <a:cs typeface="Times New Roman" panose="02020603050405020304" pitchFamily="18" charset="0"/>
              </a:rPr>
              <a:t>Актуальные вопросы преподавания физической культуры с 1 сентября 2025 г.</a:t>
            </a:r>
          </a:p>
          <a:p>
            <a:pPr marL="285750" indent="-285750" algn="just">
              <a:lnSpc>
                <a:spcPct val="107000"/>
              </a:lnSpc>
              <a:spcAft>
                <a:spcPts val="0"/>
              </a:spcAft>
              <a:buFont typeface="Wingdings" panose="05000000000000000000" pitchFamily="2" charset="2"/>
              <a:buChar char="ü"/>
            </a:pPr>
            <a:r>
              <a:rPr lang="ru-RU" sz="2400" i="1" dirty="0" smtClean="0">
                <a:solidFill>
                  <a:srgbClr val="2209B7"/>
                </a:solidFill>
                <a:latin typeface="Times New Roman" panose="02020603050405020304" pitchFamily="18" charset="0"/>
                <a:ea typeface="Calibri" panose="020F0502020204030204" pitchFamily="34" charset="0"/>
                <a:cs typeface="Times New Roman" panose="02020603050405020304" pitchFamily="18" charset="0"/>
              </a:rPr>
              <a:t>Содержательный раздел</a:t>
            </a:r>
          </a:p>
          <a:p>
            <a:pPr algn="just">
              <a:lnSpc>
                <a:spcPct val="107000"/>
              </a:lnSpc>
              <a:spcAft>
                <a:spcPts val="0"/>
              </a:spcAft>
            </a:pPr>
            <a:r>
              <a:rPr lang="ru-RU" sz="2400" i="1" dirty="0" smtClean="0">
                <a:latin typeface="Times New Roman" panose="02020603050405020304" pitchFamily="18" charset="0"/>
                <a:ea typeface="Calibri" panose="020F0502020204030204" pitchFamily="34" charset="0"/>
                <a:cs typeface="Times New Roman" panose="02020603050405020304" pitchFamily="18" charset="0"/>
              </a:rPr>
              <a:t>ФРП по физической культуре: общее количество часов - 510 при 3 часах в неделю, 340 при 2. На модульный блок «Базовая физическая подготовка»-150 часов из общего числа. Сочетания «гендерные особенности» заменили на «пол», отредактировали содержание модулей по хоккею, спортивной борьбе, </a:t>
            </a:r>
            <a:r>
              <a:rPr lang="ru-RU" sz="2400" i="1" dirty="0" err="1" smtClean="0">
                <a:latin typeface="Times New Roman" panose="02020603050405020304" pitchFamily="18" charset="0"/>
                <a:ea typeface="Calibri" panose="020F0502020204030204" pitchFamily="34" charset="0"/>
                <a:cs typeface="Times New Roman" panose="02020603050405020304" pitchFamily="18" charset="0"/>
              </a:rPr>
              <a:t>флорболу</a:t>
            </a:r>
            <a:r>
              <a:rPr lang="ru-RU" sz="2400" i="1" dirty="0" smtClean="0">
                <a:latin typeface="Times New Roman" panose="02020603050405020304" pitchFamily="18" charset="0"/>
                <a:ea typeface="Calibri" panose="020F0502020204030204" pitchFamily="34" charset="0"/>
                <a:cs typeface="Times New Roman" panose="02020603050405020304" pitchFamily="18" charset="0"/>
              </a:rPr>
              <a:t>, бадминтону</a:t>
            </a:r>
            <a:endParaRPr lang="ru-RU" sz="2400" i="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endParaRPr lang="ru-RU" sz="2000" i="1" dirty="0" smtClean="0">
              <a:solidFill>
                <a:srgbClr val="2209B7"/>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ru-RU" sz="1400" b="1" dirty="0" smtClean="0">
                <a:latin typeface="Times New Roman" panose="02020603050405020304" pitchFamily="18" charset="0"/>
                <a:ea typeface="Calibri" panose="020F0502020204030204" pitchFamily="34" charset="0"/>
                <a:cs typeface="Times New Roman" panose="02020603050405020304" pitchFamily="18" charset="0"/>
              </a:rPr>
              <a:t> </a:t>
            </a:r>
            <a:endParaRPr lang="ru-RU" sz="12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ru-RU" sz="12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Рисунок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179194" y="22241"/>
            <a:ext cx="1083241" cy="1083241"/>
          </a:xfrm>
          <a:prstGeom prst="rect">
            <a:avLst/>
          </a:prstGeom>
        </p:spPr>
      </p:pic>
    </p:spTree>
    <p:extLst>
      <p:ext uri="{BB962C8B-B14F-4D97-AF65-F5344CB8AC3E}">
        <p14:creationId xmlns:p14="http://schemas.microsoft.com/office/powerpoint/2010/main" val="24037111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9634" y="22241"/>
            <a:ext cx="12242801" cy="1116249"/>
          </a:xfrm>
          <a:prstGeom prst="rect">
            <a:avLst/>
          </a:prstGeom>
          <a:solidFill>
            <a:srgbClr val="4472C4">
              <a:lumMod val="75000"/>
            </a:srgbClr>
          </a:solidFill>
          <a:ln w="12700" cap="flat" cmpd="sng" algn="ctr">
            <a:noFill/>
            <a:prstDash val="solid"/>
            <a:miter lim="800000"/>
          </a:ln>
          <a:effectLst/>
        </p:spPr>
        <p:txBody>
          <a:bodyPr rtlCol="0" anchor="ctr"/>
          <a:lstStyle/>
          <a:p>
            <a:pPr>
              <a:spcAft>
                <a:spcPts val="0"/>
              </a:spcAft>
            </a:pP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Приказ </a:t>
            </a:r>
            <a:r>
              <a:rPr lang="ru-RU"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Минпросвещения</a:t>
            </a: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России от 9 октября 2024 года № 704 «О внесении изменений в некоторые приказы Министерства просвещения Российской Федерации, касающиеся федеральных образовательных программ </a:t>
            </a:r>
            <a:endParaRPr lang="ru-RU"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ru-RU"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начального </a:t>
            </a: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общего образования, основного общего образования и среднего общего образования»</a:t>
            </a:r>
          </a:p>
        </p:txBody>
      </p:sp>
      <p:pic>
        <p:nvPicPr>
          <p:cNvPr id="3" name="Рисунок 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179194" y="38744"/>
            <a:ext cx="1083241" cy="1083241"/>
          </a:xfrm>
          <a:prstGeom prst="rect">
            <a:avLst/>
          </a:prstGeom>
        </p:spPr>
      </p:pic>
      <p:sp>
        <p:nvSpPr>
          <p:cNvPr id="4" name="Заголовок 3"/>
          <p:cNvSpPr>
            <a:spLocks noGrp="1"/>
          </p:cNvSpPr>
          <p:nvPr>
            <p:ph type="title"/>
          </p:nvPr>
        </p:nvSpPr>
        <p:spPr>
          <a:xfrm>
            <a:off x="459377" y="2248833"/>
            <a:ext cx="10515600" cy="3018155"/>
          </a:xfrm>
        </p:spPr>
        <p:txBody>
          <a:bodyPr>
            <a:normAutofit fontScale="90000"/>
          </a:bodyPr>
          <a:lstStyle/>
          <a:p>
            <a:r>
              <a:rPr lang="ru-RU" sz="2700" i="1" dirty="0" smtClean="0">
                <a:solidFill>
                  <a:srgbClr val="2209B7"/>
                </a:solidFill>
                <a:latin typeface="Times New Roman" panose="02020603050405020304" pitchFamily="18" charset="0"/>
                <a:cs typeface="Times New Roman" panose="02020603050405020304" pitchFamily="18" charset="0"/>
              </a:rPr>
              <a:t>Организационный раздел</a:t>
            </a:r>
            <a:br>
              <a:rPr lang="ru-RU" sz="2700" i="1" dirty="0" smtClean="0">
                <a:solidFill>
                  <a:srgbClr val="2209B7"/>
                </a:solidFill>
                <a:latin typeface="Times New Roman" panose="02020603050405020304" pitchFamily="18" charset="0"/>
                <a:cs typeface="Times New Roman" panose="02020603050405020304" pitchFamily="18" charset="0"/>
              </a:rPr>
            </a:br>
            <a:r>
              <a:rPr lang="ru-RU" sz="2200" dirty="0" smtClean="0">
                <a:latin typeface="Times New Roman" panose="02020603050405020304" pitchFamily="18" charset="0"/>
                <a:cs typeface="Times New Roman" panose="02020603050405020304" pitchFamily="18" charset="0"/>
              </a:rPr>
              <a:t>Федеральный учебный план:</a:t>
            </a:r>
            <a:br>
              <a:rPr lang="ru-RU" sz="2200" dirty="0" smtClean="0">
                <a:latin typeface="Times New Roman" panose="02020603050405020304" pitchFamily="18" charset="0"/>
                <a:cs typeface="Times New Roman" panose="02020603050405020304" pitchFamily="18" charset="0"/>
              </a:rPr>
            </a:br>
            <a:r>
              <a:rPr lang="ru-RU" sz="2200" dirty="0" smtClean="0">
                <a:latin typeface="Times New Roman" panose="02020603050405020304" pitchFamily="18" charset="0"/>
                <a:cs typeface="Times New Roman" panose="02020603050405020304" pitchFamily="18" charset="0"/>
              </a:rPr>
              <a:t>- Количество учебных занятий за 5 лет не может составлять менее 5338 часов (было 5058) и более 5848. Прописали объем максимально допустимой нагрузки в течение недели в соответствии с разными вариантами учебных планов</a:t>
            </a:r>
            <a:br>
              <a:rPr lang="ru-RU" sz="2200" dirty="0" smtClean="0">
                <a:latin typeface="Times New Roman" panose="02020603050405020304" pitchFamily="18" charset="0"/>
                <a:cs typeface="Times New Roman" panose="02020603050405020304" pitchFamily="18" charset="0"/>
              </a:rPr>
            </a:br>
            <a:r>
              <a:rPr lang="ru-RU" sz="2200" dirty="0" smtClean="0">
                <a:latin typeface="Times New Roman" panose="02020603050405020304" pitchFamily="18" charset="0"/>
                <a:cs typeface="Times New Roman" panose="02020603050405020304" pitchFamily="18" charset="0"/>
              </a:rPr>
              <a:t>- Продолжительность учебных периодов составляет в первом полугодии не более 8 учебных недель; во втором полугодии-не более 11 учебных недель (было 10).</a:t>
            </a:r>
            <a:br>
              <a:rPr lang="ru-RU" sz="2200" dirty="0" smtClean="0">
                <a:latin typeface="Times New Roman" panose="02020603050405020304" pitchFamily="18" charset="0"/>
                <a:cs typeface="Times New Roman" panose="02020603050405020304" pitchFamily="18" charset="0"/>
              </a:rPr>
            </a:br>
            <a:r>
              <a:rPr lang="ru-RU" sz="2200" dirty="0" smtClean="0">
                <a:latin typeface="Times New Roman" panose="02020603050405020304" pitchFamily="18" charset="0"/>
                <a:cs typeface="Times New Roman" panose="02020603050405020304" pitchFamily="18" charset="0"/>
              </a:rPr>
              <a:t>- Предусмотрели возможность дополнительных каникул в течение учебного года с сдвиг учебного процесса на летние месяцы при возникновении ЧСС.</a:t>
            </a:r>
            <a:br>
              <a:rPr lang="ru-RU" sz="2200" dirty="0" smtClean="0">
                <a:latin typeface="Times New Roman" panose="02020603050405020304" pitchFamily="18" charset="0"/>
                <a:cs typeface="Times New Roman" panose="02020603050405020304" pitchFamily="18" charset="0"/>
              </a:rPr>
            </a:br>
            <a:r>
              <a:rPr lang="ru-RU" sz="2200" dirty="0" smtClean="0">
                <a:latin typeface="Times New Roman" panose="02020603050405020304" pitchFamily="18" charset="0"/>
                <a:cs typeface="Times New Roman" panose="02020603050405020304" pitchFamily="18" charset="0"/>
              </a:rPr>
              <a:t>- Внесли корректировки в п 167.12: убрали возможность реализации третьего часа физической культуры за счет внеурочной деятельности или за счет посещения обучающимися спортивных секций, школьных спортивных клубов. Теперь только за счет часов части формируемой участниками образовательных отношений, включая использование учебных модулей по видам спорта.</a:t>
            </a:r>
            <a:br>
              <a:rPr lang="ru-RU" sz="2200" dirty="0" smtClean="0">
                <a:latin typeface="Times New Roman" panose="02020603050405020304" pitchFamily="18" charset="0"/>
                <a:cs typeface="Times New Roman" panose="02020603050405020304" pitchFamily="18" charset="0"/>
              </a:rPr>
            </a:br>
            <a:r>
              <a:rPr lang="ru-RU" sz="2000" i="1" dirty="0" smtClean="0">
                <a:latin typeface="Times New Roman" panose="02020603050405020304" pitchFamily="18" charset="0"/>
                <a:cs typeface="Times New Roman" panose="02020603050405020304" pitchFamily="18" charset="0"/>
              </a:rPr>
              <a:t/>
            </a:r>
            <a:br>
              <a:rPr lang="ru-RU" sz="2000" i="1" dirty="0" smtClean="0">
                <a:latin typeface="Times New Roman" panose="02020603050405020304" pitchFamily="18" charset="0"/>
                <a:cs typeface="Times New Roman" panose="02020603050405020304" pitchFamily="18" charset="0"/>
              </a:rPr>
            </a:br>
            <a:r>
              <a:rPr lang="ru-RU" sz="2000" i="1" dirty="0" smtClean="0">
                <a:latin typeface="Times New Roman" panose="02020603050405020304" pitchFamily="18" charset="0"/>
                <a:cs typeface="Times New Roman" panose="02020603050405020304" pitchFamily="18" charset="0"/>
              </a:rPr>
              <a:t/>
            </a:r>
            <a:br>
              <a:rPr lang="ru-RU" sz="2000" i="1" dirty="0" smtClean="0">
                <a:latin typeface="Times New Roman" panose="02020603050405020304" pitchFamily="18" charset="0"/>
                <a:cs typeface="Times New Roman" panose="02020603050405020304" pitchFamily="18" charset="0"/>
              </a:rPr>
            </a:br>
            <a:r>
              <a:rPr lang="ru-RU" sz="2800" i="1" dirty="0" smtClean="0">
                <a:latin typeface="Times New Roman" panose="02020603050405020304" pitchFamily="18" charset="0"/>
                <a:cs typeface="Times New Roman" panose="02020603050405020304" pitchFamily="18" charset="0"/>
              </a:rPr>
              <a:t/>
            </a:r>
            <a:br>
              <a:rPr lang="ru-RU" sz="2800" i="1" dirty="0" smtClean="0">
                <a:latin typeface="Times New Roman" panose="02020603050405020304" pitchFamily="18" charset="0"/>
                <a:cs typeface="Times New Roman" panose="02020603050405020304" pitchFamily="18" charset="0"/>
              </a:rPr>
            </a:br>
            <a:endParaRPr lang="ru-RU" sz="28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281804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9538</TotalTime>
  <Words>1119</Words>
  <Application>Microsoft Office PowerPoint</Application>
  <PresentationFormat>Широкоэкранный</PresentationFormat>
  <Paragraphs>118</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Calibri</vt:lpstr>
      <vt:lpstr>Calibri Light</vt:lpstr>
      <vt:lpstr>Times New Roman</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Организационный раздел Федеральный учебный план: - Количество учебных занятий за 5 лет не может составлять менее 5338 часов (было 5058) и более 5848. Прописали объем максимально допустимой нагрузки в течение недели в соответствии с разными вариантами учебных планов - Продолжительность учебных периодов составляет в первом полугодии не более 8 учебных недель; во втором полугодии-не более 11 учебных недель (было 10). - Предусмотрели возможность дополнительных каникул в течение учебного года с сдвиг учебного процесса на летние месяцы при возникновении ЧСС. - Внесли корректировки в п 167.12: убрали возможность реализации третьего часа физической культуры за счет внеурочной деятельности или за счет посещения обучающимися спортивных секций, школьных спортивных клубов. Теперь только за счет часов части формируемой участниками образовательных отношений, включая использование учебных модулей по видам спорта.    </vt:lpstr>
      <vt:lpstr>          Актуальные вопросы преподавания физической культуры с 1 сентября 2025 г На основании Приказа вносятся изменения в федеральные образовательные программы Изменения в ФОП НОО с 01.09.2025: Целевой раздел Дали рекомендации по реализации ООП НОО трехгодичного срока обучения: равномерно распределить образовательную нагрузку по ИУП в соответствии с СанПиН Содержательный раздел ФРП по физической культуре: общее количество часов -405 (3 часа в неделю). Новая редакция модуля «Коньки». Организационный раздел Вариант 1: 3 физкультуры в 1 классе, общее количество часов пересчитали с учетом 16 часов в 1 классе в сентябре-октябре (2999, было 3039).      </vt:lpstr>
      <vt:lpstr>      Календарный учебный график  Режим работы и график учебного года устанавливается ОО самостоятельно. Суммарная продолжительность каникул: не менее 133 дней при 19 неделях, 126 дней при 18 неделях. При возникновении ЧСС можно вводить дополнительные каникулы в течении учебного года на летние месяцы </vt:lpstr>
      <vt:lpstr>           Актуальные вопросы преподавания физической культуры с 1 сентября 2025 г На основании Приказа вносятся изменения в федеральные образовательные программы Изменения в ФОП СОО с 01.09.2025: Содержательный раздел  ФРП по физической культуре: отредактировали содержание обучения в 11 классе, новая редакция модуля «Самбо», «Хоккей», «Городошный спорт», «Компьютерный спорт».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Татьяна Куликова</dc:creator>
  <cp:lastModifiedBy>Администратор</cp:lastModifiedBy>
  <cp:revision>345</cp:revision>
  <cp:lastPrinted>2024-05-31T08:35:47Z</cp:lastPrinted>
  <dcterms:created xsi:type="dcterms:W3CDTF">2023-01-23T09:55:07Z</dcterms:created>
  <dcterms:modified xsi:type="dcterms:W3CDTF">2025-03-20T12:35:27Z</dcterms:modified>
</cp:coreProperties>
</file>