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7" r:id="rId4"/>
    <p:sldId id="258" r:id="rId5"/>
    <p:sldId id="262" r:id="rId6"/>
    <p:sldId id="263" r:id="rId7"/>
    <p:sldId id="265" r:id="rId8"/>
    <p:sldId id="267" r:id="rId9"/>
    <p:sldId id="272" r:id="rId10"/>
    <p:sldId id="281" r:id="rId11"/>
  </p:sldIdLst>
  <p:sldSz cx="12192000" cy="6858000"/>
  <p:notesSz cx="6858000" cy="9144000"/>
  <p:custShowLst>
    <p:custShow name="Произвольный показ 1" id="0">
      <p:sldLst>
        <p:sld r:id="rId3"/>
        <p:sld r:id="rId4"/>
        <p:sld r:id="rId5"/>
        <p:sld r:id="rId6"/>
        <p:sld r:id="rId7"/>
        <p:sld r:id="rId8"/>
        <p:sld r:id="rId9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3717925"/>
            <a:ext cx="10943167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4940300"/>
            <a:ext cx="10949517" cy="981075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C861DA0-7E9D-49C6-ACF1-87116A494757}" type="datetimeFigureOut">
              <a:rPr lang="ru-RU" smtClean="0"/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DA6CC1EE-A980-4DBB-B56A-561DD70337E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080" y="83976"/>
            <a:ext cx="10027920" cy="2948473"/>
          </a:xfrm>
        </p:spPr>
        <p:txBody>
          <a:bodyPr>
            <a:normAutofit fontScale="90000"/>
          </a:bodyPr>
          <a:lstStyle/>
          <a:p>
            <a:r>
              <a:rPr lang="ru-RU" sz="50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</a:t>
            </a:r>
            <a:r>
              <a:rPr lang="ru-RU" sz="50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Нейрогимнастика</a:t>
            </a:r>
            <a:r>
              <a:rPr lang="ru-RU" sz="50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как средство развития речи у детей начальной школы».</a:t>
            </a:r>
            <a:br>
              <a:rPr lang="ru-RU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97040" y="2783840"/>
            <a:ext cx="4754880" cy="3342640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538480" y="2873068"/>
            <a:ext cx="5486400" cy="34290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540" y="483870"/>
            <a:ext cx="10963910" cy="2138032"/>
          </a:xfrm>
        </p:spPr>
        <p:txBody>
          <a:bodyPr>
            <a:noAutofit/>
          </a:bodyPr>
          <a:lstStyle/>
          <a:p>
            <a:br>
              <a:rPr lang="ru-RU" sz="4500" kern="1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500" kern="1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500" kern="1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500" kern="1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500" kern="1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kern="1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Нейрогимнастика</a:t>
            </a:r>
            <a:r>
              <a:rPr lang="ru-RU" sz="40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это популярное название двигательной нейропсихологической или сенсомоторной коррекции. </a:t>
            </a:r>
            <a:br>
              <a:rPr lang="ru-RU" sz="40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7272020" y="1511300"/>
            <a:ext cx="4727575" cy="2762250"/>
          </a:xfrm>
          <a:prstGeom prst="rect">
            <a:avLst/>
          </a:prstGeom>
        </p:spPr>
      </p:pic>
      <p:sp>
        <p:nvSpPr>
          <p:cNvPr id="4" name="Замещающий текст 3"/>
          <p:cNvSpPr/>
          <p:nvPr>
            <p:ph type="body" idx="1"/>
          </p:nvPr>
        </p:nvSpPr>
        <p:spPr>
          <a:xfrm>
            <a:off x="1459865" y="4844288"/>
            <a:ext cx="10058400" cy="1143000"/>
          </a:xfrm>
        </p:spPr>
        <p:txBody>
          <a:bodyPr>
            <a:normAutofit fontScale="90000" lnSpcReduction="20000"/>
          </a:bodyPr>
          <a:p>
            <a:r>
              <a:rPr lang="ru-RU" altLang="en-US" b="1"/>
              <a:t>Н</a:t>
            </a:r>
            <a:r>
              <a:rPr lang="en-US" altLang="en-US" b="1"/>
              <a:t>ейрогимнастика</a:t>
            </a:r>
            <a:r>
              <a:rPr lang="en-US" altLang="ru-RU" b="1"/>
              <a:t> (</a:t>
            </a:r>
            <a:r>
              <a:rPr lang="en-US" altLang="en-US" b="1"/>
              <a:t>или</a:t>
            </a:r>
            <a:r>
              <a:rPr lang="en-US" altLang="ru-RU" b="1"/>
              <a:t> </a:t>
            </a:r>
            <a:r>
              <a:rPr lang="en-US" altLang="en-US" b="1"/>
              <a:t>кинезиология</a:t>
            </a:r>
            <a:r>
              <a:rPr lang="en-US" altLang="ru-RU" b="1"/>
              <a:t>) – </a:t>
            </a:r>
            <a:r>
              <a:rPr lang="en-US" altLang="en-US" b="1"/>
              <a:t>это</a:t>
            </a:r>
            <a:r>
              <a:rPr lang="en-US" altLang="ru-RU" b="1"/>
              <a:t> </a:t>
            </a:r>
            <a:r>
              <a:rPr lang="en-US" altLang="en-US" b="1"/>
              <a:t>комплекс</a:t>
            </a:r>
            <a:r>
              <a:rPr lang="en-US" altLang="ru-RU" b="1"/>
              <a:t> </a:t>
            </a:r>
            <a:r>
              <a:rPr lang="en-US" altLang="en-US" b="1"/>
              <a:t>простых</a:t>
            </a:r>
            <a:r>
              <a:rPr lang="en-US" altLang="ru-RU" b="1"/>
              <a:t> </a:t>
            </a:r>
            <a:r>
              <a:rPr lang="en-US" altLang="en-US" b="1"/>
              <a:t>упражнений</a:t>
            </a:r>
            <a:r>
              <a:rPr lang="en-US" altLang="ru-RU" b="1"/>
              <a:t>, </a:t>
            </a:r>
            <a:r>
              <a:rPr lang="en-US" altLang="en-US" b="1"/>
              <a:t>направленных</a:t>
            </a:r>
            <a:r>
              <a:rPr lang="en-US" altLang="ru-RU" b="1"/>
              <a:t> </a:t>
            </a:r>
            <a:r>
              <a:rPr lang="en-US" altLang="en-US" b="1"/>
              <a:t>на</a:t>
            </a:r>
            <a:r>
              <a:rPr lang="en-US" altLang="ru-RU" b="1"/>
              <a:t> </a:t>
            </a:r>
            <a:r>
              <a:rPr lang="en-US" altLang="en-US" b="1"/>
              <a:t>развитие</a:t>
            </a:r>
            <a:r>
              <a:rPr lang="en-US" altLang="ru-RU" b="1"/>
              <a:t> </a:t>
            </a:r>
            <a:r>
              <a:rPr lang="en-US" altLang="en-US" b="1"/>
              <a:t>межполушарного</a:t>
            </a:r>
            <a:r>
              <a:rPr lang="en-US" altLang="ru-RU" b="1"/>
              <a:t> </a:t>
            </a:r>
            <a:r>
              <a:rPr lang="en-US" altLang="en-US" b="1"/>
              <a:t>взаимодействия</a:t>
            </a:r>
            <a:r>
              <a:rPr lang="en-US" altLang="ru-RU" b="1"/>
              <a:t> </a:t>
            </a:r>
            <a:r>
              <a:rPr lang="en-US" altLang="en-US" b="1"/>
              <a:t>и</a:t>
            </a:r>
            <a:r>
              <a:rPr lang="en-US" altLang="ru-RU" b="1"/>
              <a:t> </a:t>
            </a:r>
            <a:r>
              <a:rPr lang="en-US" altLang="en-US" b="1"/>
              <a:t>улучшение</a:t>
            </a:r>
            <a:r>
              <a:rPr lang="en-US" altLang="ru-RU" b="1"/>
              <a:t> </a:t>
            </a:r>
            <a:r>
              <a:rPr lang="en-US" altLang="en-US" b="1"/>
              <a:t>работы</a:t>
            </a:r>
            <a:r>
              <a:rPr lang="en-US" altLang="ru-RU" b="1"/>
              <a:t> </a:t>
            </a:r>
            <a:r>
              <a:rPr lang="en-US" altLang="en-US" b="1"/>
              <a:t>мозга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65315"/>
            <a:ext cx="10058400" cy="1672046"/>
          </a:xfrm>
        </p:spPr>
        <p:txBody>
          <a:bodyPr>
            <a:normAutofit/>
          </a:bodyPr>
          <a:lstStyle/>
          <a:p>
            <a:r>
              <a:rPr lang="ru-RU" sz="2000" kern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Нейрогимнастика</a:t>
            </a:r>
            <a:r>
              <a:rPr lang="ru-RU" sz="2000" kern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также полезна и детям, у которых нет отклонений в психическом развитии (нейротипичным), для общего психофизического развития, она направлена на коррекцию различных нарушений ребёнка с целью восстановления у него нормального функционирования мозга.</a:t>
            </a:r>
            <a:br>
              <a:rPr lang="ru-RU" sz="20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364937" y="1548904"/>
            <a:ext cx="4972173" cy="4930739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6219190" y="1737360"/>
            <a:ext cx="5530850" cy="34778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ru-RU" altLang="en-US"/>
              <a:t>У</a:t>
            </a:r>
            <a:r>
              <a:rPr lang="en-US" altLang="en-US"/>
              <a:t>пражнения</a:t>
            </a:r>
            <a:r>
              <a:rPr lang="en-US" altLang="ru-RU"/>
              <a:t> </a:t>
            </a:r>
            <a:r>
              <a:rPr lang="en-US" altLang="en-US"/>
              <a:t>активируют</a:t>
            </a:r>
            <a:r>
              <a:rPr lang="en-US" altLang="ru-RU"/>
              <a:t> </a:t>
            </a:r>
            <a:r>
              <a:rPr lang="en-US" altLang="en-US"/>
              <a:t>различные</a:t>
            </a:r>
            <a:r>
              <a:rPr lang="en-US" altLang="ru-RU"/>
              <a:t> </a:t>
            </a:r>
            <a:r>
              <a:rPr lang="en-US" altLang="en-US"/>
              <a:t>участки</a:t>
            </a:r>
            <a:r>
              <a:rPr lang="en-US" altLang="ru-RU"/>
              <a:t> </a:t>
            </a:r>
            <a:r>
              <a:rPr lang="en-US" altLang="en-US"/>
              <a:t>мозга</a:t>
            </a:r>
            <a:r>
              <a:rPr lang="en-US" altLang="ru-RU"/>
              <a:t>, </a:t>
            </a:r>
            <a:r>
              <a:rPr lang="en-US" altLang="en-US"/>
              <a:t>стимулируя</a:t>
            </a:r>
            <a:r>
              <a:rPr lang="en-US" altLang="ru-RU"/>
              <a:t> </a:t>
            </a:r>
            <a:r>
              <a:rPr lang="en-US" altLang="en-US"/>
              <a:t>образование</a:t>
            </a:r>
            <a:r>
              <a:rPr lang="en-US" altLang="ru-RU"/>
              <a:t> </a:t>
            </a:r>
            <a:r>
              <a:rPr lang="en-US" altLang="en-US"/>
              <a:t>новых</a:t>
            </a:r>
            <a:r>
              <a:rPr lang="en-US" altLang="ru-RU"/>
              <a:t> </a:t>
            </a:r>
            <a:r>
              <a:rPr lang="en-US" altLang="en-US"/>
              <a:t>нейронных</a:t>
            </a:r>
            <a:r>
              <a:rPr lang="en-US" altLang="ru-RU"/>
              <a:t> </a:t>
            </a:r>
            <a:r>
              <a:rPr lang="en-US" altLang="en-US"/>
              <a:t>связей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Цель</a:t>
            </a:r>
            <a:r>
              <a:rPr lang="en-US" altLang="ru-RU"/>
              <a:t>:  </a:t>
            </a:r>
            <a:r>
              <a:rPr lang="en-US" altLang="en-US"/>
              <a:t>Улучшение</a:t>
            </a:r>
            <a:r>
              <a:rPr lang="en-US" altLang="ru-RU"/>
              <a:t> </a:t>
            </a:r>
            <a:r>
              <a:rPr lang="en-US" altLang="en-US"/>
              <a:t>концентрации</a:t>
            </a:r>
            <a:r>
              <a:rPr lang="en-US" altLang="ru-RU"/>
              <a:t> </a:t>
            </a:r>
            <a:r>
              <a:rPr lang="en-US" altLang="en-US"/>
              <a:t>внимания</a:t>
            </a:r>
            <a:r>
              <a:rPr lang="en-US" altLang="ru-RU"/>
              <a:t>, </a:t>
            </a:r>
            <a:r>
              <a:rPr lang="en-US" altLang="en-US"/>
              <a:t>памяти</a:t>
            </a:r>
            <a:r>
              <a:rPr lang="en-US" altLang="ru-RU"/>
              <a:t>, </a:t>
            </a:r>
            <a:r>
              <a:rPr lang="en-US" altLang="en-US"/>
              <a:t>мышления</a:t>
            </a:r>
            <a:r>
              <a:rPr lang="en-US" altLang="ru-RU"/>
              <a:t>, </a:t>
            </a:r>
            <a:r>
              <a:rPr lang="en-US" altLang="en-US"/>
              <a:t>речи</a:t>
            </a:r>
            <a:r>
              <a:rPr lang="en-US" altLang="ru-RU"/>
              <a:t>, </a:t>
            </a:r>
            <a:r>
              <a:rPr lang="en-US" altLang="en-US"/>
              <a:t>координации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общего</a:t>
            </a:r>
            <a:r>
              <a:rPr lang="en-US" altLang="ru-RU"/>
              <a:t> </a:t>
            </a:r>
            <a:r>
              <a:rPr lang="en-US" altLang="en-US"/>
              <a:t>развития</a:t>
            </a:r>
            <a:r>
              <a:rPr lang="en-US" altLang="ru-RU"/>
              <a:t> </a:t>
            </a:r>
            <a:r>
              <a:rPr lang="en-US" altLang="en-US"/>
              <a:t>ребёнка</a:t>
            </a:r>
            <a:r>
              <a:rPr lang="en-US" altLang="ru-RU"/>
              <a:t>.</a:t>
            </a:r>
            <a:endParaRPr lang="ru-RU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1815" y="289520"/>
            <a:ext cx="10058400" cy="1408923"/>
          </a:xfrm>
        </p:spPr>
        <p:txBody>
          <a:bodyPr>
            <a:noAutofit/>
          </a:bodyPr>
          <a:lstStyle/>
          <a:p>
            <a:br>
              <a:rPr lang="ru-RU" sz="25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</a:t>
            </a:r>
            <a:r>
              <a:rPr lang="en-US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нейрогимнастика</a:t>
            </a:r>
            <a:r>
              <a:rPr lang="en-US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важна</a:t>
            </a:r>
            <a:r>
              <a:rPr lang="en-US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начальной</a:t>
            </a:r>
            <a:r>
              <a:rPr lang="en-US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en-US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en-US" alt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1" cstate="email"/>
          <a:stretch>
            <a:fillRect/>
          </a:stretch>
        </p:blipFill>
        <p:spPr>
          <a:xfrm>
            <a:off x="2550407" y="1846263"/>
            <a:ext cx="7151511" cy="4022725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474117"/>
          </a:xfrm>
        </p:spPr>
        <p:txBody>
          <a:bodyPr>
            <a:normAutofit/>
          </a:bodyPr>
          <a:lstStyle/>
          <a:p>
            <a:r>
              <a:rPr lang="ru-RU" sz="3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3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нейрогимнастики</a:t>
            </a:r>
            <a:r>
              <a:rPr lang="ru-RU" sz="3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Развитие межполушарной специализации и взаимодействия.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2.Развитие комиссур (межполушарных связей).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Синхронизация работы полушарий.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Развитие мелкой моторики.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Развитие способностей.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Развитие памяти, внимания.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Развитие речи.</a:t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Развитие мышления.</a:t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7254307" y="3169919"/>
            <a:ext cx="4330950" cy="243649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0051" y="4730620"/>
            <a:ext cx="10058400" cy="1278294"/>
          </a:xfrm>
        </p:spPr>
        <p:txBody>
          <a:bodyPr>
            <a:normAutofit fontScale="92500"/>
          </a:bodyPr>
          <a:lstStyle/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чего начинать работу?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 легких упражнений к БОЛЕЕ сложным, увеличивая при этом объем выполняемых заданий.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337820" y="3198495"/>
            <a:ext cx="5323205" cy="1910715"/>
          </a:xfrm>
          <a:prstGeom prst="rect">
            <a:avLst/>
          </a:prstGeom>
        </p:spPr>
      </p:pic>
      <p:sp>
        <p:nvSpPr>
          <p:cNvPr id="4" name="Заголовок 3"/>
          <p:cNvSpPr/>
          <p:nvPr>
            <p:ph type="ctr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916305" y="137795"/>
            <a:ext cx="1065149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>
                <a:highlight>
                  <a:srgbClr val="FF0000"/>
                </a:highlight>
              </a:rPr>
              <a:t>В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начальной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школе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активно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формируются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базовые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навыки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обучения</a:t>
            </a:r>
            <a:r>
              <a:rPr lang="en-US" altLang="ru-RU">
                <a:highlight>
                  <a:srgbClr val="FF0000"/>
                </a:highlight>
              </a:rPr>
              <a:t> (</a:t>
            </a:r>
            <a:r>
              <a:rPr lang="en-US" altLang="en-US">
                <a:highlight>
                  <a:srgbClr val="FF0000"/>
                </a:highlight>
              </a:rPr>
              <a:t>чтение</a:t>
            </a:r>
            <a:r>
              <a:rPr lang="en-US" altLang="ru-RU">
                <a:highlight>
                  <a:srgbClr val="FF0000"/>
                </a:highlight>
              </a:rPr>
              <a:t>, </a:t>
            </a:r>
            <a:r>
              <a:rPr lang="en-US" altLang="en-US">
                <a:highlight>
                  <a:srgbClr val="FF0000"/>
                </a:highlight>
              </a:rPr>
              <a:t>письмо</a:t>
            </a:r>
            <a:r>
              <a:rPr lang="en-US" altLang="ru-RU">
                <a:highlight>
                  <a:srgbClr val="FF0000"/>
                </a:highlight>
              </a:rPr>
              <a:t>, </a:t>
            </a:r>
            <a:r>
              <a:rPr lang="en-US" altLang="en-US">
                <a:highlight>
                  <a:srgbClr val="FF0000"/>
                </a:highlight>
              </a:rPr>
              <a:t>счет</a:t>
            </a:r>
            <a:r>
              <a:rPr lang="en-US" altLang="ru-RU">
                <a:highlight>
                  <a:srgbClr val="FF0000"/>
                </a:highlight>
              </a:rPr>
              <a:t>).</a:t>
            </a:r>
            <a:endParaRPr lang="en-US" altLang="ru-RU">
              <a:highlight>
                <a:srgbClr val="FF0000"/>
              </a:highlight>
            </a:endParaRPr>
          </a:p>
          <a:p>
            <a:endParaRPr lang="en-US" altLang="ru-RU">
              <a:highlight>
                <a:srgbClr val="FF0000"/>
              </a:highlight>
            </a:endParaRPr>
          </a:p>
          <a:p>
            <a:r>
              <a:rPr lang="en-US" altLang="en-US">
                <a:highlight>
                  <a:srgbClr val="FF0000"/>
                </a:highlight>
              </a:rPr>
              <a:t>Повышение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эффективности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обучения</a:t>
            </a:r>
            <a:r>
              <a:rPr lang="en-US" altLang="ru-RU">
                <a:highlight>
                  <a:srgbClr val="FF0000"/>
                </a:highlight>
              </a:rPr>
              <a:t>: </a:t>
            </a:r>
            <a:r>
              <a:rPr lang="en-US" altLang="en-US">
                <a:highlight>
                  <a:srgbClr val="FF0000"/>
                </a:highlight>
              </a:rPr>
              <a:t>Нейрогимнастика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помогает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детям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лучше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усваивать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учебный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материал</a:t>
            </a:r>
            <a:r>
              <a:rPr lang="en-US" altLang="ru-RU">
                <a:highlight>
                  <a:srgbClr val="FF0000"/>
                </a:highlight>
              </a:rPr>
              <a:t>, </a:t>
            </a:r>
            <a:r>
              <a:rPr lang="en-US" altLang="en-US">
                <a:highlight>
                  <a:srgbClr val="FF0000"/>
                </a:highlight>
              </a:rPr>
              <a:t>быстрее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адаптироваться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к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новым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знаниям</a:t>
            </a:r>
            <a:r>
              <a:rPr lang="en-US" altLang="ru-RU">
                <a:highlight>
                  <a:srgbClr val="FF0000"/>
                </a:highlight>
              </a:rPr>
              <a:t>.</a:t>
            </a:r>
            <a:endParaRPr lang="en-US" altLang="ru-RU">
              <a:highlight>
                <a:srgbClr val="FF0000"/>
              </a:highlight>
            </a:endParaRPr>
          </a:p>
          <a:p>
            <a:endParaRPr lang="en-US" altLang="ru-RU">
              <a:highlight>
                <a:srgbClr val="FF0000"/>
              </a:highlight>
            </a:endParaRPr>
          </a:p>
          <a:p>
            <a:r>
              <a:rPr lang="en-US" altLang="en-US">
                <a:highlight>
                  <a:srgbClr val="FF0000"/>
                </a:highlight>
              </a:rPr>
              <a:t>Снижение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утомляемости</a:t>
            </a:r>
            <a:r>
              <a:rPr lang="en-US" altLang="ru-RU">
                <a:highlight>
                  <a:srgbClr val="FF0000"/>
                </a:highlight>
              </a:rPr>
              <a:t>: </a:t>
            </a:r>
            <a:r>
              <a:rPr lang="en-US" altLang="en-US">
                <a:highlight>
                  <a:srgbClr val="FF0000"/>
                </a:highlight>
              </a:rPr>
              <a:t>Упражнения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помогают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снять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напряжение</a:t>
            </a:r>
            <a:r>
              <a:rPr lang="en-US" altLang="ru-RU">
                <a:highlight>
                  <a:srgbClr val="FF0000"/>
                </a:highlight>
              </a:rPr>
              <a:t>, </a:t>
            </a:r>
            <a:r>
              <a:rPr lang="en-US" altLang="en-US">
                <a:highlight>
                  <a:srgbClr val="FF0000"/>
                </a:highlight>
              </a:rPr>
              <a:t>повысить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энергию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и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работоспособность</a:t>
            </a:r>
            <a:r>
              <a:rPr lang="en-US" altLang="ru-RU">
                <a:highlight>
                  <a:srgbClr val="FF0000"/>
                </a:highlight>
              </a:rPr>
              <a:t>.</a:t>
            </a:r>
            <a:endParaRPr lang="en-US" altLang="ru-RU">
              <a:highlight>
                <a:srgbClr val="FF0000"/>
              </a:highlight>
            </a:endParaRPr>
          </a:p>
          <a:p>
            <a:endParaRPr lang="en-US" altLang="ru-RU">
              <a:highlight>
                <a:srgbClr val="FF0000"/>
              </a:highlight>
            </a:endParaRPr>
          </a:p>
          <a:p>
            <a:r>
              <a:rPr lang="en-US" altLang="en-US">
                <a:highlight>
                  <a:srgbClr val="FF0000"/>
                </a:highlight>
              </a:rPr>
              <a:t>Профилактика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проблем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с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обучением</a:t>
            </a:r>
            <a:r>
              <a:rPr lang="en-US" altLang="ru-RU">
                <a:highlight>
                  <a:srgbClr val="FF0000"/>
                </a:highlight>
              </a:rPr>
              <a:t>: </a:t>
            </a:r>
            <a:r>
              <a:rPr lang="en-US" altLang="en-US">
                <a:highlight>
                  <a:srgbClr val="FF0000"/>
                </a:highlight>
              </a:rPr>
              <a:t>Регулярные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занятия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способствуют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развитию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речи</a:t>
            </a:r>
            <a:r>
              <a:rPr lang="en-US" altLang="ru-RU">
                <a:highlight>
                  <a:srgbClr val="FF0000"/>
                </a:highlight>
              </a:rPr>
              <a:t>, </a:t>
            </a:r>
            <a:r>
              <a:rPr lang="en-US" altLang="en-US">
                <a:highlight>
                  <a:srgbClr val="FF0000"/>
                </a:highlight>
              </a:rPr>
              <a:t>внимания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и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моторики</a:t>
            </a:r>
            <a:r>
              <a:rPr lang="en-US" altLang="ru-RU">
                <a:highlight>
                  <a:srgbClr val="FF0000"/>
                </a:highlight>
              </a:rPr>
              <a:t>, </a:t>
            </a:r>
            <a:r>
              <a:rPr lang="en-US" altLang="en-US">
                <a:highlight>
                  <a:srgbClr val="FF0000"/>
                </a:highlight>
              </a:rPr>
              <a:t>что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снижает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риск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возникновения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трудностей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в</a:t>
            </a:r>
            <a:r>
              <a:rPr lang="en-US" altLang="ru-RU">
                <a:highlight>
                  <a:srgbClr val="FF0000"/>
                </a:highlight>
              </a:rPr>
              <a:t> </a:t>
            </a:r>
            <a:r>
              <a:rPr lang="en-US" altLang="en-US">
                <a:highlight>
                  <a:srgbClr val="FF0000"/>
                </a:highlight>
              </a:rPr>
              <a:t>учебе</a:t>
            </a:r>
            <a:r>
              <a:rPr lang="en-US" altLang="ru-RU">
                <a:highlight>
                  <a:srgbClr val="FF0000"/>
                </a:highlight>
              </a:rPr>
              <a:t>.</a:t>
            </a:r>
            <a:endParaRPr lang="en-US" altLang="ru-RU">
              <a:highlight>
                <a:srgbClr val="FF0000"/>
              </a:highligh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1" cstate="email"/>
          <a:stretch>
            <a:fillRect/>
          </a:stretch>
        </p:blipFill>
        <p:spPr>
          <a:xfrm>
            <a:off x="9332595" y="659765"/>
            <a:ext cx="2698115" cy="3568065"/>
          </a:xfrm>
        </p:spPr>
      </p:pic>
      <p:sp>
        <p:nvSpPr>
          <p:cNvPr id="4" name="Текстовое поле 3"/>
          <p:cNvSpPr txBox="1"/>
          <p:nvPr/>
        </p:nvSpPr>
        <p:spPr>
          <a:xfrm>
            <a:off x="685165" y="197485"/>
            <a:ext cx="8458835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ru-RU" altLang="en-US"/>
              <a:t>П</a:t>
            </a:r>
            <a:r>
              <a:rPr lang="en-US" altLang="en-US"/>
              <a:t>римеры</a:t>
            </a:r>
            <a:r>
              <a:rPr lang="en-US" altLang="ru-RU"/>
              <a:t> </a:t>
            </a:r>
            <a:r>
              <a:rPr lang="en-US" altLang="en-US"/>
              <a:t>упражнений</a:t>
            </a:r>
            <a:r>
              <a:rPr lang="en-US" altLang="ru-RU"/>
              <a:t> </a:t>
            </a:r>
            <a:r>
              <a:rPr lang="en-US" altLang="en-US"/>
              <a:t>нейрогимнастики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начальной</a:t>
            </a:r>
            <a:r>
              <a:rPr lang="en-US" altLang="ru-RU"/>
              <a:t> </a:t>
            </a:r>
            <a:r>
              <a:rPr lang="en-US" altLang="en-US"/>
              <a:t>школы</a:t>
            </a:r>
            <a:r>
              <a:rPr lang="en-US" altLang="ru-RU"/>
              <a:t> (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картинками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видео</a:t>
            </a:r>
            <a:r>
              <a:rPr lang="en-US" altLang="ru-RU"/>
              <a:t>))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"</a:t>
            </a:r>
            <a:r>
              <a:rPr lang="en-US" altLang="en-US"/>
              <a:t>Ухо</a:t>
            </a:r>
            <a:r>
              <a:rPr lang="en-US" altLang="ru-RU"/>
              <a:t>-</a:t>
            </a:r>
            <a:r>
              <a:rPr lang="en-US" altLang="en-US"/>
              <a:t>нос</a:t>
            </a:r>
            <a:r>
              <a:rPr lang="en-US" altLang="ru-RU"/>
              <a:t>":  </a:t>
            </a:r>
            <a:r>
              <a:rPr lang="en-US" altLang="en-US"/>
              <a:t>Одной</a:t>
            </a:r>
            <a:r>
              <a:rPr lang="en-US" altLang="ru-RU"/>
              <a:t> </a:t>
            </a:r>
            <a:r>
              <a:rPr lang="en-US" altLang="en-US"/>
              <a:t>рукой</a:t>
            </a:r>
            <a:r>
              <a:rPr lang="en-US" altLang="ru-RU"/>
              <a:t> </a:t>
            </a:r>
            <a:r>
              <a:rPr lang="en-US" altLang="en-US"/>
              <a:t>беремся</a:t>
            </a:r>
            <a:r>
              <a:rPr lang="en-US" altLang="ru-RU"/>
              <a:t> </a:t>
            </a:r>
            <a:r>
              <a:rPr lang="en-US" altLang="en-US"/>
              <a:t>за</a:t>
            </a:r>
            <a:r>
              <a:rPr lang="en-US" altLang="ru-RU"/>
              <a:t> </a:t>
            </a:r>
            <a:r>
              <a:rPr lang="en-US" altLang="en-US"/>
              <a:t>кончик</a:t>
            </a:r>
            <a:r>
              <a:rPr lang="en-US" altLang="ru-RU"/>
              <a:t> </a:t>
            </a:r>
            <a:r>
              <a:rPr lang="en-US" altLang="en-US"/>
              <a:t>носа</a:t>
            </a:r>
            <a:r>
              <a:rPr lang="en-US" altLang="ru-RU"/>
              <a:t>, </a:t>
            </a:r>
            <a:r>
              <a:rPr lang="en-US" altLang="en-US"/>
              <a:t>другой</a:t>
            </a:r>
            <a:r>
              <a:rPr lang="en-US" altLang="ru-RU"/>
              <a:t> – </a:t>
            </a:r>
            <a:r>
              <a:rPr lang="en-US" altLang="en-US"/>
              <a:t>за</a:t>
            </a:r>
            <a:r>
              <a:rPr lang="en-US" altLang="ru-RU"/>
              <a:t> </a:t>
            </a:r>
            <a:r>
              <a:rPr lang="en-US" altLang="en-US"/>
              <a:t>противоположное</a:t>
            </a:r>
            <a:r>
              <a:rPr lang="en-US" altLang="ru-RU"/>
              <a:t> </a:t>
            </a:r>
            <a:r>
              <a:rPr lang="en-US" altLang="en-US"/>
              <a:t>ухо</a:t>
            </a:r>
            <a:r>
              <a:rPr lang="en-US" altLang="ru-RU"/>
              <a:t>.  </a:t>
            </a:r>
            <a:r>
              <a:rPr lang="en-US" altLang="en-US"/>
              <a:t>Затем</a:t>
            </a:r>
            <a:r>
              <a:rPr lang="en-US" altLang="ru-RU"/>
              <a:t> </a:t>
            </a:r>
            <a:r>
              <a:rPr lang="en-US" altLang="en-US"/>
              <a:t>хлопаем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ладоши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меняем</a:t>
            </a:r>
            <a:r>
              <a:rPr lang="en-US" altLang="ru-RU"/>
              <a:t> </a:t>
            </a:r>
            <a:r>
              <a:rPr lang="en-US" altLang="en-US"/>
              <a:t>руки</a:t>
            </a:r>
            <a:r>
              <a:rPr lang="en-US" altLang="ru-RU"/>
              <a:t> </a:t>
            </a:r>
            <a:r>
              <a:rPr lang="en-US" altLang="en-US"/>
              <a:t>местами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"</a:t>
            </a:r>
            <a:r>
              <a:rPr lang="en-US" altLang="en-US"/>
              <a:t>Кулак</a:t>
            </a:r>
            <a:r>
              <a:rPr lang="en-US" altLang="ru-RU"/>
              <a:t>-</a:t>
            </a:r>
            <a:r>
              <a:rPr lang="en-US" altLang="en-US"/>
              <a:t>ладонь</a:t>
            </a:r>
            <a:r>
              <a:rPr lang="en-US" altLang="ru-RU"/>
              <a:t>-</a:t>
            </a:r>
            <a:r>
              <a:rPr lang="en-US" altLang="en-US"/>
              <a:t>ребро</a:t>
            </a:r>
            <a:r>
              <a:rPr lang="en-US" altLang="ru-RU"/>
              <a:t>":  </a:t>
            </a:r>
            <a:r>
              <a:rPr lang="en-US" altLang="en-US"/>
              <a:t>Поочередно</a:t>
            </a:r>
            <a:r>
              <a:rPr lang="en-US" altLang="ru-RU"/>
              <a:t> </a:t>
            </a:r>
            <a:r>
              <a:rPr lang="en-US" altLang="en-US"/>
              <a:t>меняем</a:t>
            </a:r>
            <a:r>
              <a:rPr lang="en-US" altLang="ru-RU"/>
              <a:t> </a:t>
            </a:r>
            <a:r>
              <a:rPr lang="en-US" altLang="en-US"/>
              <a:t>положение</a:t>
            </a:r>
            <a:r>
              <a:rPr lang="en-US" altLang="ru-RU"/>
              <a:t> </a:t>
            </a:r>
            <a:r>
              <a:rPr lang="en-US" altLang="en-US"/>
              <a:t>руки</a:t>
            </a:r>
            <a:r>
              <a:rPr lang="en-US" altLang="ru-RU"/>
              <a:t>: </a:t>
            </a:r>
            <a:r>
              <a:rPr lang="en-US" altLang="en-US"/>
              <a:t>кулак</a:t>
            </a:r>
            <a:r>
              <a:rPr lang="en-US" altLang="ru-RU"/>
              <a:t>, </a:t>
            </a:r>
            <a:r>
              <a:rPr lang="en-US" altLang="en-US"/>
              <a:t>ладонь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плоскости</a:t>
            </a:r>
            <a:r>
              <a:rPr lang="en-US" altLang="ru-RU"/>
              <a:t>, </a:t>
            </a:r>
            <a:r>
              <a:rPr lang="en-US" altLang="en-US"/>
              <a:t>ребро</a:t>
            </a:r>
            <a:r>
              <a:rPr lang="en-US" altLang="ru-RU"/>
              <a:t> </a:t>
            </a:r>
            <a:r>
              <a:rPr lang="en-US" altLang="en-US"/>
              <a:t>ладони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плоскости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"</a:t>
            </a:r>
            <a:r>
              <a:rPr lang="en-US" altLang="en-US"/>
              <a:t>Лезгинка</a:t>
            </a:r>
            <a:r>
              <a:rPr lang="en-US" altLang="ru-RU"/>
              <a:t>":  </a:t>
            </a:r>
            <a:r>
              <a:rPr lang="en-US" altLang="en-US"/>
              <a:t>Левая</a:t>
            </a:r>
            <a:r>
              <a:rPr lang="en-US" altLang="ru-RU"/>
              <a:t> </a:t>
            </a:r>
            <a:r>
              <a:rPr lang="en-US" altLang="en-US"/>
              <a:t>рука</a:t>
            </a:r>
            <a:r>
              <a:rPr lang="en-US" altLang="ru-RU"/>
              <a:t> </a:t>
            </a:r>
            <a:r>
              <a:rPr lang="en-US" altLang="en-US"/>
              <a:t>лежит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столе</a:t>
            </a:r>
            <a:r>
              <a:rPr lang="en-US" altLang="ru-RU"/>
              <a:t> </a:t>
            </a:r>
            <a:r>
              <a:rPr lang="en-US" altLang="en-US"/>
              <a:t>ладонью</a:t>
            </a:r>
            <a:r>
              <a:rPr lang="en-US" altLang="ru-RU"/>
              <a:t> </a:t>
            </a:r>
            <a:r>
              <a:rPr lang="en-US" altLang="en-US"/>
              <a:t>вниз</a:t>
            </a:r>
            <a:r>
              <a:rPr lang="en-US" altLang="ru-RU"/>
              <a:t>, </a:t>
            </a:r>
            <a:r>
              <a:rPr lang="en-US" altLang="en-US"/>
              <a:t>правая</a:t>
            </a:r>
            <a:r>
              <a:rPr lang="en-US" altLang="ru-RU"/>
              <a:t> –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кулаке</a:t>
            </a:r>
            <a:r>
              <a:rPr lang="en-US" altLang="ru-RU"/>
              <a:t>. </a:t>
            </a:r>
            <a:r>
              <a:rPr lang="en-US" altLang="en-US"/>
              <a:t>Одновременно</a:t>
            </a:r>
            <a:r>
              <a:rPr lang="en-US" altLang="ru-RU"/>
              <a:t> </a:t>
            </a:r>
            <a:r>
              <a:rPr lang="en-US" altLang="en-US"/>
              <a:t>меняем</a:t>
            </a:r>
            <a:r>
              <a:rPr lang="en-US" altLang="ru-RU"/>
              <a:t> </a:t>
            </a:r>
            <a:r>
              <a:rPr lang="en-US" altLang="en-US"/>
              <a:t>положение</a:t>
            </a:r>
            <a:r>
              <a:rPr lang="en-US" altLang="ru-RU"/>
              <a:t> </a:t>
            </a:r>
            <a:r>
              <a:rPr lang="en-US" altLang="en-US"/>
              <a:t>рук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"</a:t>
            </a:r>
            <a:r>
              <a:rPr lang="en-US" altLang="en-US"/>
              <a:t>Колечко</a:t>
            </a:r>
            <a:r>
              <a:rPr lang="en-US" altLang="ru-RU"/>
              <a:t>": </a:t>
            </a:r>
            <a:r>
              <a:rPr lang="en-US" altLang="en-US"/>
              <a:t>Поочередно</a:t>
            </a:r>
            <a:r>
              <a:rPr lang="en-US" altLang="ru-RU"/>
              <a:t> </a:t>
            </a:r>
            <a:r>
              <a:rPr lang="en-US" altLang="en-US"/>
              <a:t>соединяем</a:t>
            </a:r>
            <a:r>
              <a:rPr lang="en-US" altLang="ru-RU"/>
              <a:t> </a:t>
            </a:r>
            <a:r>
              <a:rPr lang="en-US" altLang="en-US"/>
              <a:t>большой</a:t>
            </a:r>
            <a:r>
              <a:rPr lang="en-US" altLang="ru-RU"/>
              <a:t> </a:t>
            </a:r>
            <a:r>
              <a:rPr lang="en-US" altLang="en-US"/>
              <a:t>палец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указательным</a:t>
            </a:r>
            <a:r>
              <a:rPr lang="en-US" altLang="ru-RU"/>
              <a:t>, </a:t>
            </a:r>
            <a:r>
              <a:rPr lang="en-US" altLang="en-US"/>
              <a:t>средним</a:t>
            </a:r>
            <a:r>
              <a:rPr lang="en-US" altLang="ru-RU"/>
              <a:t>, </a:t>
            </a:r>
            <a:r>
              <a:rPr lang="en-US" altLang="en-US"/>
              <a:t>безымянным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мизинцем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"</a:t>
            </a:r>
            <a:r>
              <a:rPr lang="en-US" altLang="en-US"/>
              <a:t>Зеркальное</a:t>
            </a:r>
            <a:r>
              <a:rPr lang="en-US" altLang="ru-RU"/>
              <a:t> </a:t>
            </a:r>
            <a:r>
              <a:rPr lang="en-US" altLang="en-US"/>
              <a:t>рисование</a:t>
            </a:r>
            <a:r>
              <a:rPr lang="en-US" altLang="ru-RU"/>
              <a:t>": </a:t>
            </a:r>
            <a:r>
              <a:rPr lang="en-US" altLang="en-US"/>
              <a:t>Рисуем</a:t>
            </a:r>
            <a:r>
              <a:rPr lang="en-US" altLang="ru-RU"/>
              <a:t> </a:t>
            </a:r>
            <a:r>
              <a:rPr lang="en-US" altLang="en-US"/>
              <a:t>одновременно</a:t>
            </a:r>
            <a:r>
              <a:rPr lang="en-US" altLang="ru-RU"/>
              <a:t> </a:t>
            </a:r>
            <a:r>
              <a:rPr lang="en-US" altLang="en-US"/>
              <a:t>обеими</a:t>
            </a:r>
            <a:r>
              <a:rPr lang="en-US" altLang="ru-RU"/>
              <a:t> </a:t>
            </a:r>
            <a:r>
              <a:rPr lang="en-US" altLang="en-US"/>
              <a:t>руками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листе</a:t>
            </a:r>
            <a:r>
              <a:rPr lang="en-US" altLang="ru-RU"/>
              <a:t> </a:t>
            </a:r>
            <a:r>
              <a:rPr lang="en-US" altLang="en-US"/>
              <a:t>бумаги</a:t>
            </a:r>
            <a:r>
              <a:rPr lang="en-US" altLang="ru-RU"/>
              <a:t> </a:t>
            </a:r>
            <a:r>
              <a:rPr lang="en-US" altLang="en-US"/>
              <a:t>симметричные</a:t>
            </a:r>
            <a:r>
              <a:rPr lang="en-US" altLang="ru-RU"/>
              <a:t> </a:t>
            </a:r>
            <a:r>
              <a:rPr lang="en-US" altLang="en-US"/>
              <a:t>фигуры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"</a:t>
            </a:r>
            <a:r>
              <a:rPr lang="en-US" altLang="en-US"/>
              <a:t>Перекрестные</a:t>
            </a:r>
            <a:r>
              <a:rPr lang="en-US" altLang="ru-RU"/>
              <a:t> </a:t>
            </a:r>
            <a:r>
              <a:rPr lang="en-US" altLang="en-US"/>
              <a:t>шаги</a:t>
            </a:r>
            <a:r>
              <a:rPr lang="en-US" altLang="ru-RU"/>
              <a:t>":  </a:t>
            </a:r>
            <a:r>
              <a:rPr lang="en-US" altLang="en-US"/>
              <a:t>Шагаем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месте</a:t>
            </a:r>
            <a:r>
              <a:rPr lang="en-US" altLang="ru-RU"/>
              <a:t>, </a:t>
            </a:r>
            <a:r>
              <a:rPr lang="en-US" altLang="en-US"/>
              <a:t>касаясь</a:t>
            </a:r>
            <a:r>
              <a:rPr lang="en-US" altLang="ru-RU"/>
              <a:t> </a:t>
            </a:r>
            <a:r>
              <a:rPr lang="en-US" altLang="en-US"/>
              <a:t>локтем</a:t>
            </a:r>
            <a:r>
              <a:rPr lang="en-US" altLang="ru-RU"/>
              <a:t> </a:t>
            </a:r>
            <a:r>
              <a:rPr lang="en-US" altLang="en-US"/>
              <a:t>правой</a:t>
            </a:r>
            <a:r>
              <a:rPr lang="en-US" altLang="ru-RU"/>
              <a:t> </a:t>
            </a:r>
            <a:r>
              <a:rPr lang="en-US" altLang="en-US"/>
              <a:t>руки</a:t>
            </a:r>
            <a:r>
              <a:rPr lang="en-US" altLang="ru-RU"/>
              <a:t> </a:t>
            </a:r>
            <a:r>
              <a:rPr lang="en-US" altLang="en-US"/>
              <a:t>колена</a:t>
            </a:r>
            <a:r>
              <a:rPr lang="en-US" altLang="ru-RU"/>
              <a:t> </a:t>
            </a:r>
            <a:r>
              <a:rPr lang="en-US" altLang="en-US"/>
              <a:t>левой</a:t>
            </a:r>
            <a:r>
              <a:rPr lang="en-US" altLang="ru-RU"/>
              <a:t> </a:t>
            </a:r>
            <a:r>
              <a:rPr lang="en-US" altLang="en-US"/>
              <a:t>ноги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наоборот</a:t>
            </a:r>
            <a:r>
              <a:rPr lang="en-US" altLang="ru-RU"/>
              <a:t>.</a:t>
            </a:r>
            <a:endParaRPr lang="ru-RU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 понять, что ребенку нужна </a:t>
            </a:r>
            <a:r>
              <a:rPr lang="ru-RU" b="1" dirty="0" err="1"/>
              <a:t>нейрогимнастика</a:t>
            </a:r>
            <a:r>
              <a:rPr lang="ru-RU" b="1" dirty="0"/>
              <a:t>?</a:t>
            </a:r>
            <a:br>
              <a:rPr lang="ru-RU" b="1" dirty="0"/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1" cstate="email"/>
          <a:stretch>
            <a:fillRect/>
          </a:stretch>
        </p:blipFill>
        <p:spPr>
          <a:xfrm>
            <a:off x="6217920" y="1845735"/>
            <a:ext cx="5495861" cy="438912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53912" y="1845735"/>
            <a:ext cx="5001768" cy="40233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3984" y="1994854"/>
            <a:ext cx="4642104" cy="2577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 плохая память;</a:t>
            </a:r>
            <a:endParaRPr lang="ru-RU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Расторможенность;</a:t>
            </a:r>
            <a:endParaRPr lang="ru-RU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Невозможность сконцентрироваться на одной теме или объекте окружающей среды;</a:t>
            </a:r>
            <a:endParaRPr lang="ru-RU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 </a:t>
            </a:r>
            <a:r>
              <a:rPr lang="ru-RU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графомоторных</a:t>
            </a: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функций;</a:t>
            </a:r>
            <a:endParaRPr lang="ru-RU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 речи.</a:t>
            </a:r>
            <a:endParaRPr lang="ru-RU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1" cstate="email"/>
          <a:stretch>
            <a:fillRect/>
          </a:stretch>
        </p:blipFill>
        <p:spPr>
          <a:xfrm>
            <a:off x="7044373" y="2094230"/>
            <a:ext cx="4937125" cy="3788807"/>
          </a:xfrm>
        </p:spPr>
      </p:pic>
      <p:sp>
        <p:nvSpPr>
          <p:cNvPr id="2" name="Замещающее содержимое 1"/>
          <p:cNvSpPr/>
          <p:nvPr>
            <p:ph sz="half" idx="1"/>
          </p:nvPr>
        </p:nvSpPr>
        <p:spPr>
          <a:xfrm>
            <a:off x="217805" y="189230"/>
            <a:ext cx="7806055" cy="4953000"/>
          </a:xfrm>
        </p:spPr>
        <p:txBody>
          <a:bodyPr/>
          <a:p>
            <a:endParaRPr lang="en-US" altLang="ru-RU" sz="2400"/>
          </a:p>
          <a:p>
            <a:r>
              <a:rPr lang="en-US" altLang="en-US" sz="2400"/>
              <a:t>Нейрогимнастика</a:t>
            </a:r>
            <a:r>
              <a:rPr lang="en-US" altLang="ru-RU" sz="2400"/>
              <a:t> – </a:t>
            </a:r>
            <a:r>
              <a:rPr lang="en-US" altLang="en-US" sz="2400"/>
              <a:t>это</a:t>
            </a:r>
            <a:r>
              <a:rPr lang="en-US" altLang="ru-RU" sz="2400"/>
              <a:t> </a:t>
            </a:r>
            <a:r>
              <a:rPr lang="en-US" altLang="en-US" sz="2400"/>
              <a:t>эффективный</a:t>
            </a:r>
            <a:r>
              <a:rPr lang="en-US" altLang="ru-RU" sz="2400"/>
              <a:t> </a:t>
            </a:r>
            <a:r>
              <a:rPr lang="en-US" altLang="en-US" sz="2400"/>
              <a:t>инструмент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развития</a:t>
            </a:r>
            <a:r>
              <a:rPr lang="en-US" altLang="ru-RU" sz="2400"/>
              <a:t> </a:t>
            </a:r>
            <a:r>
              <a:rPr lang="en-US" altLang="en-US" sz="2400"/>
              <a:t>мозга</a:t>
            </a:r>
            <a:r>
              <a:rPr lang="en-US" altLang="ru-RU" sz="2400"/>
              <a:t> </a:t>
            </a:r>
            <a:r>
              <a:rPr lang="en-US" altLang="en-US" sz="2400"/>
              <a:t>и</a:t>
            </a:r>
            <a:r>
              <a:rPr lang="en-US" altLang="ru-RU" sz="2400"/>
              <a:t> </a:t>
            </a:r>
            <a:r>
              <a:rPr lang="en-US" altLang="en-US" sz="2400"/>
              <a:t>улучшения</a:t>
            </a:r>
            <a:r>
              <a:rPr lang="en-US" altLang="ru-RU" sz="2400"/>
              <a:t> </a:t>
            </a:r>
            <a:r>
              <a:rPr lang="en-US" altLang="en-US" sz="2400"/>
              <a:t>учебных</a:t>
            </a:r>
            <a:r>
              <a:rPr lang="en-US" altLang="ru-RU" sz="2400"/>
              <a:t> </a:t>
            </a:r>
            <a:r>
              <a:rPr lang="en-US" altLang="en-US" sz="2400"/>
              <a:t>показателей</a:t>
            </a:r>
            <a:r>
              <a:rPr lang="en-US" altLang="ru-RU" sz="2400"/>
              <a:t> </a:t>
            </a:r>
            <a:r>
              <a:rPr lang="en-US" altLang="en-US" sz="2400"/>
              <a:t>младших</a:t>
            </a:r>
            <a:r>
              <a:rPr lang="en-US" altLang="ru-RU" sz="2400"/>
              <a:t> </a:t>
            </a:r>
            <a:r>
              <a:rPr lang="en-US" altLang="en-US" sz="2400"/>
              <a:t>школьников</a:t>
            </a:r>
            <a:r>
              <a:rPr lang="en-US" altLang="ru-RU" sz="2400"/>
              <a:t>.</a:t>
            </a:r>
            <a:endParaRPr lang="en-US" altLang="ru-RU" sz="2400"/>
          </a:p>
          <a:p>
            <a:endParaRPr lang="en-US" altLang="ru-RU" sz="2400"/>
          </a:p>
          <a:p>
            <a:r>
              <a:rPr lang="en-US" altLang="en-US" sz="2400"/>
              <a:t>Регулярное</a:t>
            </a:r>
            <a:r>
              <a:rPr lang="en-US" altLang="ru-RU" sz="2400"/>
              <a:t> </a:t>
            </a:r>
            <a:r>
              <a:rPr lang="en-US" altLang="en-US" sz="2400"/>
              <a:t>применение</a:t>
            </a:r>
            <a:r>
              <a:rPr lang="en-US" altLang="ru-RU" sz="2400"/>
              <a:t> </a:t>
            </a:r>
            <a:r>
              <a:rPr lang="en-US" altLang="en-US" sz="2400"/>
              <a:t>упражнений</a:t>
            </a:r>
            <a:r>
              <a:rPr lang="en-US" altLang="ru-RU" sz="2400"/>
              <a:t> </a:t>
            </a:r>
            <a:r>
              <a:rPr lang="en-US" altLang="en-US" sz="2400"/>
              <a:t>нейрогимнастики</a:t>
            </a:r>
            <a:r>
              <a:rPr lang="en-US" altLang="ru-RU" sz="2400"/>
              <a:t> </a:t>
            </a:r>
            <a:r>
              <a:rPr lang="en-US" altLang="en-US" sz="2400"/>
              <a:t>способствует</a:t>
            </a:r>
            <a:r>
              <a:rPr lang="en-US" altLang="ru-RU" sz="2400"/>
              <a:t> </a:t>
            </a:r>
            <a:r>
              <a:rPr lang="en-US" altLang="en-US" sz="2400"/>
              <a:t>раскрытию</a:t>
            </a:r>
            <a:r>
              <a:rPr lang="en-US" altLang="ru-RU" sz="2400"/>
              <a:t> </a:t>
            </a:r>
            <a:r>
              <a:rPr lang="en-US" altLang="en-US" sz="2400"/>
              <a:t>потенциала</a:t>
            </a:r>
            <a:r>
              <a:rPr lang="en-US" altLang="ru-RU" sz="2400"/>
              <a:t> </a:t>
            </a:r>
            <a:r>
              <a:rPr lang="en-US" altLang="en-US" sz="2400"/>
              <a:t>каждого</a:t>
            </a:r>
            <a:r>
              <a:rPr lang="en-US" altLang="ru-RU" sz="2400"/>
              <a:t> </a:t>
            </a:r>
            <a:r>
              <a:rPr lang="en-US" altLang="en-US" sz="2400"/>
              <a:t>ребенка</a:t>
            </a:r>
            <a:r>
              <a:rPr lang="en-US" altLang="ru-RU" sz="2400"/>
              <a:t>.</a:t>
            </a:r>
            <a:endParaRPr lang="en-US" altLang="ru-RU" sz="2400"/>
          </a:p>
          <a:p>
            <a:endParaRPr lang="en-US" altLang="ru-RU" sz="2400"/>
          </a:p>
          <a:p>
            <a:r>
              <a:rPr lang="en-US" altLang="en-US" sz="2400"/>
              <a:t>Внедрение</a:t>
            </a:r>
            <a:r>
              <a:rPr lang="en-US" altLang="ru-RU" sz="2400"/>
              <a:t> </a:t>
            </a:r>
            <a:r>
              <a:rPr lang="en-US" altLang="en-US" sz="2400"/>
              <a:t>нейрогимнастики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учебный</a:t>
            </a:r>
            <a:r>
              <a:rPr lang="en-US" altLang="ru-RU" sz="2400"/>
              <a:t> </a:t>
            </a:r>
            <a:r>
              <a:rPr lang="en-US" altLang="en-US" sz="2400"/>
              <a:t>процесс</a:t>
            </a:r>
            <a:r>
              <a:rPr lang="en-US" altLang="ru-RU" sz="2400"/>
              <a:t> </a:t>
            </a:r>
            <a:r>
              <a:rPr lang="en-US" altLang="en-US" sz="2400"/>
              <a:t>сделает</a:t>
            </a:r>
            <a:r>
              <a:rPr lang="en-US" altLang="ru-RU" sz="2400"/>
              <a:t> </a:t>
            </a:r>
            <a:r>
              <a:rPr lang="en-US" altLang="en-US" sz="2400"/>
              <a:t>обучение</a:t>
            </a:r>
            <a:r>
              <a:rPr lang="en-US" altLang="ru-RU" sz="2400"/>
              <a:t> </a:t>
            </a:r>
            <a:r>
              <a:rPr lang="en-US" altLang="en-US" sz="2400"/>
              <a:t>более</a:t>
            </a:r>
            <a:r>
              <a:rPr lang="en-US" altLang="ru-RU" sz="2400"/>
              <a:t> </a:t>
            </a:r>
            <a:r>
              <a:rPr lang="en-US" altLang="en-US" sz="2400"/>
              <a:t>интересным</a:t>
            </a:r>
            <a:r>
              <a:rPr lang="en-US" altLang="ru-RU" sz="2400"/>
              <a:t>, </a:t>
            </a:r>
            <a:r>
              <a:rPr lang="en-US" altLang="en-US" sz="2400"/>
              <a:t>эффективным</a:t>
            </a:r>
            <a:r>
              <a:rPr lang="en-US" altLang="ru-RU" sz="2400"/>
              <a:t> </a:t>
            </a:r>
            <a:r>
              <a:rPr lang="en-US" altLang="en-US" sz="2400"/>
              <a:t>и</a:t>
            </a:r>
            <a:r>
              <a:rPr lang="en-US" altLang="ru-RU" sz="2400"/>
              <a:t> </a:t>
            </a:r>
            <a:r>
              <a:rPr lang="en-US" altLang="en-US" sz="2400"/>
              <a:t>гармоничным</a:t>
            </a:r>
            <a:endParaRPr lang="en-US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een Color">
  <a:themeElements>
    <a:clrScheme name="Green Color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Green Color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reen Col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2947</Words>
  <Application>WPS Presentation</Application>
  <PresentationFormat>Широкоэкранный</PresentationFormat>
  <Paragraphs>55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  <vt:variant>
        <vt:lpstr>自定义放映</vt:lpstr>
      </vt:variant>
      <vt:variant>
        <vt:i4>1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Times New Roman</vt:lpstr>
      <vt:lpstr>Calibri Light</vt:lpstr>
      <vt:lpstr>Microsoft YaHei</vt:lpstr>
      <vt:lpstr>Arial Unicode MS</vt:lpstr>
      <vt:lpstr>Symbol</vt:lpstr>
      <vt:lpstr>Green Color</vt:lpstr>
      <vt:lpstr>Тема: «Нейрогимнастика, как средство развития речи у детей с ограниченными возможностями здоровья». </vt:lpstr>
      <vt:lpstr>Нейрогимнастика – это популярное название двигательной нейропсихологической или сенсомоторной коррекции.  </vt:lpstr>
      <vt:lpstr>Нейрогимнастика также полезна и детям, у которых нет отклонений в психическом развитии (нейротипичным), для общего психофизического развития, она направлена на коррекцию различных нарушений ребёнка с целью восстановления у него нормального функционирования мозга. </vt:lpstr>
      <vt:lpstr>Поэтому была разработана методика на основе применения телесно-ориентированных практик, помогающая «разбудить» те отделы мозга, которые не работают в полную силу. Методика оказалась очень эффективной. Сегодня мы называем её нейрогимнастикой. </vt:lpstr>
      <vt:lpstr>Цели нейрогимнастики:  1. Развитие межполушарной специализации и взаимодействия. 2.Развитие комиссур (межполушарных связей). 3. Синхронизация работы полушарий. 4. Развитие мелкой моторики. 5. Развитие способностей. 6. Развитие памяти, внимания. 7. Развитие речи. 8. Развитие мышления. </vt:lpstr>
      <vt:lpstr>Как должны проводиться занятия по нейрогимнастике?  - систематически; - в спокойной и доброжелательной обстановке. </vt:lpstr>
      <vt:lpstr>1. Упражнения, которые поднимают тонус коры полушарий мозга (дыхательные упражнения, самомассаж).</vt:lpstr>
      <vt:lpstr>Как понять, что ребенку нужна нейрогимнастика? </vt:lpstr>
      <vt:lpstr>PowerPoint 演示文稿</vt:lpstr>
      <vt:lpstr>Произвольный показ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«Нейрогимнастика, как средство развития речи у детей с ограниченными возможностями здоровья».</dc:title>
  <dc:creator>Анастасия Курзакова</dc:creator>
  <cp:lastModifiedBy>Tatyana</cp:lastModifiedBy>
  <cp:revision>15</cp:revision>
  <dcterms:created xsi:type="dcterms:W3CDTF">2024-03-24T04:37:00Z</dcterms:created>
  <dcterms:modified xsi:type="dcterms:W3CDTF">2025-04-27T14:29:08Z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E0855139633B41A6B25628167B79D4A9_13</vt:lpwstr>
  </property>
  <property fmtid="{D5CDD505-2E9C-101B-9397-08002B2CF9AE}" pid="3" name="KSOProductBuildVer">
    <vt:lpwstr>1049-12.2.0.20795</vt:lpwstr>
  </property>
</Properties>
</file>