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7569200" cy="10699750"/>
  <p:notesSz cx="75692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573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6922"/>
            <a:ext cx="6433820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91860"/>
            <a:ext cx="529844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460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8138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990"/>
            <a:ext cx="681228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60942"/>
            <a:ext cx="681228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3528" y="9950768"/>
            <a:ext cx="2422144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460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9824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4468" y="336295"/>
            <a:ext cx="6412230" cy="9881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6360" algn="ctr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Конспект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интегрированного </a:t>
            </a:r>
            <a:r>
              <a:rPr sz="1200" b="1" dirty="0">
                <a:latin typeface="Times New Roman"/>
                <a:cs typeface="Times New Roman"/>
              </a:rPr>
              <a:t>урока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математики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и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физики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в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10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классе</a:t>
            </a:r>
            <a:endParaRPr sz="1200">
              <a:latin typeface="Times New Roman"/>
              <a:cs typeface="Times New Roman"/>
            </a:endParaRPr>
          </a:p>
          <a:p>
            <a:pPr marL="19685" marR="74930" algn="ctr">
              <a:lnSpc>
                <a:spcPts val="1380"/>
              </a:lnSpc>
              <a:spcBef>
                <a:spcPts val="65"/>
              </a:spcBef>
            </a:pPr>
            <a:r>
              <a:rPr sz="1200" b="1" dirty="0">
                <a:latin typeface="Times New Roman"/>
                <a:cs typeface="Times New Roman"/>
              </a:rPr>
              <a:t>по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теме: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«Применение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линейной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и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квадратичной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функции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к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решению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физических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задач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Times New Roman"/>
                <a:cs typeface="Times New Roman"/>
              </a:rPr>
              <a:t>на </a:t>
            </a:r>
            <a:r>
              <a:rPr sz="1200" b="1" dirty="0">
                <a:latin typeface="Times New Roman"/>
                <a:cs typeface="Times New Roman"/>
              </a:rPr>
              <a:t>равноускоренное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движение»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15"/>
              </a:lnSpc>
            </a:pPr>
            <a:r>
              <a:rPr sz="1200" b="1" dirty="0">
                <a:latin typeface="Times New Roman"/>
                <a:cs typeface="Times New Roman"/>
              </a:rPr>
              <a:t>Учителя: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Лукоянова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Н.А.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65"/>
              </a:spcBef>
            </a:pPr>
            <a:r>
              <a:rPr sz="1200" b="1" dirty="0">
                <a:latin typeface="Times New Roman"/>
                <a:cs typeface="Times New Roman"/>
              </a:rPr>
              <a:t>Тип</a:t>
            </a:r>
            <a:r>
              <a:rPr sz="1200" b="1" spc="215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урока:</a:t>
            </a:r>
            <a:r>
              <a:rPr sz="1200" b="1" spc="2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интегрированный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урок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повторения,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систематизации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обобщения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знаний, </a:t>
            </a:r>
            <a:r>
              <a:rPr sz="1200" dirty="0">
                <a:latin typeface="Times New Roman"/>
                <a:cs typeface="Times New Roman"/>
              </a:rPr>
              <a:t>закрепления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теме:</a:t>
            </a:r>
            <a:r>
              <a:rPr sz="1200" spc="-10" dirty="0">
                <a:latin typeface="Times New Roman"/>
                <a:cs typeface="Times New Roman"/>
              </a:rPr>
              <a:t> «Равноускоренное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движение».</a:t>
            </a:r>
            <a:endParaRPr sz="1200">
              <a:latin typeface="Times New Roman"/>
              <a:cs typeface="Times New Roman"/>
            </a:endParaRPr>
          </a:p>
          <a:p>
            <a:pPr marL="12700" marR="8890" algn="just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Цель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Формирование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образовательных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компетенций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(информационных,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коммуникативных, рефлексивных)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учащихся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класса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предметной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области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«Математика»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«Физика»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теме: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«Применение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линейной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квадратичной</a:t>
            </a:r>
            <a:r>
              <a:rPr sz="1200" spc="2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к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решению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физических</a:t>
            </a:r>
            <a:r>
              <a:rPr sz="1200" spc="29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задач</a:t>
            </a:r>
            <a:r>
              <a:rPr sz="1200" spc="280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равноускоренное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движение»,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умений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использовать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математические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методы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для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решения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задач </a:t>
            </a:r>
            <a:r>
              <a:rPr sz="1200" dirty="0">
                <a:latin typeface="Times New Roman"/>
                <a:cs typeface="Times New Roman"/>
              </a:rPr>
              <a:t>физического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содержания.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Задачи: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Развивать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ориентироваться в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системе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знаний,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анализировать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 обобщать,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делать </a:t>
            </a:r>
            <a:r>
              <a:rPr sz="1200" dirty="0">
                <a:latin typeface="Times New Roman"/>
                <a:cs typeface="Times New Roman"/>
              </a:rPr>
              <a:t>выводы;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самооценки;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исправлению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собственных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ошибок.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200" b="1" dirty="0">
                <a:latin typeface="Times New Roman"/>
                <a:cs typeface="Times New Roman"/>
              </a:rPr>
              <a:t>Учебные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задачи,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направленные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достижение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личностных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результатов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обучения: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ясно,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точно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грамотно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излагать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мысли;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dirty="0">
                <a:latin typeface="Times New Roman"/>
                <a:cs typeface="Times New Roman"/>
              </a:rPr>
              <a:t> умения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выстраивания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аргументации;</a:t>
            </a:r>
            <a:endParaRPr sz="1200">
              <a:latin typeface="Times New Roman"/>
              <a:cs typeface="Times New Roman"/>
            </a:endParaRPr>
          </a:p>
          <a:p>
            <a:pPr marL="469265" marR="8890" indent="-228600">
              <a:lnSpc>
                <a:spcPts val="1390"/>
              </a:lnSpc>
              <a:spcBef>
                <a:spcPts val="110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контролировать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процесс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результат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учебной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математической деятельности;</a:t>
            </a:r>
            <a:endParaRPr sz="1200">
              <a:latin typeface="Times New Roman"/>
              <a:cs typeface="Times New Roman"/>
            </a:endParaRPr>
          </a:p>
          <a:p>
            <a:pPr marL="469265" marR="6350" indent="-228600">
              <a:lnSpc>
                <a:spcPts val="1380"/>
              </a:lnSpc>
              <a:spcBef>
                <a:spcPts val="8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способности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эмоциональному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восприятию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математических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объектов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spc="-10" dirty="0">
                <a:latin typeface="Times New Roman"/>
                <a:cs typeface="Times New Roman"/>
              </a:rPr>
              <a:t>рассуждений.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b="1" dirty="0">
                <a:latin typeface="Times New Roman"/>
                <a:cs typeface="Times New Roman"/>
              </a:rPr>
              <a:t>Учебные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задачи,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направленные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достижение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метапредметных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результатов обучения: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>
              <a:lnSpc>
                <a:spcPts val="1380"/>
              </a:lnSpc>
              <a:spcBef>
                <a:spcPts val="120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видеть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математическую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задачу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контексте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проблемной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ситуации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в </a:t>
            </a:r>
            <a:r>
              <a:rPr sz="1200" dirty="0">
                <a:latin typeface="Times New Roman"/>
                <a:cs typeface="Times New Roman"/>
              </a:rPr>
              <a:t>других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дисциплинах,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точнее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физике;</a:t>
            </a:r>
            <a:endParaRPr sz="1200">
              <a:latin typeface="Times New Roman"/>
              <a:cs typeface="Times New Roman"/>
            </a:endParaRPr>
          </a:p>
          <a:p>
            <a:pPr marL="469265" marR="6985" indent="-228600">
              <a:lnSpc>
                <a:spcPts val="1380"/>
              </a:lnSpc>
              <a:spcBef>
                <a:spcPts val="8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понимать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использовать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математические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физические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средства </a:t>
            </a:r>
            <a:r>
              <a:rPr sz="1200" dirty="0">
                <a:latin typeface="Times New Roman"/>
                <a:cs typeface="Times New Roman"/>
              </a:rPr>
              <a:t>наглядности,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аргументировать;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430"/>
              </a:lnSpc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видения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реализации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проектно-исследовательской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деятельности;</a:t>
            </a:r>
            <a:endParaRPr sz="1200">
              <a:latin typeface="Times New Roman"/>
              <a:cs typeface="Times New Roman"/>
            </a:endParaRPr>
          </a:p>
          <a:p>
            <a:pPr marL="469265" marR="7620" indent="-228600">
              <a:lnSpc>
                <a:spcPts val="1380"/>
              </a:lnSpc>
              <a:spcBef>
                <a:spcPts val="12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выдвигать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гипотезы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решении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учебных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понимать </a:t>
            </a:r>
            <a:r>
              <a:rPr sz="1200" dirty="0">
                <a:latin typeface="Times New Roman"/>
                <a:cs typeface="Times New Roman"/>
              </a:rPr>
              <a:t>необходимость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проверки;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ts val="1390"/>
              </a:lnSpc>
              <a:spcBef>
                <a:spcPts val="75"/>
              </a:spcBef>
              <a:buFont typeface="Symbol"/>
              <a:buChar char=""/>
              <a:tabLst>
                <a:tab pos="469265" algn="l"/>
                <a:tab pos="418782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планировать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осуществлять</a:t>
            </a:r>
            <a:r>
              <a:rPr sz="1200" dirty="0">
                <a:latin typeface="Times New Roman"/>
                <a:cs typeface="Times New Roman"/>
              </a:rPr>
              <a:t>	деятельность,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направленную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решение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исследовательского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характера;</a:t>
            </a:r>
            <a:endParaRPr sz="1200">
              <a:latin typeface="Times New Roman"/>
              <a:cs typeface="Times New Roman"/>
            </a:endParaRPr>
          </a:p>
          <a:p>
            <a:pPr marL="469265" marR="7620" indent="-228600">
              <a:lnSpc>
                <a:spcPts val="1380"/>
              </a:lnSpc>
              <a:spcBef>
                <a:spcPts val="8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понимания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сущности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алгоритмических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предписаний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действовать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в </a:t>
            </a:r>
            <a:r>
              <a:rPr sz="1200" dirty="0">
                <a:latin typeface="Times New Roman"/>
                <a:cs typeface="Times New Roman"/>
              </a:rPr>
              <a:t>соответствии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предложенным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алгоритмом.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b="1" dirty="0">
                <a:latin typeface="Times New Roman"/>
                <a:cs typeface="Times New Roman"/>
              </a:rPr>
              <a:t>Учебные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задачи,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направленные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достижение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предметных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результатов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обучения:</a:t>
            </a:r>
            <a:endParaRPr sz="1200">
              <a:latin typeface="Times New Roman"/>
              <a:cs typeface="Times New Roman"/>
            </a:endParaRPr>
          </a:p>
          <a:p>
            <a:pPr marL="469265" marR="6350" indent="-228600">
              <a:lnSpc>
                <a:spcPts val="1380"/>
              </a:lnSpc>
              <a:spcBef>
                <a:spcPts val="120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понимать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использовать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функциональные </a:t>
            </a:r>
            <a:r>
              <a:rPr sz="1200" dirty="0">
                <a:latin typeface="Times New Roman"/>
                <a:cs typeface="Times New Roman"/>
              </a:rPr>
              <a:t>понятия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язык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(термины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символы);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430"/>
              </a:lnSpc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совершенствовать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известные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знания,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расширения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развитие;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 algn="just">
              <a:lnSpc>
                <a:spcPct val="95900"/>
              </a:lnSpc>
              <a:spcBef>
                <a:spcPts val="80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понимать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функцию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важнейшую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математическую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модель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для </a:t>
            </a:r>
            <a:r>
              <a:rPr sz="1200" dirty="0">
                <a:latin typeface="Times New Roman"/>
                <a:cs typeface="Times New Roman"/>
              </a:rPr>
              <a:t>описания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процессов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явлений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окружающего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мира,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применять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функциональный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язык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для </a:t>
            </a:r>
            <a:r>
              <a:rPr sz="1200" dirty="0">
                <a:latin typeface="Times New Roman"/>
                <a:cs typeface="Times New Roman"/>
              </a:rPr>
              <a:t>описания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зависимостей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между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физическими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величинами;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проводить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исследования, </a:t>
            </a:r>
            <a:r>
              <a:rPr sz="1200" dirty="0">
                <a:latin typeface="Times New Roman"/>
                <a:cs typeface="Times New Roman"/>
              </a:rPr>
              <a:t>связанные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описание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свойств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функций;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аргументировать </a:t>
            </a:r>
            <a:r>
              <a:rPr sz="1200" dirty="0">
                <a:latin typeface="Times New Roman"/>
                <a:cs typeface="Times New Roman"/>
              </a:rPr>
              <a:t>свою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точку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зрения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или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строить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доказательство;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устанавливать </a:t>
            </a:r>
            <a:r>
              <a:rPr sz="1200" dirty="0">
                <a:latin typeface="Times New Roman"/>
                <a:cs typeface="Times New Roman"/>
              </a:rPr>
              <a:t>связи,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различать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причину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следствии;</a:t>
            </a:r>
            <a:endParaRPr sz="1200">
              <a:latin typeface="Times New Roman"/>
              <a:cs typeface="Times New Roman"/>
            </a:endParaRPr>
          </a:p>
          <a:p>
            <a:pPr marL="469265" marR="7620" indent="-228600" algn="just">
              <a:lnSpc>
                <a:spcPts val="1380"/>
              </a:lnSpc>
              <a:spcBef>
                <a:spcPts val="120"/>
              </a:spcBef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строить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прогнозы,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обобщать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факты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делать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выводы,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формулировать суждения;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 algn="just">
              <a:lnSpc>
                <a:spcPts val="1380"/>
              </a:lnSpc>
              <a:spcBef>
                <a:spcPts val="8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Формировать</a:t>
            </a:r>
            <a:r>
              <a:rPr sz="1200" spc="3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умения</a:t>
            </a:r>
            <a:r>
              <a:rPr sz="1200" spc="3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анализировать</a:t>
            </a:r>
            <a:r>
              <a:rPr sz="1200" spc="3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реальные</a:t>
            </a:r>
            <a:r>
              <a:rPr sz="1200" spc="409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числовые</a:t>
            </a:r>
            <a:r>
              <a:rPr sz="1200" spc="3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данные,</a:t>
            </a:r>
            <a:r>
              <a:rPr sz="1200" spc="30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осуществлять </a:t>
            </a:r>
            <a:r>
              <a:rPr sz="1200" dirty="0">
                <a:latin typeface="Times New Roman"/>
                <a:cs typeface="Times New Roman"/>
              </a:rPr>
              <a:t>практические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расчеты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формулам,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пользоваться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оценкой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прикидкой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практических расчетах;</a:t>
            </a:r>
            <a:endParaRPr sz="1200">
              <a:latin typeface="Times New Roman"/>
              <a:cs typeface="Times New Roman"/>
            </a:endParaRPr>
          </a:p>
          <a:p>
            <a:pPr marL="469265" indent="-227965" algn="just">
              <a:lnSpc>
                <a:spcPts val="14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Формировать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знания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реальных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зависимостей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между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величинами.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Методы: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проблемно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деятельностный;</a:t>
            </a:r>
            <a:endParaRPr sz="1200">
              <a:latin typeface="Times New Roman"/>
              <a:cs typeface="Times New Roman"/>
            </a:endParaRPr>
          </a:p>
          <a:p>
            <a:pPr marL="659765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частично-поисковый.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Формы: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индивидуальная,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фронтальная,</a:t>
            </a:r>
            <a:r>
              <a:rPr sz="1200" spc="-10" dirty="0">
                <a:latin typeface="Times New Roman"/>
                <a:cs typeface="Times New Roman"/>
              </a:rPr>
              <a:t> групповая.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ts val="1380"/>
              </a:lnSpc>
              <a:spcBef>
                <a:spcPts val="65"/>
              </a:spcBef>
            </a:pPr>
            <a:r>
              <a:rPr sz="1200" b="1" dirty="0">
                <a:latin typeface="Times New Roman"/>
                <a:cs typeface="Times New Roman"/>
              </a:rPr>
              <a:t>Оборудование</a:t>
            </a:r>
            <a:r>
              <a:rPr sz="1200" b="1" spc="265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и</a:t>
            </a:r>
            <a:r>
              <a:rPr sz="1200" b="1" spc="265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материалы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Фрагменты</a:t>
            </a:r>
            <a:r>
              <a:rPr sz="1200" spc="25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музыкальных</a:t>
            </a:r>
            <a:r>
              <a:rPr sz="1200" spc="2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композиций,</a:t>
            </a:r>
            <a:r>
              <a:rPr sz="1200" spc="30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мультимедийный </a:t>
            </a:r>
            <a:r>
              <a:rPr sz="1200" dirty="0">
                <a:latin typeface="Times New Roman"/>
                <a:cs typeface="Times New Roman"/>
              </a:rPr>
              <a:t>проектор,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презентация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урока,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раздаточный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материал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(карточки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задачами,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лист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ответами, </a:t>
            </a:r>
            <a:r>
              <a:rPr sz="1200" dirty="0">
                <a:latin typeface="Times New Roman"/>
                <a:cs typeface="Times New Roman"/>
              </a:rPr>
              <a:t>карточки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вопросами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для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самопроверки),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карточки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оценки.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2585" y="336295"/>
            <a:ext cx="1010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50" dirty="0">
                <a:solidFill>
                  <a:srgbClr val="333333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9482" y="511555"/>
            <a:ext cx="1492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Задача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№1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(1</a:t>
            </a:r>
            <a:r>
              <a:rPr sz="1200" b="1" spc="-10" dirty="0">
                <a:latin typeface="Times New Roman"/>
                <a:cs typeface="Times New Roman"/>
              </a:rPr>
              <a:t> группа)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6368" y="2121153"/>
            <a:ext cx="6452870" cy="3776979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50800" marR="431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Итак,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высота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задается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уравнением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ax</a:t>
            </a:r>
            <a:r>
              <a:rPr sz="120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2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bx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.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Чтобы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камни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перелетали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через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крепостную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стену,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высота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должна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быть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больше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или,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крайнем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случае,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равна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высоте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этой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стены.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Таким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образом,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в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указанном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известно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число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sz="1200" i="1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8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—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высота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стены.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Остальные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числа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указаны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прямо</a:t>
            </a:r>
            <a:r>
              <a:rPr sz="1200" spc="5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условии,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поэтому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составляем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уравнение:</a:t>
            </a:r>
            <a:endParaRPr sz="1200">
              <a:latin typeface="Times New Roman"/>
              <a:cs typeface="Times New Roman"/>
            </a:endParaRPr>
          </a:p>
          <a:p>
            <a:pPr marL="50800" marR="45720">
              <a:lnSpc>
                <a:spcPts val="1380"/>
              </a:lnSpc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8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(−1/5000)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·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27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(1/10)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·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—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довольно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неслабые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коэффициенты;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40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000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−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42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500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—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это 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уже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вполне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вменяемое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уравнение;</a:t>
            </a:r>
            <a:endParaRPr sz="1200">
              <a:latin typeface="Times New Roman"/>
              <a:cs typeface="Times New Roman"/>
            </a:endParaRPr>
          </a:p>
          <a:p>
            <a:pPr marL="50800" marR="2103120">
              <a:lnSpc>
                <a:spcPts val="1380"/>
              </a:lnSpc>
              <a:spcBef>
                <a:spcPts val="5"/>
              </a:spcBef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35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−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500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40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000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—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перенесли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все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слагаемые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одну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сторону.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Получили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приведенное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квадратное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уравнение.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теореме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Виета: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0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−(−500)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500</a:t>
            </a:r>
            <a:r>
              <a:rPr sz="1800" spc="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100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400;</a:t>
            </a:r>
            <a:endParaRPr sz="1800" baseline="4629">
              <a:latin typeface="Times New Roman"/>
              <a:cs typeface="Times New Roman"/>
            </a:endParaRPr>
          </a:p>
          <a:p>
            <a:pPr marL="50800">
              <a:lnSpc>
                <a:spcPts val="1405"/>
              </a:lnSpc>
              <a:spcBef>
                <a:spcPts val="35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·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40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000 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100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·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400.</a:t>
            </a:r>
            <a:endParaRPr sz="1800" baseline="4629">
              <a:latin typeface="Times New Roman"/>
              <a:cs typeface="Times New Roman"/>
            </a:endParaRPr>
          </a:p>
          <a:p>
            <a:pPr marL="50800">
              <a:lnSpc>
                <a:spcPts val="1405"/>
              </a:lnSpc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Корни:</a:t>
            </a:r>
            <a:r>
              <a:rPr sz="1200" spc="-6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100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400.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Нас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интересует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наибольшее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расстояние,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поэтому</a:t>
            </a:r>
            <a:r>
              <a:rPr sz="1200" spc="-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выбираем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второй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корень.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20"/>
              </a:spcBef>
            </a:pPr>
            <a:r>
              <a:rPr sz="1200" b="1" dirty="0">
                <a:latin typeface="Times New Roman"/>
                <a:cs typeface="Times New Roman"/>
              </a:rPr>
              <a:t>Задача№2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b="1" spc="-10" dirty="0">
                <a:latin typeface="Times New Roman"/>
                <a:cs typeface="Times New Roman"/>
              </a:rPr>
              <a:t> группа</a:t>
            </a:r>
            <a:endParaRPr sz="1200">
              <a:latin typeface="Times New Roman"/>
              <a:cs typeface="Times New Roman"/>
            </a:endParaRPr>
          </a:p>
          <a:p>
            <a:pPr marL="50800" marR="85725">
              <a:lnSpc>
                <a:spcPct val="98500"/>
              </a:lnSpc>
              <a:spcBef>
                <a:spcPts val="70"/>
              </a:spcBef>
            </a:pP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Мотоциклист,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движущийся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по</a:t>
            </a:r>
            <a:r>
              <a:rPr sz="1800" spc="-3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городу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со</a:t>
            </a:r>
            <a:r>
              <a:rPr sz="1800" spc="-3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скоростью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v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0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=58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км/ч,</a:t>
            </a:r>
            <a:r>
              <a:rPr sz="1800" spc="-3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выезжает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из</a:t>
            </a:r>
            <a:r>
              <a:rPr sz="1800" spc="-3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него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и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сразу</a:t>
            </a:r>
            <a:r>
              <a:rPr sz="1800" spc="-3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после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выезда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начинает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разгоняться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с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постоянным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ускорением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a=8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км/ч</a:t>
            </a:r>
            <a:r>
              <a:rPr sz="1200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.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Расстояние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от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мотоциклиста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до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города,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измеряемое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в</a:t>
            </a:r>
            <a:r>
              <a:rPr sz="1800" spc="-44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километрах,</a:t>
            </a:r>
            <a:r>
              <a:rPr sz="1800" spc="-44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определяется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выражением</a:t>
            </a:r>
            <a:r>
              <a:rPr sz="1800" spc="-52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S=v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0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t+at</a:t>
            </a:r>
            <a:r>
              <a:rPr sz="1200" baseline="38194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/2.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Определите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наибольшее</a:t>
            </a:r>
            <a:r>
              <a:rPr sz="1800" spc="-6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время,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течение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которого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мотоциклист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будет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находиться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зоне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функционирования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сотовой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связи,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если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оператор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гарантирует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покрытие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на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расстоянии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не</a:t>
            </a:r>
            <a:r>
              <a:rPr sz="1200" spc="-5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далее</a:t>
            </a:r>
            <a:r>
              <a:rPr sz="1200" spc="-5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чем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30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км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от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города.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Ответ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выразите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в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минутах.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50"/>
              </a:lnSpc>
            </a:pPr>
            <a:r>
              <a:rPr sz="1200" b="1" spc="-10" dirty="0">
                <a:latin typeface="Times New Roman"/>
                <a:cs typeface="Times New Roman"/>
              </a:rPr>
              <a:t>РЕШЕНИЕ: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410"/>
              </a:lnSpc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Так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как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расстояние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не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далее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30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км,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то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0732" y="7150988"/>
            <a:ext cx="6544309" cy="3042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055">
              <a:lnSpc>
                <a:spcPts val="1410"/>
              </a:lnSpc>
              <a:spcBef>
                <a:spcPts val="100"/>
              </a:spcBef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∙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58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+ 8t</a:t>
            </a:r>
            <a:r>
              <a:rPr sz="1200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spc="150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≤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2∙30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410"/>
              </a:lnSpc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2t</a:t>
            </a:r>
            <a:r>
              <a:rPr sz="1200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spc="142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+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29t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-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15</a:t>
            </a:r>
            <a:r>
              <a:rPr sz="1200" spc="-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≤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535353"/>
                </a:solidFill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405"/>
              </a:lnSpc>
              <a:spcBef>
                <a:spcPts val="45"/>
              </a:spcBef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D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4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841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+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120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961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31</a:t>
            </a:r>
            <a:r>
              <a:rPr sz="1200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spc="157" baseline="3125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</a:t>
            </a:r>
            <a:r>
              <a:rPr sz="1200" spc="20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5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29 +</a:t>
            </a:r>
            <a:r>
              <a:rPr sz="1800" u="sng" spc="-7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31</a:t>
            </a:r>
            <a:r>
              <a:rPr sz="1800" spc="292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75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1</a:t>
            </a:r>
            <a:endParaRPr sz="1800" baseline="4629">
              <a:latin typeface="Times New Roman"/>
              <a:cs typeface="Times New Roman"/>
            </a:endParaRPr>
          </a:p>
          <a:p>
            <a:pPr marL="490855">
              <a:lnSpc>
                <a:spcPts val="1405"/>
              </a:lnSpc>
              <a:tabLst>
                <a:tab pos="1100455" algn="l"/>
              </a:tabLst>
            </a:pP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2∙2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	</a:t>
            </a:r>
            <a:r>
              <a:rPr sz="1200" spc="-5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405"/>
              </a:lnSpc>
              <a:spcBef>
                <a:spcPts val="50"/>
              </a:spcBef>
            </a:pPr>
            <a:r>
              <a:rPr sz="1800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2</a:t>
            </a:r>
            <a:r>
              <a:rPr sz="1200" spc="9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5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29</a:t>
            </a:r>
            <a:r>
              <a:rPr sz="1800" u="sng" spc="-15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800" u="sng" spc="-30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baseline="4629" dirty="0">
                <a:solidFill>
                  <a:srgbClr val="535353"/>
                </a:solidFill>
                <a:uFill>
                  <a:solidFill>
                    <a:srgbClr val="535353"/>
                  </a:solidFill>
                </a:uFill>
                <a:latin typeface="Times New Roman"/>
                <a:cs typeface="Times New Roman"/>
              </a:rPr>
              <a:t>31</a:t>
            </a:r>
            <a:r>
              <a:rPr sz="1800" spc="45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9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-</a:t>
            </a:r>
            <a:r>
              <a:rPr sz="1800" spc="-37" baseline="4629" dirty="0">
                <a:solidFill>
                  <a:srgbClr val="535353"/>
                </a:solidFill>
                <a:latin typeface="Times New Roman"/>
                <a:cs typeface="Times New Roman"/>
              </a:rPr>
              <a:t>15</a:t>
            </a:r>
            <a:endParaRPr sz="1800" baseline="4629">
              <a:latin typeface="Times New Roman"/>
              <a:cs typeface="Times New Roman"/>
            </a:endParaRPr>
          </a:p>
          <a:p>
            <a:pPr marL="490855">
              <a:lnSpc>
                <a:spcPts val="1385"/>
              </a:lnSpc>
            </a:pP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2∙2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400"/>
              </a:lnSpc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Cambria Math"/>
                <a:cs typeface="Cambria Math"/>
              </a:rPr>
              <a:t>∈</a:t>
            </a:r>
            <a:r>
              <a:rPr sz="1200" spc="-15" dirty="0">
                <a:solidFill>
                  <a:srgbClr val="535353"/>
                </a:solidFill>
                <a:latin typeface="Cambria Math"/>
                <a:cs typeface="Cambria Math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[-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15;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1/2]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и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не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может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быть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отрицательным.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t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Cambria Math"/>
                <a:cs typeface="Cambria Math"/>
              </a:rPr>
              <a:t>∈</a:t>
            </a:r>
            <a:r>
              <a:rPr sz="1200" spc="-15" dirty="0">
                <a:solidFill>
                  <a:srgbClr val="535353"/>
                </a:solidFill>
                <a:latin typeface="Cambria Math"/>
                <a:cs typeface="Cambria Math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[0;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1/2]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535353"/>
                </a:solidFill>
                <a:latin typeface="Times New Roman"/>
                <a:cs typeface="Times New Roman"/>
              </a:rPr>
              <a:t>Наибольшее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1/2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ч</a:t>
            </a:r>
            <a:r>
              <a:rPr sz="1200" spc="-3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4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(1/2)∙60мин</a:t>
            </a:r>
            <a:r>
              <a:rPr sz="1200" spc="-15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3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1∙30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415"/>
              </a:lnSpc>
            </a:pP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=</a:t>
            </a:r>
            <a:r>
              <a:rPr sz="1200" spc="-20" dirty="0">
                <a:solidFill>
                  <a:srgbClr val="53535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535353"/>
                </a:solidFill>
                <a:latin typeface="Times New Roman"/>
                <a:cs typeface="Times New Roman"/>
              </a:rPr>
              <a:t>30 </a:t>
            </a:r>
            <a:r>
              <a:rPr sz="1200" spc="-25" dirty="0">
                <a:solidFill>
                  <a:srgbClr val="535353"/>
                </a:solidFill>
                <a:latin typeface="Times New Roman"/>
                <a:cs typeface="Times New Roman"/>
              </a:rPr>
              <a:t>мин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ct val="100000"/>
              </a:lnSpc>
              <a:spcBef>
                <a:spcPts val="1320"/>
              </a:spcBef>
            </a:pPr>
            <a:r>
              <a:rPr sz="1200" b="1" dirty="0">
                <a:latin typeface="Times New Roman"/>
                <a:cs typeface="Times New Roman"/>
              </a:rPr>
              <a:t>Задача№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3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3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группа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86055" marR="28257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Высота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над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землей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подброшенного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вверх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мяча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меняется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закону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h(t)=1+11t-</a:t>
            </a:r>
            <a:r>
              <a:rPr sz="1200" dirty="0">
                <a:latin typeface="Times New Roman"/>
                <a:cs typeface="Times New Roman"/>
              </a:rPr>
              <a:t>5t^2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(м),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где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– </a:t>
            </a:r>
            <a:r>
              <a:rPr sz="1200" spc="-10" dirty="0">
                <a:latin typeface="Times New Roman"/>
                <a:cs typeface="Times New Roman"/>
              </a:rPr>
              <a:t>время,</a:t>
            </a:r>
            <a:endParaRPr sz="1200">
              <a:latin typeface="Times New Roman"/>
              <a:cs typeface="Times New Roman"/>
            </a:endParaRPr>
          </a:p>
          <a:p>
            <a:pPr marL="186055" marR="107314">
              <a:lnSpc>
                <a:spcPts val="138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измеряемое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секундах.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Сколько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секунд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мяч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находиться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высоте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более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трех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метров?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+ </a:t>
            </a:r>
            <a:r>
              <a:rPr sz="1200" dirty="0">
                <a:latin typeface="Times New Roman"/>
                <a:cs typeface="Times New Roman"/>
              </a:rPr>
              <a:t>11t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5t^2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35" dirty="0">
                <a:latin typeface="Times New Roman"/>
                <a:cs typeface="Times New Roman"/>
              </a:rPr>
              <a:t>&gt;3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5t^2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5t^2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- 11t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186055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5t^2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Решим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квадратное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уравнение.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Найдем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дискриминант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квадратного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уравнения.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7880" y="5887338"/>
            <a:ext cx="1268730" cy="128523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99465" y="885824"/>
            <a:ext cx="6710680" cy="1257935"/>
          </a:xfrm>
          <a:prstGeom prst="rect">
            <a:avLst/>
          </a:prstGeom>
          <a:solidFill>
            <a:srgbClr val="EEEEEE"/>
          </a:solidFill>
        </p:spPr>
        <p:txBody>
          <a:bodyPr vert="horz" wrap="square" lIns="0" tIns="10160" rIns="0" bIns="0" rtlCol="0">
            <a:spAutoFit/>
          </a:bodyPr>
          <a:lstStyle/>
          <a:p>
            <a:pPr marL="19050" marR="334645">
              <a:lnSpc>
                <a:spcPts val="1789"/>
              </a:lnSpc>
              <a:spcBef>
                <a:spcPts val="80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Задача.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Модель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камнеметательной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машины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выстреливает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камни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под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определенным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углом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к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горизонту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фиксированной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начальной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скоростью.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Ее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конструкция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такова,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что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траектория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полета</a:t>
            </a:r>
            <a:endParaRPr sz="1200">
              <a:latin typeface="Times New Roman"/>
              <a:cs typeface="Times New Roman"/>
            </a:endParaRPr>
          </a:p>
          <a:p>
            <a:pPr marL="19050" marR="214629">
              <a:lnSpc>
                <a:spcPts val="1789"/>
              </a:lnSpc>
              <a:spcBef>
                <a:spcPts val="5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камня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описывается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формулой</a:t>
            </a:r>
            <a:r>
              <a:rPr sz="1200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y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ax</a:t>
            </a:r>
            <a:r>
              <a:rPr sz="1200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27" baseline="31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bx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где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−1/5000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(1/м),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b</a:t>
            </a:r>
            <a:r>
              <a:rPr sz="1200" i="1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1/10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—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постоянные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параметры.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каком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наибольшем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расстоянии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(в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метрах)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от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крепостной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стены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высотой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8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метров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надо</a:t>
            </a:r>
            <a:endParaRPr sz="12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40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расположить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машину,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чтобы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камни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перелетали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через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нее?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2653664"/>
            <a:ext cx="3903345" cy="177164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4468" y="336295"/>
            <a:ext cx="6298565" cy="734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(-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11)^2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 *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 * 2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121 -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40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81.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95900"/>
              </a:lnSpc>
              <a:spcBef>
                <a:spcPts val="30"/>
              </a:spcBef>
            </a:pPr>
            <a:r>
              <a:rPr sz="1200" dirty="0">
                <a:latin typeface="Times New Roman"/>
                <a:cs typeface="Times New Roman"/>
              </a:rPr>
              <a:t>Найдем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корни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квадратного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уравнения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1-</a:t>
            </a:r>
            <a:r>
              <a:rPr sz="1200" dirty="0">
                <a:latin typeface="Times New Roman"/>
                <a:cs typeface="Times New Roman"/>
              </a:rPr>
              <a:t>ый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(-(-</a:t>
            </a:r>
            <a:r>
              <a:rPr sz="1200" dirty="0">
                <a:latin typeface="Times New Roman"/>
                <a:cs typeface="Times New Roman"/>
              </a:rPr>
              <a:t>11)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9)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*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(11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9)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;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2- </a:t>
            </a:r>
            <a:r>
              <a:rPr sz="1200" dirty="0">
                <a:latin typeface="Times New Roman"/>
                <a:cs typeface="Times New Roman"/>
              </a:rPr>
              <a:t>ой 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11)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* 5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(11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9)/10 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2/10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0,2 .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Получили 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действительных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корня.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Ответ: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В </a:t>
            </a:r>
            <a:r>
              <a:rPr sz="1200" dirty="0">
                <a:latin typeface="Times New Roman"/>
                <a:cs typeface="Times New Roman"/>
              </a:rPr>
              <a:t>диапазоне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до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мяч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высоте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более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метров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9068" y="1563369"/>
            <a:ext cx="6419850" cy="90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41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 +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11t –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5t</a:t>
            </a:r>
            <a:r>
              <a:rPr sz="1200" spc="-37" baseline="31250" dirty="0">
                <a:latin typeface="Times New Roman"/>
                <a:cs typeface="Times New Roman"/>
              </a:rPr>
              <a:t>2</a:t>
            </a:r>
            <a:endParaRPr sz="1200" baseline="31250">
              <a:latin typeface="Times New Roman"/>
              <a:cs typeface="Times New Roman"/>
            </a:endParaRPr>
          </a:p>
          <a:p>
            <a:pPr marL="381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решив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квадратное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уравнение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получаем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корни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t=1/5=0.2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t=2</a:t>
            </a:r>
            <a:endParaRPr sz="1200">
              <a:latin typeface="Times New Roman"/>
              <a:cs typeface="Times New Roman"/>
            </a:endParaRPr>
          </a:p>
          <a:p>
            <a:pPr marL="38100" marR="30480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можно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заметить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уравнение,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траектория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полета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парабола,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первый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мяч </a:t>
            </a:r>
            <a:r>
              <a:rPr sz="1200" dirty="0">
                <a:latin typeface="Times New Roman"/>
                <a:cs typeface="Times New Roman"/>
              </a:rPr>
              <a:t>пересекает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высоту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спустя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0.2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секунды,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2–ой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секунде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полета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мяч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снова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перечет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но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уже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падая,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есть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выше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трех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метро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он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был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2–0.2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1.8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секунды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8296909"/>
            <a:ext cx="4879975" cy="125342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3668" y="686815"/>
            <a:ext cx="6493510" cy="38893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884555" marR="30480" indent="4584700">
              <a:lnSpc>
                <a:spcPts val="1380"/>
              </a:lnSpc>
              <a:spcBef>
                <a:spcPts val="195"/>
              </a:spcBef>
            </a:pPr>
            <a:r>
              <a:rPr sz="1200" b="1" spc="-10" dirty="0"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4 </a:t>
            </a:r>
            <a:r>
              <a:rPr sz="1200" b="1" spc="-10" dirty="0">
                <a:latin typeface="Times New Roman"/>
                <a:cs typeface="Times New Roman"/>
              </a:rPr>
              <a:t>Исследование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равноускоренного движения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без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начальной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скорости</a:t>
            </a:r>
            <a:endParaRPr sz="1200">
              <a:latin typeface="Times New Roman"/>
              <a:cs typeface="Times New Roman"/>
            </a:endParaRPr>
          </a:p>
          <a:p>
            <a:pPr marL="2860040">
              <a:lnSpc>
                <a:spcPts val="1315"/>
              </a:lnSpc>
            </a:pPr>
            <a:r>
              <a:rPr sz="1200" b="1" dirty="0">
                <a:latin typeface="Times New Roman"/>
                <a:cs typeface="Times New Roman"/>
              </a:rPr>
              <a:t>Опыт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№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63500" marR="739140">
              <a:lnSpc>
                <a:spcPts val="1380"/>
              </a:lnSpc>
              <a:spcBef>
                <a:spcPts val="65"/>
              </a:spcBef>
            </a:pPr>
            <a:r>
              <a:rPr sz="1200" i="1" dirty="0">
                <a:latin typeface="Times New Roman"/>
                <a:cs typeface="Times New Roman"/>
              </a:rPr>
              <a:t>Цель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работы: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установить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качественную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зависимость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его </a:t>
            </a:r>
            <a:r>
              <a:rPr sz="1200" spc="-10" dirty="0">
                <a:latin typeface="Times New Roman"/>
                <a:cs typeface="Times New Roman"/>
              </a:rPr>
              <a:t>равноускоренном </a:t>
            </a:r>
            <a:r>
              <a:rPr sz="1200" dirty="0">
                <a:latin typeface="Times New Roman"/>
                <a:cs typeface="Times New Roman"/>
              </a:rPr>
              <a:t>движении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 состояния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покоя.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345"/>
              </a:lnSpc>
            </a:pPr>
            <a:r>
              <a:rPr sz="1200" i="1" spc="-10" dirty="0">
                <a:latin typeface="Times New Roman"/>
                <a:cs typeface="Times New Roman"/>
              </a:rPr>
              <a:t>Оборудование: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лабораторный,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штатив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муфтой.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410"/>
              </a:lnSpc>
              <a:spcBef>
                <a:spcPts val="1320"/>
              </a:spcBef>
            </a:pP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Правила</a:t>
            </a:r>
            <a:r>
              <a:rPr sz="1200" b="1" i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техники</a:t>
            </a:r>
            <a:r>
              <a:rPr sz="1200" b="1" i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безопасности.</a:t>
            </a:r>
            <a:endParaRPr sz="1200">
              <a:latin typeface="Times New Roman"/>
              <a:cs typeface="Times New Roman"/>
            </a:endParaRPr>
          </a:p>
          <a:p>
            <a:pPr marL="63500" marR="211454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Осторожно!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На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столе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не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должно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быть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никаких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посторонних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предметов.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Неаккуратное обращение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приборами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приводит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к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падению.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Можно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этом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получить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механический травм-</a:t>
            </a:r>
            <a:r>
              <a:rPr sz="1200" b="1" i="1" dirty="0">
                <a:latin typeface="Times New Roman"/>
                <a:cs typeface="Times New Roman"/>
              </a:rPr>
              <a:t>ушиб.,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вывести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приборы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из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рабочего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состояния.</a:t>
            </a:r>
            <a:endParaRPr sz="1200">
              <a:latin typeface="Times New Roman"/>
              <a:cs typeface="Times New Roman"/>
            </a:endParaRPr>
          </a:p>
          <a:p>
            <a:pPr marL="63500" marR="441325" algn="just">
              <a:lnSpc>
                <a:spcPts val="1380"/>
              </a:lnSpc>
            </a:pPr>
            <a:r>
              <a:rPr sz="1200" i="1" dirty="0">
                <a:latin typeface="Times New Roman"/>
                <a:cs typeface="Times New Roman"/>
              </a:rPr>
              <a:t>Примечание: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ходе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пускают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одного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положения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желобе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определяют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нескольких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точках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удалениях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начального положения.</a:t>
            </a:r>
            <a:endParaRPr sz="1200">
              <a:latin typeface="Times New Roman"/>
              <a:cs typeface="Times New Roman"/>
            </a:endParaRPr>
          </a:p>
          <a:p>
            <a:pPr marL="63500" marR="118745">
              <a:lnSpc>
                <a:spcPts val="138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движется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состояния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покоя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равноускоренно,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изменяется</a:t>
            </a:r>
            <a:r>
              <a:rPr sz="1200" spc="-25" dirty="0">
                <a:latin typeface="Times New Roman"/>
                <a:cs typeface="Times New Roman"/>
              </a:rPr>
              <a:t> со </a:t>
            </a:r>
            <a:r>
              <a:rPr sz="1200" dirty="0">
                <a:latin typeface="Times New Roman"/>
                <a:cs typeface="Times New Roman"/>
              </a:rPr>
              <a:t>временем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закону: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</a:t>
            </a:r>
            <a:r>
              <a:rPr sz="1200" baseline="312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/2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(1),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(2).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формулы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выразить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ускорение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подставить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получим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формулу,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выражающую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перемещения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движения: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2S/t.</a:t>
            </a:r>
            <a:endParaRPr sz="1200">
              <a:latin typeface="Times New Roman"/>
              <a:cs typeface="Times New Roman"/>
            </a:endParaRPr>
          </a:p>
          <a:p>
            <a:pPr marL="2995930">
              <a:lnSpc>
                <a:spcPts val="1410"/>
              </a:lnSpc>
              <a:spcBef>
                <a:spcPts val="1320"/>
              </a:spcBef>
            </a:pPr>
            <a:r>
              <a:rPr sz="1200" b="1" dirty="0">
                <a:latin typeface="Times New Roman"/>
                <a:cs typeface="Times New Roman"/>
              </a:rPr>
              <a:t>Ход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работы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1.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Под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готовьте</a:t>
            </a:r>
            <a:r>
              <a:rPr sz="12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таблицу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для</a:t>
            </a:r>
            <a:r>
              <a:rPr sz="12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записи</a:t>
            </a:r>
            <a:r>
              <a:rPr sz="12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результатов</a:t>
            </a:r>
            <a:r>
              <a:rPr sz="12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измерений</a:t>
            </a:r>
            <a:r>
              <a:rPr sz="12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12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вычисле</a:t>
            </a:r>
            <a:r>
              <a:rPr sz="1200" spc="-10" dirty="0">
                <a:latin typeface="Times New Roman"/>
                <a:cs typeface="Times New Roman"/>
              </a:rPr>
              <a:t>ний: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63700" y="4584826"/>
          <a:ext cx="4124960" cy="1724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815">
                <a:tc>
                  <a:txBody>
                    <a:bodyPr/>
                    <a:lstStyle/>
                    <a:p>
                      <a:pPr marL="4699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r">
                        <a:lnSpc>
                          <a:spcPts val="143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v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04468" y="6305168"/>
            <a:ext cx="6362700" cy="161099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135255" indent="152400">
              <a:lnSpc>
                <a:spcPts val="1380"/>
              </a:lnSpc>
              <a:spcBef>
                <a:spcPts val="195"/>
              </a:spcBef>
              <a:buFont typeface="Times New Roman"/>
              <a:buAutoNum type="arabicPeriod" startAt="2"/>
              <a:tabLst>
                <a:tab pos="165100" algn="l"/>
              </a:tabLst>
            </a:pP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помощью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муфты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закрепите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штативе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углом,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так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чтобы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съезжал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по </a:t>
            </a:r>
            <a:r>
              <a:rPr sz="1200" dirty="0">
                <a:latin typeface="Times New Roman"/>
                <a:cs typeface="Times New Roman"/>
              </a:rPr>
              <a:t>желобу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самостоятельно.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расположите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расстоянии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Отпустите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dirty="0">
                <a:latin typeface="Times New Roman"/>
                <a:cs typeface="Times New Roman"/>
              </a:rPr>
              <a:t>измерьте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движения.</a:t>
            </a:r>
            <a:endParaRPr sz="1200">
              <a:latin typeface="Times New Roman"/>
              <a:cs typeface="Times New Roman"/>
            </a:endParaRPr>
          </a:p>
          <a:p>
            <a:pPr marL="888365" indent="-152400">
              <a:lnSpc>
                <a:spcPts val="1345"/>
              </a:lnSpc>
              <a:buFont typeface="Times New Roman"/>
              <a:buAutoNum type="arabicPeriod" startAt="2"/>
              <a:tabLst>
                <a:tab pos="888365" algn="l"/>
              </a:tabLst>
            </a:pPr>
            <a:r>
              <a:rPr sz="1200" dirty="0">
                <a:latin typeface="Times New Roman"/>
                <a:cs typeface="Times New Roman"/>
              </a:rPr>
              <a:t>Вычислите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формуле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50" dirty="0">
                <a:latin typeface="Times New Roman"/>
                <a:cs typeface="Times New Roman"/>
              </a:rPr>
              <a:t> V</a:t>
            </a:r>
            <a:endParaRPr sz="1200">
              <a:latin typeface="Times New Roman"/>
              <a:cs typeface="Times New Roman"/>
            </a:endParaRPr>
          </a:p>
          <a:p>
            <a:pPr marL="888365" indent="-152400">
              <a:lnSpc>
                <a:spcPct val="100000"/>
              </a:lnSpc>
              <a:spcBef>
                <a:spcPts val="1320"/>
              </a:spcBef>
              <a:buFont typeface="Times New Roman"/>
              <a:buAutoNum type="arabicPeriod" startAt="2"/>
              <a:tabLst>
                <a:tab pos="888365" algn="l"/>
              </a:tabLst>
            </a:pPr>
            <a:r>
              <a:rPr sz="1200" dirty="0">
                <a:latin typeface="Times New Roman"/>
                <a:cs typeface="Times New Roman"/>
              </a:rPr>
              <a:t>Повторите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раза,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изменяя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положение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цилиндра.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 startAt="2"/>
            </a:pPr>
            <a:endParaRPr sz="1200">
              <a:latin typeface="Times New Roman"/>
              <a:cs typeface="Times New Roman"/>
            </a:endParaRPr>
          </a:p>
          <a:p>
            <a:pPr marL="12700" marR="5080" indent="152400">
              <a:lnSpc>
                <a:spcPts val="1380"/>
              </a:lnSpc>
              <a:buFont typeface="Times New Roman"/>
              <a:buAutoNum type="arabicPeriod" startAt="2"/>
              <a:tabLst>
                <a:tab pos="165100" algn="l"/>
              </a:tabLst>
            </a:pPr>
            <a:r>
              <a:rPr sz="1200" dirty="0">
                <a:latin typeface="Times New Roman"/>
                <a:cs typeface="Times New Roman"/>
              </a:rPr>
              <a:t>Сделайте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вывод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том,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изменяется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увеличением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dirty="0">
                <a:latin typeface="Times New Roman"/>
                <a:cs typeface="Times New Roman"/>
              </a:rPr>
              <a:t>постройте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5854" y="9879583"/>
            <a:ext cx="4671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Исследование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равноускоренного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движения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без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начальной</a:t>
            </a:r>
            <a:r>
              <a:rPr sz="1200" b="1" spc="-10" dirty="0">
                <a:latin typeface="Times New Roman"/>
                <a:cs typeface="Times New Roman"/>
              </a:rPr>
              <a:t> скорости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980" y="7077328"/>
            <a:ext cx="549681" cy="37845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7595933"/>
            <a:ext cx="4879975" cy="125342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3668" y="336295"/>
            <a:ext cx="6388100" cy="3363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0040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Опыт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№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63500" marR="548640">
              <a:lnSpc>
                <a:spcPts val="1380"/>
              </a:lnSpc>
              <a:spcBef>
                <a:spcPts val="65"/>
              </a:spcBef>
            </a:pPr>
            <a:r>
              <a:rPr sz="1200" i="1" dirty="0">
                <a:latin typeface="Times New Roman"/>
                <a:cs typeface="Times New Roman"/>
              </a:rPr>
              <a:t>Цель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работы: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установить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качественную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зависимость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его </a:t>
            </a:r>
            <a:r>
              <a:rPr sz="1200" spc="-10" dirty="0">
                <a:latin typeface="Times New Roman"/>
                <a:cs typeface="Times New Roman"/>
              </a:rPr>
              <a:t>равноускоренном </a:t>
            </a:r>
            <a:r>
              <a:rPr sz="1200" dirty="0">
                <a:latin typeface="Times New Roman"/>
                <a:cs typeface="Times New Roman"/>
              </a:rPr>
              <a:t>движении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 состояния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покоя.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345"/>
              </a:lnSpc>
            </a:pPr>
            <a:r>
              <a:rPr sz="1200" i="1" spc="-10" dirty="0">
                <a:latin typeface="Times New Roman"/>
                <a:cs typeface="Times New Roman"/>
              </a:rPr>
              <a:t>Оборудование: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лабораторный,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штатив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муфтой.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410"/>
              </a:lnSpc>
              <a:spcBef>
                <a:spcPts val="1320"/>
              </a:spcBef>
            </a:pP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Правила</a:t>
            </a:r>
            <a:r>
              <a:rPr sz="1200" b="1" i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техники</a:t>
            </a:r>
            <a:r>
              <a:rPr sz="1200" b="1" i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безопасности.</a:t>
            </a:r>
            <a:endParaRPr sz="1200">
              <a:latin typeface="Times New Roman"/>
              <a:cs typeface="Times New Roman"/>
            </a:endParaRPr>
          </a:p>
          <a:p>
            <a:pPr marL="63500" marR="106680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Осторожно!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На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столе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не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должно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быть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никаких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посторонних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предметов.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Неаккуратное обращение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приборами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приводит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к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падению.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Можно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этом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получить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механический травм-</a:t>
            </a:r>
            <a:r>
              <a:rPr sz="1200" b="1" i="1" dirty="0">
                <a:latin typeface="Times New Roman"/>
                <a:cs typeface="Times New Roman"/>
              </a:rPr>
              <a:t>ушиб.,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вывести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приборы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из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рабочего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состояния.</a:t>
            </a:r>
            <a:endParaRPr sz="1200">
              <a:latin typeface="Times New Roman"/>
              <a:cs typeface="Times New Roman"/>
            </a:endParaRPr>
          </a:p>
          <a:p>
            <a:pPr marL="63500" marR="241935">
              <a:lnSpc>
                <a:spcPts val="1380"/>
              </a:lnSpc>
            </a:pPr>
            <a:r>
              <a:rPr sz="1200" i="1" dirty="0">
                <a:latin typeface="Times New Roman"/>
                <a:cs typeface="Times New Roman"/>
              </a:rPr>
              <a:t>Примечание: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ходе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пускают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одного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положения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желобе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определяют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нескольких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точках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удалениях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начального положения.</a:t>
            </a:r>
            <a:endParaRPr sz="1200">
              <a:latin typeface="Times New Roman"/>
              <a:cs typeface="Times New Roman"/>
            </a:endParaRPr>
          </a:p>
          <a:p>
            <a:pPr marL="63500" marR="558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движется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состояния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покоя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равноускоренно,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изменяется</a:t>
            </a:r>
            <a:r>
              <a:rPr sz="1200" spc="-25" dirty="0">
                <a:latin typeface="Times New Roman"/>
                <a:cs typeface="Times New Roman"/>
              </a:rPr>
              <a:t> со </a:t>
            </a:r>
            <a:r>
              <a:rPr sz="1200" dirty="0">
                <a:latin typeface="Times New Roman"/>
                <a:cs typeface="Times New Roman"/>
              </a:rPr>
              <a:t>временем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закону: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</a:t>
            </a:r>
            <a:r>
              <a:rPr sz="1200" baseline="312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/2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(1).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выразить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ускорение,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получим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формулу, выражающую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движения: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2S/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baseline="31250" dirty="0">
                <a:latin typeface="Times New Roman"/>
                <a:cs typeface="Times New Roman"/>
              </a:rPr>
              <a:t>2</a:t>
            </a:r>
            <a:r>
              <a:rPr sz="1200" spc="150" baseline="3125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2995930">
              <a:lnSpc>
                <a:spcPts val="1410"/>
              </a:lnSpc>
              <a:spcBef>
                <a:spcPts val="1325"/>
              </a:spcBef>
            </a:pPr>
            <a:r>
              <a:rPr sz="1200" b="1" dirty="0">
                <a:latin typeface="Times New Roman"/>
                <a:cs typeface="Times New Roman"/>
              </a:rPr>
              <a:t>Ход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работы</a:t>
            </a:r>
            <a:endParaRPr sz="1200">
              <a:latin typeface="Times New Roman"/>
              <a:cs typeface="Times New Roman"/>
            </a:endParaRPr>
          </a:p>
          <a:p>
            <a:pPr marL="2921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1.</a:t>
            </a:r>
            <a:r>
              <a:rPr sz="1200" b="1" spc="14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Подготовьте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таблицу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для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записи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результатов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измерений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вычислений: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63700" y="3874642"/>
          <a:ext cx="4124960" cy="173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r">
                        <a:lnSpc>
                          <a:spcPts val="143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79068" y="5779388"/>
            <a:ext cx="6389370" cy="14351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38100" marR="136525" indent="152400">
              <a:lnSpc>
                <a:spcPts val="1380"/>
              </a:lnSpc>
              <a:spcBef>
                <a:spcPts val="195"/>
              </a:spcBef>
              <a:buFont typeface="Times New Roman"/>
              <a:buAutoNum type="arabicPeriod" startAt="2"/>
              <a:tabLst>
                <a:tab pos="190500" algn="l"/>
              </a:tabLst>
            </a:pP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помощью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муфты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закрепите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штативе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углом,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так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чтобы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съезжал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по </a:t>
            </a:r>
            <a:r>
              <a:rPr sz="1200" dirty="0">
                <a:latin typeface="Times New Roman"/>
                <a:cs typeface="Times New Roman"/>
              </a:rPr>
              <a:t>желобу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самостоятельно.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расположите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расстоянии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Отпустите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dirty="0">
                <a:latin typeface="Times New Roman"/>
                <a:cs typeface="Times New Roman"/>
              </a:rPr>
              <a:t>измерьте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движения.</a:t>
            </a:r>
            <a:endParaRPr sz="1200">
              <a:latin typeface="Times New Roman"/>
              <a:cs typeface="Times New Roman"/>
            </a:endParaRPr>
          </a:p>
          <a:p>
            <a:pPr marL="190500" indent="-152400">
              <a:lnSpc>
                <a:spcPts val="1315"/>
              </a:lnSpc>
              <a:buFont typeface="Times New Roman"/>
              <a:buAutoNum type="arabicPeriod" startAt="2"/>
              <a:tabLst>
                <a:tab pos="190500" algn="l"/>
              </a:tabLst>
            </a:pPr>
            <a:r>
              <a:rPr sz="1200" dirty="0">
                <a:latin typeface="Times New Roman"/>
                <a:cs typeface="Times New Roman"/>
              </a:rPr>
              <a:t>Вычислите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а: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2S/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</a:t>
            </a:r>
            <a:r>
              <a:rPr sz="1200" spc="-37" baseline="31250" dirty="0">
                <a:latin typeface="Times New Roman"/>
                <a:cs typeface="Times New Roman"/>
              </a:rPr>
              <a:t>2</a:t>
            </a:r>
            <a:endParaRPr sz="1200" baseline="31250">
              <a:latin typeface="Times New Roman"/>
              <a:cs typeface="Times New Roman"/>
            </a:endParaRPr>
          </a:p>
          <a:p>
            <a:pPr marL="190500" indent="-152400">
              <a:lnSpc>
                <a:spcPts val="1380"/>
              </a:lnSpc>
              <a:buFont typeface="Times New Roman"/>
              <a:buAutoNum type="arabicPeriod" startAt="4"/>
              <a:tabLst>
                <a:tab pos="190500" algn="l"/>
              </a:tabLst>
            </a:pPr>
            <a:r>
              <a:rPr sz="1200" dirty="0">
                <a:latin typeface="Times New Roman"/>
                <a:cs typeface="Times New Roman"/>
              </a:rPr>
              <a:t>Повторите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раза,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изменяя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положение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цилиндра.</a:t>
            </a:r>
            <a:endParaRPr sz="1200">
              <a:latin typeface="Times New Roman"/>
              <a:cs typeface="Times New Roman"/>
            </a:endParaRPr>
          </a:p>
          <a:p>
            <a:pPr marL="38100" marR="30480" indent="152400">
              <a:lnSpc>
                <a:spcPts val="1380"/>
              </a:lnSpc>
              <a:spcBef>
                <a:spcPts val="65"/>
              </a:spcBef>
              <a:buFont typeface="Times New Roman"/>
              <a:buAutoNum type="arabicPeriod" startAt="4"/>
              <a:tabLst>
                <a:tab pos="190500" algn="l"/>
              </a:tabLst>
            </a:pPr>
            <a:r>
              <a:rPr sz="1200" dirty="0">
                <a:latin typeface="Times New Roman"/>
                <a:cs typeface="Times New Roman"/>
              </a:rPr>
              <a:t>Сделайте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вывод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том,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изменяется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ускорение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увеличением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движения,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постройте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5854" y="9178289"/>
            <a:ext cx="4671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Исследование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равноускоренного движения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без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начальной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скорости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6459854"/>
            <a:ext cx="4878197" cy="125285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3668" y="336295"/>
            <a:ext cx="6337300" cy="3013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6095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Опыт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№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63500" marR="291465">
              <a:lnSpc>
                <a:spcPts val="1380"/>
              </a:lnSpc>
              <a:spcBef>
                <a:spcPts val="65"/>
              </a:spcBef>
            </a:pPr>
            <a:r>
              <a:rPr sz="1200" i="1" dirty="0">
                <a:latin typeface="Times New Roman"/>
                <a:cs typeface="Times New Roman"/>
              </a:rPr>
              <a:t>Цель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работы: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установить</a:t>
            </a:r>
            <a:r>
              <a:rPr sz="1200" spc="-10" dirty="0">
                <a:latin typeface="Times New Roman"/>
                <a:cs typeface="Times New Roman"/>
              </a:rPr>
              <a:t> качественную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зависимость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перемещения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его </a:t>
            </a:r>
            <a:r>
              <a:rPr sz="1200" spc="-10" dirty="0">
                <a:latin typeface="Times New Roman"/>
                <a:cs typeface="Times New Roman"/>
              </a:rPr>
              <a:t>равноускоренном </a:t>
            </a:r>
            <a:r>
              <a:rPr sz="1200" dirty="0">
                <a:latin typeface="Times New Roman"/>
                <a:cs typeface="Times New Roman"/>
              </a:rPr>
              <a:t>движении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 состояния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покоя.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345"/>
              </a:lnSpc>
            </a:pPr>
            <a:r>
              <a:rPr sz="1200" i="1" spc="-10" dirty="0">
                <a:latin typeface="Times New Roman"/>
                <a:cs typeface="Times New Roman"/>
              </a:rPr>
              <a:t>Оборудование: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лабораторный,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штатив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муфтой.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410"/>
              </a:lnSpc>
              <a:spcBef>
                <a:spcPts val="1320"/>
              </a:spcBef>
            </a:pP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Правила</a:t>
            </a:r>
            <a:r>
              <a:rPr sz="1200" b="1" i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техники</a:t>
            </a:r>
            <a:r>
              <a:rPr sz="1200" b="1" i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безопасности.</a:t>
            </a:r>
            <a:endParaRPr sz="1200">
              <a:latin typeface="Times New Roman"/>
              <a:cs typeface="Times New Roman"/>
            </a:endParaRPr>
          </a:p>
          <a:p>
            <a:pPr marL="63500" marR="55880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Осторожно!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На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столе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не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должно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быть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никаких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посторонних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предметов.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Неаккуратное обращение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с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приборами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приводит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к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их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падению.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Можно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этом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получить</a:t>
            </a:r>
            <a:r>
              <a:rPr sz="1200" b="1" i="1" spc="-5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механический травм-</a:t>
            </a:r>
            <a:r>
              <a:rPr sz="1200" b="1" i="1" dirty="0">
                <a:latin typeface="Times New Roman"/>
                <a:cs typeface="Times New Roman"/>
              </a:rPr>
              <a:t>ушиб.,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вывести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приборы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из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рабочего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состояния.</a:t>
            </a:r>
            <a:endParaRPr sz="1200">
              <a:latin typeface="Times New Roman"/>
              <a:cs typeface="Times New Roman"/>
            </a:endParaRPr>
          </a:p>
          <a:p>
            <a:pPr marL="63500" marR="190500">
              <a:lnSpc>
                <a:spcPts val="1380"/>
              </a:lnSpc>
            </a:pPr>
            <a:r>
              <a:rPr sz="1200" i="1" dirty="0">
                <a:latin typeface="Times New Roman"/>
                <a:cs typeface="Times New Roman"/>
              </a:rPr>
              <a:t>Примечание: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ходе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пускают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одного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положения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желобе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определяют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нескольких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точках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удалениях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начального положения.</a:t>
            </a:r>
            <a:endParaRPr sz="1200">
              <a:latin typeface="Times New Roman"/>
              <a:cs typeface="Times New Roman"/>
            </a:endParaRPr>
          </a:p>
          <a:p>
            <a:pPr marL="63500" marR="29972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движется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состояния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покоя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равноускоренно,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изменяется</a:t>
            </a:r>
            <a:r>
              <a:rPr sz="1200" spc="-25" dirty="0">
                <a:latin typeface="Times New Roman"/>
                <a:cs typeface="Times New Roman"/>
              </a:rPr>
              <a:t> со </a:t>
            </a:r>
            <a:r>
              <a:rPr sz="1200" dirty="0">
                <a:latin typeface="Times New Roman"/>
                <a:cs typeface="Times New Roman"/>
              </a:rPr>
              <a:t>временем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закону: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</a:t>
            </a:r>
            <a:r>
              <a:rPr sz="1200" baseline="312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/2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2995930">
              <a:lnSpc>
                <a:spcPts val="1410"/>
              </a:lnSpc>
              <a:spcBef>
                <a:spcPts val="1285"/>
              </a:spcBef>
            </a:pPr>
            <a:r>
              <a:rPr sz="1200" b="1" dirty="0">
                <a:latin typeface="Times New Roman"/>
                <a:cs typeface="Times New Roman"/>
              </a:rPr>
              <a:t>Ход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работы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1.</a:t>
            </a:r>
            <a:r>
              <a:rPr sz="1200" b="1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Под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готовьте</a:t>
            </a:r>
            <a:r>
              <a:rPr sz="12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таблицу</a:t>
            </a:r>
            <a:r>
              <a:rPr sz="12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для</a:t>
            </a:r>
            <a:r>
              <a:rPr sz="12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записи</a:t>
            </a:r>
            <a:r>
              <a:rPr sz="12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результатов</a:t>
            </a:r>
            <a:r>
              <a:rPr sz="12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измерений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12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вычисле</a:t>
            </a:r>
            <a:r>
              <a:rPr sz="1200" spc="-10" dirty="0">
                <a:latin typeface="Times New Roman"/>
                <a:cs typeface="Times New Roman"/>
              </a:rPr>
              <a:t>ний: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63700" y="3358006"/>
          <a:ext cx="4124960" cy="129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815">
                <a:tc>
                  <a:txBody>
                    <a:bodyPr/>
                    <a:lstStyle/>
                    <a:p>
                      <a:pPr marL="4699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r">
                        <a:lnSpc>
                          <a:spcPts val="143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79068" y="4643754"/>
            <a:ext cx="6283325" cy="143573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38100" marR="30480" indent="151130">
              <a:lnSpc>
                <a:spcPts val="1380"/>
              </a:lnSpc>
              <a:spcBef>
                <a:spcPts val="195"/>
              </a:spcBef>
              <a:buFont typeface="Times New Roman"/>
              <a:buAutoNum type="arabicPeriod" startAt="2"/>
              <a:tabLst>
                <a:tab pos="189230" algn="l"/>
              </a:tabLst>
            </a:pP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помощью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муфты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закрепите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штативе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желоб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углом,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так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чтобы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съезжал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по </a:t>
            </a:r>
            <a:r>
              <a:rPr sz="1200" dirty="0">
                <a:latin typeface="Times New Roman"/>
                <a:cs typeface="Times New Roman"/>
              </a:rPr>
              <a:t>желобу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самостоятельно.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расположите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расстоянии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Отпустите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dirty="0">
                <a:latin typeface="Times New Roman"/>
                <a:cs typeface="Times New Roman"/>
              </a:rPr>
              <a:t>измерьте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движения.</a:t>
            </a:r>
            <a:endParaRPr sz="1200">
              <a:latin typeface="Times New Roman"/>
              <a:cs typeface="Times New Roman"/>
            </a:endParaRPr>
          </a:p>
          <a:p>
            <a:pPr marL="189230" indent="-151130">
              <a:lnSpc>
                <a:spcPts val="1315"/>
              </a:lnSpc>
              <a:buFont typeface="Times New Roman"/>
              <a:buAutoNum type="arabicPeriod" startAt="2"/>
              <a:tabLst>
                <a:tab pos="189230" algn="l"/>
              </a:tabLst>
            </a:pPr>
            <a:r>
              <a:rPr sz="1200" dirty="0">
                <a:latin typeface="Times New Roman"/>
                <a:cs typeface="Times New Roman"/>
              </a:rPr>
              <a:t>Вычислите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формуле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ускорение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а: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2S/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</a:t>
            </a:r>
            <a:r>
              <a:rPr sz="1200" spc="-37" baseline="31250" dirty="0">
                <a:latin typeface="Times New Roman"/>
                <a:cs typeface="Times New Roman"/>
              </a:rPr>
              <a:t>2</a:t>
            </a:r>
            <a:endParaRPr sz="1200" baseline="31250">
              <a:latin typeface="Times New Roman"/>
              <a:cs typeface="Times New Roman"/>
            </a:endParaRPr>
          </a:p>
          <a:p>
            <a:pPr marL="151130" indent="-127000">
              <a:lnSpc>
                <a:spcPts val="1380"/>
              </a:lnSpc>
              <a:buFont typeface="Times New Roman"/>
              <a:buAutoNum type="arabicPeriod" startAt="4"/>
              <a:tabLst>
                <a:tab pos="151130" algn="l"/>
              </a:tabLst>
            </a:pPr>
            <a:r>
              <a:rPr sz="1200" dirty="0">
                <a:latin typeface="Times New Roman"/>
                <a:cs typeface="Times New Roman"/>
              </a:rPr>
              <a:t>Изменяя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положение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цилиндра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раза,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измеряйте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время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шарика.</a:t>
            </a:r>
            <a:endParaRPr sz="1200">
              <a:latin typeface="Times New Roman"/>
              <a:cs typeface="Times New Roman"/>
            </a:endParaRPr>
          </a:p>
          <a:p>
            <a:pPr marL="38100" marR="429259" indent="151130">
              <a:lnSpc>
                <a:spcPts val="1380"/>
              </a:lnSpc>
              <a:spcBef>
                <a:spcPts val="65"/>
              </a:spcBef>
              <a:buFont typeface="Times New Roman"/>
              <a:buAutoNum type="arabicPeriod" startAt="4"/>
              <a:tabLst>
                <a:tab pos="189230" algn="l"/>
              </a:tabLst>
            </a:pPr>
            <a:r>
              <a:rPr sz="1200" dirty="0">
                <a:latin typeface="Times New Roman"/>
                <a:cs typeface="Times New Roman"/>
              </a:rPr>
              <a:t>Сделайте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вывод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том,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изменяется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перемещение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шарика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увеличением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ее </a:t>
            </a:r>
            <a:r>
              <a:rPr sz="1200" dirty="0">
                <a:latin typeface="Times New Roman"/>
                <a:cs typeface="Times New Roman"/>
              </a:rPr>
              <a:t>движения,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постройте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перемещения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2585" y="336295"/>
            <a:ext cx="1010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4468" y="511555"/>
            <a:ext cx="421005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20265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ЛИСТ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САМООЦЕНИВАНИЯ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tabLst>
                <a:tab pos="3261995" algn="l"/>
              </a:tabLst>
            </a:pPr>
            <a:r>
              <a:rPr sz="1200" dirty="0">
                <a:latin typeface="Times New Roman"/>
                <a:cs typeface="Times New Roman"/>
              </a:rPr>
              <a:t>Фамилия учащегося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45540" y="1060957"/>
          <a:ext cx="6273164" cy="4069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3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4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235">
                <a:tc gridSpan="2">
                  <a:txBody>
                    <a:bodyPr/>
                    <a:lstStyle/>
                    <a:p>
                      <a:pPr marL="4445" algn="ctr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Этапы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урока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Критерии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оценивания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9405" marR="160020" indent="-158750">
                        <a:lnSpc>
                          <a:spcPts val="138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Количество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баллов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marL="7620" algn="ctr">
                        <a:lnSpc>
                          <a:spcPts val="139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39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Фронтальный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опрос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7235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верных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ответа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верных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ответов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015">
                <a:tc>
                  <a:txBody>
                    <a:bodyPr/>
                    <a:lstStyle/>
                    <a:p>
                      <a:pPr marL="7620" algn="ctr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Работа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парах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(блок-схема)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10687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Схема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составлена: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верно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ошибкой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 marR="1116330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ошибками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ошибок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7620" algn="ctr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Диагностический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тест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13950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Тест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решенo: верно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ошибкой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 marR="1116330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ошибками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3-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ошибок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7795">
                <a:tc>
                  <a:txBody>
                    <a:bodyPr/>
                    <a:lstStyle/>
                    <a:p>
                      <a:pPr marL="7620" algn="ctr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35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Работа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группах: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854" indent="-163830">
                        <a:lnSpc>
                          <a:spcPts val="1380"/>
                        </a:lnSpc>
                        <a:buAutoNum type="arabicParenR"/>
                        <a:tabLst>
                          <a:tab pos="236854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три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способа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решения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одной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задачи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854" indent="-163830">
                        <a:lnSpc>
                          <a:spcPts val="1380"/>
                        </a:lnSpc>
                        <a:buAutoNum type="arabicParenR"/>
                        <a:tabLst>
                          <a:tab pos="236854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задачи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уровня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ЕГЭ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854" indent="-163830">
                        <a:lnSpc>
                          <a:spcPts val="1410"/>
                        </a:lnSpc>
                        <a:buAutoNum type="arabicParenR"/>
                        <a:tabLst>
                          <a:tab pos="236854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лабораторная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работа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 marR="3714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Оцени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свой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вклад</a:t>
                      </a: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работу группы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 marR="60960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а)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сделал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очень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много,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меня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работа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бы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получилась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 marR="654050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б)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принимал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участие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обсуждении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gridSpan="4">
                  <a:txBody>
                    <a:bodyPr/>
                    <a:lstStyle/>
                    <a:p>
                      <a:pPr algn="r">
                        <a:lnSpc>
                          <a:spcPts val="1340"/>
                        </a:lnSpc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Всего: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471798" y="5290184"/>
            <a:ext cx="98551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Норма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оценки: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45540" y="5664072"/>
          <a:ext cx="5358128" cy="363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1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4445" algn="ctr">
                        <a:lnSpc>
                          <a:spcPts val="1330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«5»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30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«4»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30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«3»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30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«2»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444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17-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баллов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14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11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баллов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6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баллов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баллов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378958" y="6186296"/>
            <a:ext cx="20281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14855" algn="l"/>
              </a:tabLst>
            </a:pPr>
            <a:r>
              <a:rPr sz="1200" b="1" dirty="0">
                <a:latin typeface="Times New Roman"/>
                <a:cs typeface="Times New Roman"/>
              </a:rPr>
              <a:t>Моя оценка за урок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81753" y="686815"/>
            <a:ext cx="2336800" cy="108521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511175" marR="7620" indent="182880" algn="r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«Так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много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математике </a:t>
            </a:r>
            <a:r>
              <a:rPr sz="1200" dirty="0">
                <a:latin typeface="Times New Roman"/>
                <a:cs typeface="Times New Roman"/>
              </a:rPr>
              <a:t>физики,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много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физике</a:t>
            </a:r>
            <a:endParaRPr sz="1200">
              <a:latin typeface="Times New Roman"/>
              <a:cs typeface="Times New Roman"/>
            </a:endParaRPr>
          </a:p>
          <a:p>
            <a:pPr marL="12700" marR="5080" indent="1517015" algn="r">
              <a:lnSpc>
                <a:spcPts val="1380"/>
              </a:lnSpc>
            </a:pPr>
            <a:r>
              <a:rPr sz="1200" spc="-20" dirty="0">
                <a:latin typeface="Times New Roman"/>
                <a:cs typeface="Times New Roman"/>
              </a:rPr>
              <a:t>математики,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уже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перестаю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находить</a:t>
            </a:r>
            <a:r>
              <a:rPr sz="1200" spc="-10" dirty="0">
                <a:latin typeface="Times New Roman"/>
                <a:cs typeface="Times New Roman"/>
              </a:rPr>
              <a:t> разницу</a:t>
            </a:r>
            <a:endParaRPr sz="1200">
              <a:latin typeface="Times New Roman"/>
              <a:cs typeface="Times New Roman"/>
            </a:endParaRPr>
          </a:p>
          <a:p>
            <a:pPr marR="7620" algn="r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между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этими</a:t>
            </a:r>
            <a:r>
              <a:rPr sz="1200" spc="-10" dirty="0">
                <a:latin typeface="Times New Roman"/>
                <a:cs typeface="Times New Roman"/>
              </a:rPr>
              <a:t> науками»</a:t>
            </a:r>
            <a:endParaRPr sz="1200">
              <a:latin typeface="Times New Roman"/>
              <a:cs typeface="Times New Roman"/>
            </a:endParaRPr>
          </a:p>
          <a:p>
            <a:pPr marR="6985" algn="r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А.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Эйнштейн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511555"/>
            <a:ext cx="6508115" cy="3013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76525" algn="just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Ход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урока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80"/>
              </a:lnSpc>
            </a:pP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I.</a:t>
            </a:r>
            <a:r>
              <a:rPr sz="1200" b="1" spc="40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Организационный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момент</a:t>
            </a:r>
            <a:endParaRPr sz="1200">
              <a:latin typeface="Times New Roman"/>
              <a:cs typeface="Times New Roman"/>
            </a:endParaRPr>
          </a:p>
          <a:p>
            <a:pPr marL="109855" algn="just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физики: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Здравствуйте,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ребята!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рады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приветствовать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вас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нашем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уроке.</a:t>
            </a:r>
            <a:endParaRPr sz="1200">
              <a:latin typeface="Times New Roman"/>
              <a:cs typeface="Times New Roman"/>
            </a:endParaRPr>
          </a:p>
          <a:p>
            <a:pPr marL="109855" marR="5080" algn="just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229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Школьная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математика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содержательный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увлекательный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мир, </a:t>
            </a:r>
            <a:r>
              <a:rPr sz="1200" dirty="0">
                <a:latin typeface="Times New Roman"/>
                <a:cs typeface="Times New Roman"/>
              </a:rPr>
              <a:t>дающий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нам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богатую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пищу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для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ума.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“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Математика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царица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наук,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но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она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должна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служить </a:t>
            </a:r>
            <a:r>
              <a:rPr sz="1200" dirty="0">
                <a:latin typeface="Times New Roman"/>
                <a:cs typeface="Times New Roman"/>
              </a:rPr>
              <a:t>другим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наукам”</a:t>
            </a:r>
            <a:endParaRPr sz="1200">
              <a:latin typeface="Times New Roman"/>
              <a:cs typeface="Times New Roman"/>
            </a:endParaRPr>
          </a:p>
          <a:p>
            <a:pPr marL="109855" algn="just">
              <a:lnSpc>
                <a:spcPts val="1315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физики:</a:t>
            </a:r>
            <a:r>
              <a:rPr sz="1200" b="1" i="1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“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без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математики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только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природоведение”</a:t>
            </a:r>
            <a:endParaRPr sz="1200">
              <a:latin typeface="Times New Roman"/>
              <a:cs typeface="Times New Roman"/>
            </a:endParaRPr>
          </a:p>
          <a:p>
            <a:pPr marL="109855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«О,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физика,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наука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20" dirty="0">
                <a:latin typeface="Times New Roman"/>
                <a:cs typeface="Times New Roman"/>
              </a:rPr>
              <a:t> наук!</a:t>
            </a:r>
            <a:endParaRPr sz="1200">
              <a:latin typeface="Times New Roman"/>
              <a:cs typeface="Times New Roman"/>
            </a:endParaRPr>
          </a:p>
          <a:p>
            <a:pPr marL="109855" marR="5715" algn="just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Все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впереди!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мало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плечами!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Пусть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алгебра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нам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вместо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рук,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Пусть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геометрия очами.</a:t>
            </a:r>
            <a:endParaRPr sz="1200">
              <a:latin typeface="Times New Roman"/>
              <a:cs typeface="Times New Roman"/>
            </a:endParaRPr>
          </a:p>
          <a:p>
            <a:pPr marL="109855" marR="762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Не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разлучайте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этих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трех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сестер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Познание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всего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подлунном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мире,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Тогда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лишь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ум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глаз </a:t>
            </a:r>
            <a:r>
              <a:rPr sz="1200" dirty="0">
                <a:latin typeface="Times New Roman"/>
                <a:cs typeface="Times New Roman"/>
              </a:rPr>
              <a:t>остер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знанья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человеческие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шире».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410"/>
              </a:lnSpc>
              <a:spcBef>
                <a:spcPts val="1285"/>
              </a:spcBef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математики: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Обратите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внимание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эпиграф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нашего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урока.</a:t>
            </a:r>
            <a:endParaRPr sz="1200">
              <a:latin typeface="Times New Roman"/>
              <a:cs typeface="Times New Roman"/>
            </a:endParaRPr>
          </a:p>
          <a:p>
            <a:pPr marL="109855" marR="2078355">
              <a:lnSpc>
                <a:spcPts val="1380"/>
              </a:lnSpc>
              <a:spcBef>
                <a:spcPts val="65"/>
              </a:spcBef>
            </a:pPr>
            <a:r>
              <a:rPr sz="1200" spc="-10" dirty="0">
                <a:latin typeface="Times New Roman"/>
                <a:cs typeface="Times New Roman"/>
              </a:rPr>
              <a:t>«Так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много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математике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физики,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много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физике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математики,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уже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перестаю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находить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разницу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между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этими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науками»</a:t>
            </a:r>
            <a:endParaRPr sz="1200">
              <a:latin typeface="Times New Roman"/>
              <a:cs typeface="Times New Roman"/>
            </a:endParaRPr>
          </a:p>
          <a:p>
            <a:pPr marL="300355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Говорил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Эйнштейн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4468" y="3491610"/>
            <a:ext cx="44843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13105" algn="l"/>
                <a:tab pos="1327785" algn="l"/>
                <a:tab pos="1571625" algn="l"/>
                <a:tab pos="2065655" algn="l"/>
                <a:tab pos="3013710" algn="l"/>
                <a:tab pos="3664585" algn="l"/>
                <a:tab pos="4181475" algn="l"/>
              </a:tabLst>
            </a:pPr>
            <a:r>
              <a:rPr sz="1200" spc="-10" dirty="0">
                <a:latin typeface="Times New Roman"/>
                <a:cs typeface="Times New Roman"/>
              </a:rPr>
              <a:t>Давайте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вместе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с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Times New Roman"/>
                <a:cs typeface="Times New Roman"/>
              </a:rPr>
              <a:t>вами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рассмотрим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тесную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связь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Times New Roman"/>
                <a:cs typeface="Times New Roman"/>
              </a:rPr>
              <a:t>этих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6870" y="3491610"/>
            <a:ext cx="1778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345" algn="l"/>
                <a:tab pos="989330" algn="l"/>
                <a:tab pos="1461770" algn="l"/>
              </a:tabLst>
            </a:pPr>
            <a:r>
              <a:rPr sz="1200" spc="-20" dirty="0">
                <a:latin typeface="Times New Roman"/>
                <a:cs typeface="Times New Roman"/>
              </a:rPr>
              <a:t>трех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наук.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5" dirty="0">
                <a:latin typeface="Times New Roman"/>
                <a:cs typeface="Times New Roman"/>
              </a:rPr>
              <a:t>Наш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Times New Roman"/>
                <a:cs typeface="Times New Roman"/>
              </a:rPr>
              <a:t>урок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932" y="3666870"/>
            <a:ext cx="6510020" cy="6561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855">
              <a:lnSpc>
                <a:spcPts val="141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необычный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интегрированный: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физика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математика.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380"/>
              </a:lnSpc>
            </a:pP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физики:</a:t>
            </a:r>
            <a:endParaRPr sz="1200">
              <a:latin typeface="Times New Roman"/>
              <a:cs typeface="Times New Roman"/>
            </a:endParaRPr>
          </a:p>
          <a:p>
            <a:pPr marL="109855" marR="5715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Проведут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два учителя: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учитель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математики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Чижова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И.Ю.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1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учитель </a:t>
            </a:r>
            <a:r>
              <a:rPr sz="1200" dirty="0">
                <a:latin typeface="Times New Roman"/>
                <a:cs typeface="Times New Roman"/>
              </a:rPr>
              <a:t>физики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Еремкина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Н.Н.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физики:</a:t>
            </a:r>
            <a:endParaRPr sz="1200">
              <a:latin typeface="Times New Roman"/>
              <a:cs typeface="Times New Roman"/>
            </a:endParaRPr>
          </a:p>
          <a:p>
            <a:pPr marL="147955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Оценивать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свою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работу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будете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течение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всего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урока.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Для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этого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вас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столах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лежат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«Листы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оценивания»,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которых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прописаны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критерии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каждому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этапу.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II.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Актуализация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знаний.</a:t>
            </a:r>
            <a:endParaRPr sz="1200">
              <a:latin typeface="Times New Roman"/>
              <a:cs typeface="Times New Roman"/>
            </a:endParaRPr>
          </a:p>
          <a:p>
            <a:pPr marL="109855" marR="5080" algn="just">
              <a:lnSpc>
                <a:spcPct val="95900"/>
              </a:lnSpc>
              <a:spcBef>
                <a:spcPts val="30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3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начале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нашего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необычного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урока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предлагаем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вам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посмотреть </a:t>
            </a:r>
            <a:r>
              <a:rPr sz="1200" dirty="0">
                <a:latin typeface="Times New Roman"/>
                <a:cs typeface="Times New Roman"/>
              </a:rPr>
              <a:t>небольшой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увлекательный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сюжет.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Смотрите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внимательно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постарайтесь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найти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нем</a:t>
            </a:r>
            <a:r>
              <a:rPr sz="1200" spc="-10" dirty="0">
                <a:latin typeface="Times New Roman"/>
                <a:cs typeface="Times New Roman"/>
              </a:rPr>
              <a:t> какие-</a:t>
            </a:r>
            <a:r>
              <a:rPr sz="1200" spc="-20" dirty="0">
                <a:latin typeface="Times New Roman"/>
                <a:cs typeface="Times New Roman"/>
              </a:rPr>
              <a:t>либо </a:t>
            </a:r>
            <a:r>
              <a:rPr sz="1200" dirty="0">
                <a:latin typeface="Times New Roman"/>
                <a:cs typeface="Times New Roman"/>
              </a:rPr>
              <a:t>физические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явления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ФРАГМЕНТ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из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«Ну,</a:t>
            </a:r>
            <a:r>
              <a:rPr sz="1200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погоди»).</a:t>
            </a:r>
            <a:endParaRPr sz="1200">
              <a:latin typeface="Times New Roman"/>
              <a:cs typeface="Times New Roman"/>
            </a:endParaRPr>
          </a:p>
          <a:p>
            <a:pPr marL="109855" algn="just">
              <a:lnSpc>
                <a:spcPts val="1350"/>
              </a:lnSpc>
            </a:pP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физики:</a:t>
            </a:r>
            <a:r>
              <a:rPr sz="1200" b="1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Что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происходит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протяжении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всего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мультфильма?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влк</a:t>
            </a:r>
            <a:r>
              <a:rPr sz="1200" i="1" spc="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догоняет</a:t>
            </a:r>
            <a:r>
              <a:rPr sz="1200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зайца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454785" indent="-87630">
              <a:lnSpc>
                <a:spcPts val="1380"/>
              </a:lnSpc>
              <a:buChar char="-"/>
              <a:tabLst>
                <a:tab pos="1454785" algn="l"/>
              </a:tabLst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каком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физическом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явлении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идет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речь?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о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механическом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движении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454785" indent="-87630">
              <a:lnSpc>
                <a:spcPts val="1380"/>
              </a:lnSpc>
              <a:buChar char="-"/>
              <a:tabLst>
                <a:tab pos="1454785" algn="l"/>
              </a:tabLst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Какой</a:t>
            </a:r>
            <a:r>
              <a:rPr sz="1200" spc="-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раздел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механики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изучает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способы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описания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движения?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Кинематика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454785" indent="-87630">
              <a:lnSpc>
                <a:spcPts val="1380"/>
              </a:lnSpc>
              <a:buChar char="-"/>
              <a:tabLst>
                <a:tab pos="1454785" algn="l"/>
              </a:tabLst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Какие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виды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изучает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кинематика?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Равномерное</a:t>
            </a:r>
            <a:r>
              <a:rPr sz="1200" i="1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равноускоренное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454785" marR="6350" indent="-87630">
              <a:lnSpc>
                <a:spcPts val="1380"/>
              </a:lnSpc>
              <a:spcBef>
                <a:spcPts val="65"/>
              </a:spcBef>
              <a:buChar char="-"/>
              <a:tabLst>
                <a:tab pos="1456055" algn="l"/>
                <a:tab pos="2007870" algn="l"/>
                <a:tab pos="2741930" algn="l"/>
                <a:tab pos="3627754" algn="l"/>
                <a:tab pos="4265295" algn="l"/>
                <a:tab pos="4759325" algn="l"/>
                <a:tab pos="5624830" algn="l"/>
                <a:tab pos="6419215" algn="l"/>
              </a:tabLst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Какие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функции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описывают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данные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виды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движения?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линейная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i="1" spc="-50" dirty="0">
                <a:solidFill>
                  <a:srgbClr val="333333"/>
                </a:solidFill>
                <a:latin typeface="Times New Roman"/>
                <a:cs typeface="Times New Roman"/>
              </a:rPr>
              <a:t>и 	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квадратичная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454785" indent="-87630">
              <a:lnSpc>
                <a:spcPts val="1315"/>
              </a:lnSpc>
              <a:buChar char="-"/>
              <a:tabLst>
                <a:tab pos="1454785" algn="l"/>
              </a:tabLst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Какова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же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тема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нашего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урока?</a:t>
            </a:r>
            <a:endParaRPr sz="1200">
              <a:latin typeface="Times New Roman"/>
              <a:cs typeface="Times New Roman"/>
            </a:endParaRPr>
          </a:p>
          <a:p>
            <a:pPr marL="109855" marR="6350">
              <a:lnSpc>
                <a:spcPts val="1380"/>
              </a:lnSpc>
              <a:spcBef>
                <a:spcPts val="65"/>
              </a:spcBef>
            </a:pP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Тема:</a:t>
            </a:r>
            <a:r>
              <a:rPr sz="1200" b="1" spc="1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Применение</a:t>
            </a:r>
            <a:r>
              <a:rPr sz="1200" b="1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линейной</a:t>
            </a:r>
            <a:r>
              <a:rPr sz="1200" b="1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b="1" spc="1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квадратичной</a:t>
            </a:r>
            <a:r>
              <a:rPr sz="1200" b="1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функции</a:t>
            </a:r>
            <a:r>
              <a:rPr sz="1200" b="1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к</a:t>
            </a:r>
            <a:r>
              <a:rPr sz="1200" b="1" spc="19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решению</a:t>
            </a:r>
            <a:r>
              <a:rPr sz="1200" b="1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физических</a:t>
            </a:r>
            <a:r>
              <a:rPr sz="1200" b="1" spc="2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задач</a:t>
            </a:r>
            <a:r>
              <a:rPr sz="1200" b="1" spc="30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rgbClr val="333333"/>
                </a:solidFill>
                <a:latin typeface="Times New Roman"/>
                <a:cs typeface="Times New Roman"/>
              </a:rPr>
              <a:t>на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равноускоренное</a:t>
            </a:r>
            <a:r>
              <a:rPr sz="1200" b="1" spc="-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движение.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315"/>
              </a:lnSpc>
            </a:pP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математики:</a:t>
            </a:r>
            <a:r>
              <a:rPr sz="1200" b="1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теперь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давайте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ответим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такой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вопрос</a:t>
            </a:r>
            <a:r>
              <a:rPr sz="1200" b="1" spc="-1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09855" marR="10795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Какие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два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основных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способа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существуют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математике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физике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решении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 </a:t>
            </a:r>
            <a:r>
              <a:rPr sz="1200" dirty="0">
                <a:latin typeface="Times New Roman"/>
                <a:cs typeface="Times New Roman"/>
              </a:rPr>
              <a:t>движение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графический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аналитический)</a:t>
            </a:r>
            <a:r>
              <a:rPr sz="1200" spc="-10" dirty="0">
                <a:latin typeface="Times New Roman"/>
                <a:cs typeface="Times New Roman"/>
              </a:rPr>
              <a:t>?</a:t>
            </a:r>
            <a:endParaRPr sz="1200">
              <a:latin typeface="Times New Roman"/>
              <a:cs typeface="Times New Roman"/>
            </a:endParaRPr>
          </a:p>
          <a:p>
            <a:pPr marL="109855" marR="5080">
              <a:lnSpc>
                <a:spcPts val="1380"/>
              </a:lnSpc>
              <a:spcBef>
                <a:spcPts val="5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Как</a:t>
            </a:r>
            <a:r>
              <a:rPr sz="1200" spc="14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</a:t>
            </a:r>
            <a:r>
              <a:rPr sz="1200" spc="14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думаете,</a:t>
            </a:r>
            <a:r>
              <a:rPr sz="1200" spc="15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к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акова</a:t>
            </a:r>
            <a:r>
              <a:rPr sz="1200" spc="150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же</a:t>
            </a:r>
            <a:r>
              <a:rPr sz="1200" spc="140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цель</a:t>
            </a:r>
            <a:r>
              <a:rPr sz="1200" spc="150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нашего</a:t>
            </a:r>
            <a:r>
              <a:rPr sz="1200" spc="15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сегодняшнего</a:t>
            </a:r>
            <a:r>
              <a:rPr sz="1200" spc="160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урока?</a:t>
            </a:r>
            <a:r>
              <a:rPr sz="1200" spc="14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Давайте</a:t>
            </a:r>
            <a:r>
              <a:rPr sz="1200" spc="155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попробуем</a:t>
            </a:r>
            <a:r>
              <a:rPr sz="1200" spc="140" dirty="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ее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сформулировать.</a:t>
            </a:r>
            <a:endParaRPr sz="1200">
              <a:latin typeface="Times New Roman"/>
              <a:cs typeface="Times New Roman"/>
            </a:endParaRPr>
          </a:p>
          <a:p>
            <a:pPr marL="109855" marR="6350">
              <a:lnSpc>
                <a:spcPts val="1380"/>
              </a:lnSpc>
            </a:pP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Цель:</a:t>
            </a:r>
            <a:r>
              <a:rPr sz="1200" b="1" spc="25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Научиться</a:t>
            </a:r>
            <a:r>
              <a:rPr sz="1200" b="1" spc="25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применять</a:t>
            </a:r>
            <a:r>
              <a:rPr sz="1200" b="1" spc="26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математический</a:t>
            </a:r>
            <a:r>
              <a:rPr sz="1200" b="1" spc="2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аппарат</a:t>
            </a:r>
            <a:r>
              <a:rPr sz="1200" b="1" spc="25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к</a:t>
            </a:r>
            <a:r>
              <a:rPr sz="1200" b="1" spc="2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решению</a:t>
            </a:r>
            <a:r>
              <a:rPr sz="1200" b="1" spc="2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физических</a:t>
            </a:r>
            <a:r>
              <a:rPr sz="1200" b="1" spc="26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задач</a:t>
            </a:r>
            <a:r>
              <a:rPr sz="1200" b="1" spc="2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rgbClr val="333333"/>
                </a:solidFill>
                <a:latin typeface="Times New Roman"/>
                <a:cs typeface="Times New Roman"/>
              </a:rPr>
              <a:t>на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равноускоренное</a:t>
            </a:r>
            <a:r>
              <a:rPr sz="1200" b="1" spc="-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движение.</a:t>
            </a:r>
            <a:endParaRPr sz="1200">
              <a:latin typeface="Times New Roman"/>
              <a:cs typeface="Times New Roman"/>
            </a:endParaRPr>
          </a:p>
          <a:p>
            <a:pPr marL="109855" marR="5715">
              <a:lnSpc>
                <a:spcPts val="1380"/>
              </a:lnSpc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28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физики:</a:t>
            </a:r>
            <a:r>
              <a:rPr sz="1200" b="1" i="1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уроке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мы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повторим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знания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движении,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функциях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будем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решать </a:t>
            </a:r>
            <a:r>
              <a:rPr sz="1200" dirty="0">
                <a:latin typeface="Times New Roman"/>
                <a:cs typeface="Times New Roman"/>
              </a:rPr>
              <a:t>задачи: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качественные,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расчетные,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графические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экспериментальные.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315"/>
              </a:lnSpc>
            </a:pPr>
            <a:r>
              <a:rPr sz="1200" b="1" dirty="0">
                <a:latin typeface="Times New Roman"/>
                <a:cs typeface="Times New Roman"/>
              </a:rPr>
              <a:t>III.</a:t>
            </a:r>
            <a:r>
              <a:rPr sz="1200" b="1" spc="2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Проверка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знаний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и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умений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учащихся.</a:t>
            </a:r>
            <a:endParaRPr sz="1200">
              <a:latin typeface="Times New Roman"/>
              <a:cs typeface="Times New Roman"/>
            </a:endParaRPr>
          </a:p>
          <a:p>
            <a:pPr marL="567055" indent="-228600">
              <a:lnSpc>
                <a:spcPts val="1380"/>
              </a:lnSpc>
              <a:buAutoNum type="arabicPeriod"/>
              <a:tabLst>
                <a:tab pos="567055" algn="l"/>
              </a:tabLst>
            </a:pPr>
            <a:r>
              <a:rPr sz="1200" b="1" dirty="0">
                <a:latin typeface="Times New Roman"/>
                <a:cs typeface="Times New Roman"/>
              </a:rPr>
              <a:t>Фронтальный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опрос:</a:t>
            </a:r>
            <a:endParaRPr sz="1200">
              <a:latin typeface="Times New Roman"/>
              <a:cs typeface="Times New Roman"/>
            </a:endParaRPr>
          </a:p>
          <a:p>
            <a:pPr marL="147955">
              <a:lnSpc>
                <a:spcPts val="1380"/>
              </a:lnSpc>
              <a:tabLst>
                <a:tab pos="925194" algn="l"/>
                <a:tab pos="1646555" algn="l"/>
                <a:tab pos="2499995" algn="l"/>
                <a:tab pos="2893060" algn="l"/>
                <a:tab pos="3500120" algn="l"/>
                <a:tab pos="4295775" algn="l"/>
                <a:tab pos="5089525" algn="l"/>
                <a:tab pos="5954395" algn="l"/>
                <a:tab pos="6196330" algn="l"/>
              </a:tabLst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dirty="0">
                <a:latin typeface="Times New Roman"/>
                <a:cs typeface="Times New Roman"/>
              </a:rPr>
              <a:t>	</a:t>
            </a:r>
            <a:r>
              <a:rPr sz="1200" b="1" i="1" spc="-10" dirty="0">
                <a:latin typeface="Times New Roman"/>
                <a:cs typeface="Times New Roman"/>
              </a:rPr>
              <a:t>физики:</a:t>
            </a:r>
            <a:r>
              <a:rPr sz="1200" b="1" i="1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Вспомним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5" dirty="0">
                <a:latin typeface="Times New Roman"/>
                <a:cs typeface="Times New Roman"/>
              </a:rPr>
              <a:t>для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начала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основные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моменты,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изучаемые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в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Times New Roman"/>
                <a:cs typeface="Times New Roman"/>
              </a:rPr>
              <a:t>теме</a:t>
            </a:r>
            <a:endParaRPr sz="1200">
              <a:latin typeface="Times New Roman"/>
              <a:cs typeface="Times New Roman"/>
            </a:endParaRPr>
          </a:p>
          <a:p>
            <a:pPr marL="109855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«Механическое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движение»:</a:t>
            </a:r>
            <a:endParaRPr sz="1200">
              <a:latin typeface="Times New Roman"/>
              <a:cs typeface="Times New Roman"/>
            </a:endParaRPr>
          </a:p>
          <a:p>
            <a:pPr marL="567055" lvl="1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567055" algn="l"/>
              </a:tabLst>
            </a:pPr>
            <a:r>
              <a:rPr sz="1200" dirty="0">
                <a:latin typeface="Times New Roman"/>
                <a:cs typeface="Times New Roman"/>
              </a:rPr>
              <a:t>Что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называется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механическим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движением?</a:t>
            </a:r>
            <a:endParaRPr sz="1200">
              <a:latin typeface="Times New Roman"/>
              <a:cs typeface="Times New Roman"/>
            </a:endParaRPr>
          </a:p>
          <a:p>
            <a:pPr marL="567055" lvl="1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567055" algn="l"/>
              </a:tabLst>
            </a:pPr>
            <a:r>
              <a:rPr sz="1200" dirty="0">
                <a:latin typeface="Times New Roman"/>
                <a:cs typeface="Times New Roman"/>
              </a:rPr>
              <a:t>Какие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виды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знаете?</a:t>
            </a:r>
            <a:endParaRPr sz="1200">
              <a:latin typeface="Times New Roman"/>
              <a:cs typeface="Times New Roman"/>
            </a:endParaRPr>
          </a:p>
          <a:p>
            <a:pPr marL="567055" lvl="1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567055" algn="l"/>
              </a:tabLst>
            </a:pPr>
            <a:r>
              <a:rPr sz="1200" dirty="0">
                <a:latin typeface="Times New Roman"/>
                <a:cs typeface="Times New Roman"/>
              </a:rPr>
              <a:t>Дать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определение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каждого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них.</a:t>
            </a:r>
            <a:endParaRPr sz="1200">
              <a:latin typeface="Times New Roman"/>
              <a:cs typeface="Times New Roman"/>
            </a:endParaRPr>
          </a:p>
          <a:p>
            <a:pPr marL="559435" lvl="1" indent="-220979">
              <a:lnSpc>
                <a:spcPts val="1410"/>
              </a:lnSpc>
              <a:spcBef>
                <a:spcPts val="25"/>
              </a:spcBef>
              <a:buFont typeface="Symbol"/>
              <a:buChar char=""/>
              <a:tabLst>
                <a:tab pos="559435" algn="l"/>
              </a:tabLst>
            </a:pPr>
            <a:r>
              <a:rPr sz="1200" dirty="0">
                <a:latin typeface="Times New Roman"/>
                <a:cs typeface="Times New Roman"/>
              </a:rPr>
              <a:t>Определите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b="1" dirty="0">
                <a:latin typeface="Times New Roman"/>
                <a:cs typeface="Times New Roman"/>
              </a:rPr>
              <a:t>опыт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с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мячиком</a:t>
            </a:r>
            <a:r>
              <a:rPr sz="1200" spc="-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i="1" spc="-10" dirty="0">
                <a:latin typeface="Times New Roman"/>
                <a:cs typeface="Times New Roman"/>
              </a:rPr>
              <a:t>-Прямолинейное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равноускоренное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движение</a:t>
            </a:r>
            <a:r>
              <a:rPr sz="1200" spc="-1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590" y="5391784"/>
            <a:ext cx="4332224" cy="195389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06932" y="511555"/>
            <a:ext cx="6504305" cy="2147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i="1" spc="-10" dirty="0">
                <a:latin typeface="Times New Roman"/>
                <a:cs typeface="Times New Roman"/>
              </a:rPr>
              <a:t>-</a:t>
            </a:r>
            <a:r>
              <a:rPr sz="1200" i="1" dirty="0">
                <a:latin typeface="Times New Roman"/>
                <a:cs typeface="Times New Roman"/>
              </a:rPr>
              <a:t>Свободное</a:t>
            </a:r>
            <a:r>
              <a:rPr sz="1200" i="1" spc="-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падение</a:t>
            </a:r>
            <a:r>
              <a:rPr sz="1200" i="1" spc="-60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тела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b="1" spc="-10" dirty="0">
                <a:latin typeface="Times New Roman"/>
                <a:cs typeface="Times New Roman"/>
              </a:rPr>
              <a:t>-</a:t>
            </a:r>
            <a:r>
              <a:rPr sz="1200" i="1" spc="-10" dirty="0">
                <a:latin typeface="Times New Roman"/>
                <a:cs typeface="Times New Roman"/>
              </a:rPr>
              <a:t>Движение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тела,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брошенного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под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углом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к</a:t>
            </a:r>
            <a:r>
              <a:rPr sz="1200" i="1" spc="-10" dirty="0">
                <a:latin typeface="Times New Roman"/>
                <a:cs typeface="Times New Roman"/>
              </a:rPr>
              <a:t> горизонту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i="1" spc="-10" dirty="0">
                <a:latin typeface="Times New Roman"/>
                <a:cs typeface="Times New Roman"/>
              </a:rPr>
              <a:t>-Равномерное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движение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по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окружности: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в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известной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песне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поется:</a:t>
            </a:r>
            <a:endParaRPr sz="1200">
              <a:latin typeface="Times New Roman"/>
              <a:cs typeface="Times New Roman"/>
            </a:endParaRPr>
          </a:p>
          <a:p>
            <a:pPr marL="4445" algn="ctr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Манит,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манит,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манит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карусель</a:t>
            </a:r>
            <a:endParaRPr sz="1200">
              <a:latin typeface="Times New Roman"/>
              <a:cs typeface="Times New Roman"/>
            </a:endParaRPr>
          </a:p>
          <a:p>
            <a:pPr marL="3175" algn="ctr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0" dirty="0">
                <a:latin typeface="Times New Roman"/>
                <a:cs typeface="Times New Roman"/>
              </a:rPr>
              <a:t> путешествие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замкнутому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кругу.</a:t>
            </a:r>
            <a:endParaRPr sz="1200">
              <a:latin typeface="Times New Roman"/>
              <a:cs typeface="Times New Roman"/>
            </a:endParaRPr>
          </a:p>
          <a:p>
            <a:pPr marR="2315845" algn="ctr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Дарит,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дарит,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дарит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карусель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надежду,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досадную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разлуку.</a:t>
            </a:r>
            <a:endParaRPr sz="1200">
              <a:latin typeface="Times New Roman"/>
              <a:cs typeface="Times New Roman"/>
            </a:endParaRPr>
          </a:p>
          <a:p>
            <a:pPr marL="3810" algn="ctr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(или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опыт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юлой)</a:t>
            </a:r>
            <a:endParaRPr sz="1200">
              <a:latin typeface="Times New Roman"/>
              <a:cs typeface="Times New Roman"/>
            </a:endParaRPr>
          </a:p>
          <a:p>
            <a:pPr marL="567055" indent="-554355" algn="just">
              <a:lnSpc>
                <a:spcPts val="1410"/>
              </a:lnSpc>
              <a:spcBef>
                <a:spcPts val="25"/>
              </a:spcBef>
              <a:buFont typeface="Symbol"/>
              <a:buChar char=""/>
              <a:tabLst>
                <a:tab pos="567055" algn="l"/>
              </a:tabLst>
            </a:pPr>
            <a:r>
              <a:rPr sz="1200" dirty="0">
                <a:latin typeface="Times New Roman"/>
                <a:cs typeface="Times New Roman"/>
              </a:rPr>
              <a:t>Какие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величины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характеризуют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виды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движения?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409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Описание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движения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физике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происходит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помощью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графиков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и </a:t>
            </a:r>
            <a:r>
              <a:rPr sz="1200" dirty="0">
                <a:latin typeface="Times New Roman"/>
                <a:cs typeface="Times New Roman"/>
              </a:rPr>
              <a:t>уравнений.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Давайте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помощью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графиков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повторим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виды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свойства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некоторых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известных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вам </a:t>
            </a:r>
            <a:r>
              <a:rPr sz="1200" spc="-10" dirty="0">
                <a:latin typeface="Times New Roman"/>
                <a:cs typeface="Times New Roman"/>
              </a:rPr>
              <a:t>функций.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(На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ЭКРАНЕ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линейных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функций.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Вопросы</a:t>
            </a:r>
            <a:r>
              <a:rPr sz="1200" spc="-10" dirty="0">
                <a:latin typeface="Times New Roman"/>
                <a:cs typeface="Times New Roman"/>
              </a:rPr>
              <a:t> ученикам.)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932" y="2800857"/>
            <a:ext cx="139700" cy="734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spc="-25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spc="-25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spc="-25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2682" y="2800857"/>
            <a:ext cx="5113020" cy="73469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1355725">
              <a:lnSpc>
                <a:spcPts val="1380"/>
              </a:lnSpc>
              <a:spcBef>
                <a:spcPts val="195"/>
              </a:spcBef>
            </a:pPr>
            <a:r>
              <a:rPr sz="1200" spc="-10" dirty="0">
                <a:latin typeface="Times New Roman"/>
                <a:cs typeface="Times New Roman"/>
              </a:rPr>
              <a:t>Графики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изображены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данном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рисунке? </a:t>
            </a:r>
            <a:r>
              <a:rPr sz="1200" dirty="0">
                <a:latin typeface="Times New Roman"/>
                <a:cs typeface="Times New Roman"/>
              </a:rPr>
              <a:t>Какая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называется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линейной?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соответствует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рисунке,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к=о?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tabLst>
                <a:tab pos="2390140" algn="l"/>
              </a:tabLst>
            </a:pPr>
            <a:r>
              <a:rPr sz="1200" dirty="0">
                <a:latin typeface="Times New Roman"/>
                <a:cs typeface="Times New Roman"/>
              </a:rPr>
              <a:t>Как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называется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функция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какой</a:t>
            </a:r>
            <a:r>
              <a:rPr sz="1200" dirty="0">
                <a:latin typeface="Times New Roman"/>
                <a:cs typeface="Times New Roman"/>
              </a:rPr>
              <a:t>	вид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она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имеет,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если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b=о?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график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6932" y="3502278"/>
            <a:ext cx="28962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соответствует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данной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рисунке?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4468" y="5021706"/>
            <a:ext cx="12103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1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физики</a:t>
            </a:r>
            <a:r>
              <a:rPr sz="1200" i="1" spc="-1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93414" y="3875899"/>
            <a:ext cx="1277619" cy="11685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540384"/>
            <a:ext cx="4573905" cy="192138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4468" y="2788665"/>
            <a:ext cx="6279515" cy="2487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(На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ЭКРАНЕ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квадратичных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функций.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Вопросы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ученикам.)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-7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математики: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380"/>
              </a:lnSpc>
              <a:buAutoNum type="arabicPeriod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Графики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изображены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данном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рисунке?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380"/>
              </a:lnSpc>
              <a:buAutoNum type="arabicPeriod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Какая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называется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квадратичной?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Что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является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графиком </a:t>
            </a:r>
            <a:r>
              <a:rPr sz="1200" spc="-10" dirty="0">
                <a:latin typeface="Times New Roman"/>
                <a:cs typeface="Times New Roman"/>
              </a:rPr>
              <a:t>функции?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380"/>
              </a:lnSpc>
              <a:buAutoNum type="arabicPeriod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имеет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квадратичной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a&gt;0,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a&lt;0?</a:t>
            </a:r>
            <a:endParaRPr sz="1200">
              <a:latin typeface="Times New Roman"/>
              <a:cs typeface="Times New Roman"/>
            </a:endParaRPr>
          </a:p>
          <a:p>
            <a:pPr marL="127000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1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физики</a:t>
            </a:r>
            <a:r>
              <a:rPr sz="1200" i="1" spc="-1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ts val="1380"/>
              </a:lnSpc>
              <a:buAutoNum type="arabicPeriod" startAt="4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движения?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математики:</a:t>
            </a:r>
            <a:r>
              <a:rPr sz="1200" b="1" i="1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Заполните,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пожалуйста,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листы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оценивания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первому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этапу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b="1" spc="-75" dirty="0">
                <a:latin typeface="Times New Roman"/>
                <a:cs typeface="Times New Roman"/>
              </a:rPr>
              <a:t>2.</a:t>
            </a:r>
            <a:r>
              <a:rPr sz="1200" b="1" spc="-1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Работа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в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парах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1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Times New Roman"/>
                <a:cs typeface="Times New Roman"/>
              </a:rPr>
              <a:t>математики: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сейчас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попытаемся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сделать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некоторые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выводы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составить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соответствующую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этому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блок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-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схему,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показывающую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непосредственную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связь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математики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 физики.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ДЕТИ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В</a:t>
            </a:r>
            <a:r>
              <a:rPr sz="1200" i="1" spc="-10" dirty="0">
                <a:latin typeface="Times New Roman"/>
                <a:cs typeface="Times New Roman"/>
              </a:rPr>
              <a:t> ПАРАХ СОСТАВЛЯЮТ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БЛОК-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СХЕМУ,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ПОТОМ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ОДИН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ИЗ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УЧЕНИКОВ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СОСТАВЛЯЕТ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ЕЕ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НА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ДОСКЕ </a:t>
            </a:r>
            <a:r>
              <a:rPr sz="1200" i="1" dirty="0">
                <a:latin typeface="Times New Roman"/>
                <a:cs typeface="Times New Roman"/>
              </a:rPr>
              <a:t>ИЗ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ЗАГОТОВЛЕННЫХ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ЗАРАНЕЕ</a:t>
            </a:r>
            <a:r>
              <a:rPr sz="1200" i="1" spc="1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ЭЛЕМЕНТОВ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0090" y="5441060"/>
            <a:ext cx="6324600" cy="4100195"/>
            <a:chOff x="720090" y="5441060"/>
            <a:chExt cx="6324600" cy="410019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90" y="5441060"/>
              <a:ext cx="6324600" cy="296164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35554" y="8804770"/>
              <a:ext cx="650849" cy="67490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18330" y="8782481"/>
              <a:ext cx="771182" cy="69274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18280" y="6730441"/>
              <a:ext cx="1307464" cy="50855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620385" y="6924065"/>
              <a:ext cx="593090" cy="163830"/>
            </a:xfrm>
            <a:custGeom>
              <a:avLst/>
              <a:gdLst/>
              <a:ahLst/>
              <a:cxnLst/>
              <a:rect l="l" t="t" r="r" b="b"/>
              <a:pathLst>
                <a:path w="593089" h="163829">
                  <a:moveTo>
                    <a:pt x="593089" y="0"/>
                  </a:moveTo>
                  <a:lnTo>
                    <a:pt x="0" y="0"/>
                  </a:lnTo>
                  <a:lnTo>
                    <a:pt x="0" y="163804"/>
                  </a:lnTo>
                  <a:lnTo>
                    <a:pt x="593089" y="163804"/>
                  </a:lnTo>
                  <a:lnTo>
                    <a:pt x="5930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53004" y="8736088"/>
              <a:ext cx="2821305" cy="798830"/>
            </a:xfrm>
            <a:custGeom>
              <a:avLst/>
              <a:gdLst/>
              <a:ahLst/>
              <a:cxnLst/>
              <a:rect l="l" t="t" r="r" b="b"/>
              <a:pathLst>
                <a:path w="2821304" h="798829">
                  <a:moveTo>
                    <a:pt x="1948180" y="798702"/>
                  </a:moveTo>
                  <a:lnTo>
                    <a:pt x="2821305" y="798702"/>
                  </a:lnTo>
                  <a:lnTo>
                    <a:pt x="2821305" y="0"/>
                  </a:lnTo>
                  <a:lnTo>
                    <a:pt x="1948180" y="0"/>
                  </a:lnTo>
                  <a:lnTo>
                    <a:pt x="1948180" y="798702"/>
                  </a:lnTo>
                  <a:close/>
                </a:path>
                <a:path w="2821304" h="798829">
                  <a:moveTo>
                    <a:pt x="0" y="760094"/>
                  </a:moveTo>
                  <a:lnTo>
                    <a:pt x="848359" y="760094"/>
                  </a:lnTo>
                  <a:lnTo>
                    <a:pt x="848359" y="19164"/>
                  </a:lnTo>
                  <a:lnTo>
                    <a:pt x="0" y="19164"/>
                  </a:lnTo>
                  <a:lnTo>
                    <a:pt x="0" y="760094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34970" y="8409685"/>
              <a:ext cx="2058035" cy="317500"/>
            </a:xfrm>
            <a:custGeom>
              <a:avLst/>
              <a:gdLst/>
              <a:ahLst/>
              <a:cxnLst/>
              <a:rect l="l" t="t" r="r" b="b"/>
              <a:pathLst>
                <a:path w="2058035" h="317500">
                  <a:moveTo>
                    <a:pt x="390652" y="9906"/>
                  </a:moveTo>
                  <a:lnTo>
                    <a:pt x="382778" y="127"/>
                  </a:lnTo>
                  <a:lnTo>
                    <a:pt x="24130" y="289814"/>
                  </a:lnTo>
                  <a:lnTo>
                    <a:pt x="47117" y="229362"/>
                  </a:lnTo>
                  <a:lnTo>
                    <a:pt x="48260" y="226060"/>
                  </a:lnTo>
                  <a:lnTo>
                    <a:pt x="46609" y="222377"/>
                  </a:lnTo>
                  <a:lnTo>
                    <a:pt x="43434" y="221107"/>
                  </a:lnTo>
                  <a:lnTo>
                    <a:pt x="40132" y="219837"/>
                  </a:lnTo>
                  <a:lnTo>
                    <a:pt x="36449" y="221488"/>
                  </a:lnTo>
                  <a:lnTo>
                    <a:pt x="35179" y="224790"/>
                  </a:lnTo>
                  <a:lnTo>
                    <a:pt x="0" y="317500"/>
                  </a:lnTo>
                  <a:lnTo>
                    <a:pt x="19913" y="314452"/>
                  </a:lnTo>
                  <a:lnTo>
                    <a:pt x="97917" y="302514"/>
                  </a:lnTo>
                  <a:lnTo>
                    <a:pt x="101473" y="302006"/>
                  </a:lnTo>
                  <a:lnTo>
                    <a:pt x="103759" y="298704"/>
                  </a:lnTo>
                  <a:lnTo>
                    <a:pt x="102743" y="291846"/>
                  </a:lnTo>
                  <a:lnTo>
                    <a:pt x="99441" y="289433"/>
                  </a:lnTo>
                  <a:lnTo>
                    <a:pt x="31902" y="299720"/>
                  </a:lnTo>
                  <a:lnTo>
                    <a:pt x="44132" y="289814"/>
                  </a:lnTo>
                  <a:lnTo>
                    <a:pt x="390652" y="9906"/>
                  </a:lnTo>
                  <a:close/>
                </a:path>
                <a:path w="2058035" h="317500">
                  <a:moveTo>
                    <a:pt x="2058035" y="317500"/>
                  </a:moveTo>
                  <a:lnTo>
                    <a:pt x="2019681" y="222250"/>
                  </a:lnTo>
                  <a:lnTo>
                    <a:pt x="2015998" y="220726"/>
                  </a:lnTo>
                  <a:lnTo>
                    <a:pt x="2009521" y="223266"/>
                  </a:lnTo>
                  <a:lnTo>
                    <a:pt x="2007997" y="227076"/>
                  </a:lnTo>
                  <a:lnTo>
                    <a:pt x="2033397" y="290322"/>
                  </a:lnTo>
                  <a:lnTo>
                    <a:pt x="1659382" y="0"/>
                  </a:lnTo>
                  <a:lnTo>
                    <a:pt x="1651508" y="10033"/>
                  </a:lnTo>
                  <a:lnTo>
                    <a:pt x="2025650" y="300355"/>
                  </a:lnTo>
                  <a:lnTo>
                    <a:pt x="1957959" y="291338"/>
                  </a:lnTo>
                  <a:lnTo>
                    <a:pt x="1954784" y="293878"/>
                  </a:lnTo>
                  <a:lnTo>
                    <a:pt x="1953895" y="300736"/>
                  </a:lnTo>
                  <a:lnTo>
                    <a:pt x="1956308" y="303911"/>
                  </a:lnTo>
                  <a:lnTo>
                    <a:pt x="2058035" y="317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03545" y="3095624"/>
            <a:ext cx="1896110" cy="16668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6760" y="8021954"/>
            <a:ext cx="2686050" cy="133858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4468" y="686815"/>
            <a:ext cx="6412865" cy="721995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761365" indent="76200" algn="just">
              <a:lnSpc>
                <a:spcPts val="1380"/>
              </a:lnSpc>
              <a:spcBef>
                <a:spcPts val="195"/>
              </a:spcBef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Делают</a:t>
            </a:r>
            <a:r>
              <a:rPr sz="1200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выводы: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таким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образом,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без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математического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аппарата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невозможно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решения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физических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задач.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15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физики: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проставьте,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пожалуйста,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баллы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в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листе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оценивания.</a:t>
            </a:r>
            <a:endParaRPr sz="1200">
              <a:latin typeface="Times New Roman"/>
              <a:cs typeface="Times New Roman"/>
            </a:endParaRPr>
          </a:p>
          <a:p>
            <a:pPr marL="468630" indent="-227329" algn="just">
              <a:lnSpc>
                <a:spcPts val="1380"/>
              </a:lnSpc>
              <a:buAutoNum type="arabicPeriod" startAt="3"/>
              <a:tabLst>
                <a:tab pos="468630" algn="l"/>
              </a:tabLst>
            </a:pP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Диагностический</a:t>
            </a:r>
            <a:r>
              <a:rPr sz="1200" b="1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тест</a:t>
            </a:r>
            <a:r>
              <a:rPr sz="1200" b="1" spc="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(взаимопроверка,</a:t>
            </a:r>
            <a:r>
              <a:rPr sz="1200" b="1" spc="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rgbClr val="333333"/>
                </a:solidFill>
                <a:latin typeface="Times New Roman"/>
                <a:cs typeface="Times New Roman"/>
              </a:rPr>
              <a:t>1)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</a:t>
            </a:r>
            <a:r>
              <a:rPr sz="1200" i="1" dirty="0">
                <a:latin typeface="Times New Roman"/>
                <a:cs typeface="Times New Roman"/>
              </a:rPr>
              <a:t>: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сейчас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ребята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небольшой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тест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три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минуты</a:t>
            </a:r>
            <a:endParaRPr sz="1200">
              <a:latin typeface="Times New Roman"/>
              <a:cs typeface="Times New Roman"/>
            </a:endParaRPr>
          </a:p>
          <a:p>
            <a:pPr marL="12700" marR="210820" indent="38100" algn="just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физики: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обмениваемся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работами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проверяем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ответы,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заполняем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листы оценивания</a:t>
            </a:r>
            <a:endParaRPr sz="1200">
              <a:latin typeface="Times New Roman"/>
              <a:cs typeface="Times New Roman"/>
            </a:endParaRPr>
          </a:p>
          <a:p>
            <a:pPr marL="468630" indent="-227329" algn="just">
              <a:lnSpc>
                <a:spcPts val="1315"/>
              </a:lnSpc>
              <a:buClr>
                <a:srgbClr val="333333"/>
              </a:buClr>
              <a:buAutoNum type="arabicPeriod" startAt="4"/>
              <a:tabLst>
                <a:tab pos="468630" algn="l"/>
              </a:tabLst>
            </a:pPr>
            <a:r>
              <a:rPr sz="1200" b="1" dirty="0">
                <a:latin typeface="Times New Roman"/>
                <a:cs typeface="Times New Roman"/>
              </a:rPr>
              <a:t>Работа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в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группах</a:t>
            </a:r>
            <a:endParaRPr sz="1200">
              <a:latin typeface="Times New Roman"/>
              <a:cs typeface="Times New Roman"/>
            </a:endParaRPr>
          </a:p>
          <a:p>
            <a:pPr marL="629920" lvl="1" indent="-265430" algn="just">
              <a:lnSpc>
                <a:spcPts val="1380"/>
              </a:lnSpc>
              <a:buAutoNum type="arabicPeriod"/>
              <a:tabLst>
                <a:tab pos="629920" algn="l"/>
              </a:tabLst>
            </a:pPr>
            <a:r>
              <a:rPr sz="1200" b="1" dirty="0">
                <a:latin typeface="Times New Roman"/>
                <a:cs typeface="Times New Roman"/>
              </a:rPr>
              <a:t>Три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способа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решения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одной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задачи</a:t>
            </a:r>
            <a:endParaRPr sz="1200">
              <a:latin typeface="Times New Roman"/>
              <a:cs typeface="Times New Roman"/>
            </a:endParaRPr>
          </a:p>
          <a:p>
            <a:pPr marL="12700" marR="7620" algn="just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204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сейчас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ребята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прошу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вас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обьединиться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группы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человека.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В </a:t>
            </a:r>
            <a:r>
              <a:rPr sz="1200" dirty="0">
                <a:latin typeface="Times New Roman"/>
                <a:cs typeface="Times New Roman"/>
              </a:rPr>
              <a:t>каждой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группе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будет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хозяин</a:t>
            </a:r>
            <a:r>
              <a:rPr sz="1200" spc="4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стола: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Мухаметгалина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Айгуль,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Новикова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Анна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Андронова </a:t>
            </a:r>
            <a:r>
              <a:rPr sz="1200" dirty="0">
                <a:latin typeface="Times New Roman"/>
                <a:cs typeface="Times New Roman"/>
              </a:rPr>
              <a:t>Анастасия.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Каждая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группа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получает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одну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ту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же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задачу,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решает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ее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разными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способами: математическим,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физическим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графическим.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b="1" dirty="0">
                <a:latin typeface="Times New Roman"/>
                <a:cs typeface="Times New Roman"/>
              </a:rPr>
              <a:t>Приложение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).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вас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минуты.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15"/>
              </a:lnSpc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9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</a:t>
            </a:r>
            <a:r>
              <a:rPr sz="1200" i="1" dirty="0">
                <a:latin typeface="Times New Roman"/>
                <a:cs typeface="Times New Roman"/>
              </a:rPr>
              <a:t>:</a:t>
            </a:r>
            <a:r>
              <a:rPr sz="1200" i="1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Теперь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каждая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группа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переходит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следующую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часовой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стрелке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хозяин</a:t>
            </a:r>
            <a:endParaRPr sz="1200">
              <a:latin typeface="Times New Roman"/>
              <a:cs typeface="Times New Roman"/>
            </a:endParaRPr>
          </a:p>
          <a:p>
            <a:pPr marL="12700" marR="10160" algn="just">
              <a:lnSpc>
                <a:spcPts val="1380"/>
              </a:lnSpc>
              <a:spcBef>
                <a:spcPts val="70"/>
              </a:spcBef>
            </a:pPr>
            <a:r>
              <a:rPr sz="1200" dirty="0">
                <a:latin typeface="Times New Roman"/>
                <a:cs typeface="Times New Roman"/>
              </a:rPr>
              <a:t>стола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обьясняет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решение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задачи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другой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группе.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Члены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группы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могут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вносит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свои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поправки. </a:t>
            </a:r>
            <a:r>
              <a:rPr sz="1200" dirty="0">
                <a:latin typeface="Times New Roman"/>
                <a:cs typeface="Times New Roman"/>
              </a:rPr>
              <a:t>когда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все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группы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обменяются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местами,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хозяин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каждого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стола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доски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демонстрирует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решение </a:t>
            </a:r>
            <a:r>
              <a:rPr sz="1200" dirty="0">
                <a:latin typeface="Times New Roman"/>
                <a:cs typeface="Times New Roman"/>
              </a:rPr>
              <a:t>задачи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своим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способом.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Ребята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оцените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свою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работу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листах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оценивания.</a:t>
            </a:r>
            <a:endParaRPr sz="1200">
              <a:latin typeface="Times New Roman"/>
              <a:cs typeface="Times New Roman"/>
            </a:endParaRPr>
          </a:p>
          <a:p>
            <a:pPr marL="12700" marR="297180" lvl="1" indent="912494">
              <a:lnSpc>
                <a:spcPts val="1380"/>
              </a:lnSpc>
              <a:buAutoNum type="arabicPeriod" startAt="2"/>
              <a:tabLst>
                <a:tab pos="925194" algn="l"/>
              </a:tabLst>
            </a:pP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Решение</a:t>
            </a:r>
            <a:r>
              <a:rPr sz="1200" b="1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математических</a:t>
            </a:r>
            <a:r>
              <a:rPr sz="1200" b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задач</a:t>
            </a:r>
            <a:r>
              <a:rPr sz="1200" b="1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b="1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физическим</a:t>
            </a:r>
            <a:r>
              <a:rPr sz="1200" b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содержанием</a:t>
            </a:r>
            <a:r>
              <a:rPr sz="1200" b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задач</a:t>
            </a:r>
            <a:r>
              <a:rPr sz="1200" b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из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rgbClr val="333333"/>
                </a:solidFill>
                <a:latin typeface="Times New Roman"/>
                <a:cs typeface="Times New Roman"/>
              </a:rPr>
              <a:t>ЕГЭ </a:t>
            </a: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математики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сейчас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каждая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группа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получает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свою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задачу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физическим содержанием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ЕГЭ.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Вы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работаете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самостоятельно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3-4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мин.,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затем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обсуждаете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решение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в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группе,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озвучиваете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результат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сравниваете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решение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эталоном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слайде.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Приложение</a:t>
            </a:r>
            <a:r>
              <a:rPr sz="1200" b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spc="-25" dirty="0">
                <a:solidFill>
                  <a:srgbClr val="333333"/>
                </a:solidFill>
                <a:latin typeface="Times New Roman"/>
                <a:cs typeface="Times New Roman"/>
              </a:rPr>
              <a:t>3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315"/>
              </a:lnSpc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Проставьте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себе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баллы за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работу.</a:t>
            </a:r>
            <a:endParaRPr sz="1200">
              <a:latin typeface="Times New Roman"/>
              <a:cs typeface="Times New Roman"/>
            </a:endParaRPr>
          </a:p>
          <a:p>
            <a:pPr marL="12700" marR="10160" algn="just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3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(подводит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выводу).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Итак,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ребята,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какой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вывод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можно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сделать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этой </a:t>
            </a:r>
            <a:r>
              <a:rPr sz="1200" dirty="0">
                <a:latin typeface="Times New Roman"/>
                <a:cs typeface="Times New Roman"/>
              </a:rPr>
              <a:t>работы?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(задачи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разные,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разным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практическим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содержанием,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решаются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они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математическим </a:t>
            </a:r>
            <a:r>
              <a:rPr sz="1200" dirty="0">
                <a:latin typeface="Times New Roman"/>
                <a:cs typeface="Times New Roman"/>
              </a:rPr>
              <a:t>способом: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квадратным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уравнением)</a:t>
            </a:r>
            <a:endParaRPr sz="1200">
              <a:latin typeface="Times New Roman"/>
              <a:cs typeface="Times New Roman"/>
            </a:endParaRPr>
          </a:p>
          <a:p>
            <a:pPr marL="925194" lvl="1" indent="-241300" algn="just">
              <a:lnSpc>
                <a:spcPts val="1315"/>
              </a:lnSpc>
              <a:buAutoNum type="arabicPeriod" startAt="3"/>
              <a:tabLst>
                <a:tab pos="925194" algn="l"/>
              </a:tabLst>
            </a:pPr>
            <a:r>
              <a:rPr sz="1200" b="1" spc="-10" dirty="0">
                <a:latin typeface="Times New Roman"/>
                <a:cs typeface="Times New Roman"/>
              </a:rPr>
              <a:t>Лабораторная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работа</a:t>
            </a:r>
            <a:r>
              <a:rPr sz="1200" b="1" spc="30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в группах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«Исследование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равноускоренного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движения».</a:t>
            </a:r>
            <a:endParaRPr sz="1200">
              <a:latin typeface="Times New Roman"/>
              <a:cs typeface="Times New Roman"/>
            </a:endParaRPr>
          </a:p>
          <a:p>
            <a:pPr marL="12700" marR="187960">
              <a:lnSpc>
                <a:spcPts val="1380"/>
              </a:lnSpc>
              <a:spcBef>
                <a:spcPts val="65"/>
              </a:spcBef>
            </a:pP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математики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Теперь,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ребята,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мы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переходим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экспериментальному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заданию. </a:t>
            </a: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физики</a:t>
            </a:r>
            <a:r>
              <a:rPr sz="1200" i="1" dirty="0">
                <a:latin typeface="Times New Roman"/>
                <a:cs typeface="Times New Roman"/>
              </a:rPr>
              <a:t>: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вас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столах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листы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заданием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приборы.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выполняете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своё </a:t>
            </a:r>
            <a:r>
              <a:rPr sz="1200" spc="-10" dirty="0">
                <a:latin typeface="Times New Roman"/>
                <a:cs typeface="Times New Roman"/>
              </a:rPr>
              <a:t>исследование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представитель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каждой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группы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презентует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результат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своей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работы,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вывешивает </a:t>
            </a:r>
            <a:r>
              <a:rPr sz="1200" dirty="0">
                <a:latin typeface="Times New Roman"/>
                <a:cs typeface="Times New Roman"/>
              </a:rPr>
              <a:t>полученные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графики»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</a:t>
            </a:r>
            <a:r>
              <a:rPr sz="1200" b="1" spc="-10" dirty="0">
                <a:latin typeface="Times New Roman"/>
                <a:cs typeface="Times New Roman"/>
              </a:rPr>
              <a:t>Приложение</a:t>
            </a:r>
            <a:r>
              <a:rPr sz="1200" b="1" spc="-25" dirty="0">
                <a:latin typeface="Times New Roman"/>
                <a:cs typeface="Times New Roman"/>
              </a:rPr>
              <a:t> 4</a:t>
            </a:r>
            <a:r>
              <a:rPr sz="1200" spc="-25" dirty="0">
                <a:latin typeface="Times New Roman"/>
                <a:cs typeface="Times New Roman"/>
              </a:rPr>
              <a:t>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Дайте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оценку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своей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работе.</a:t>
            </a: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80"/>
              </a:lnSpc>
              <a:spcBef>
                <a:spcPts val="70"/>
              </a:spcBef>
            </a:pPr>
            <a:r>
              <a:rPr sz="1200" b="1" i="1" dirty="0">
                <a:latin typeface="Times New Roman"/>
                <a:cs typeface="Times New Roman"/>
              </a:rPr>
              <a:t>Учитель</a:t>
            </a:r>
            <a:r>
              <a:rPr sz="1200" b="1" i="1" spc="7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математики:</a:t>
            </a:r>
            <a:r>
              <a:rPr sz="1200" b="1" i="1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Просуммируйте,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пожалуйста,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свои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баллы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переведите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оценку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по </a:t>
            </a:r>
            <a:r>
              <a:rPr sz="1200" dirty="0">
                <a:latin typeface="Times New Roman"/>
                <a:cs typeface="Times New Roman"/>
              </a:rPr>
              <a:t>прописанной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шкале.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b="1" dirty="0">
                <a:latin typeface="Times New Roman"/>
                <a:cs typeface="Times New Roman"/>
              </a:rPr>
              <a:t>IV.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Рефлексия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(Прием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3-2-</a:t>
            </a:r>
            <a:r>
              <a:rPr sz="1200" b="1" spc="-25" dirty="0">
                <a:latin typeface="Times New Roman"/>
                <a:cs typeface="Times New Roman"/>
              </a:rPr>
              <a:t>1)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80"/>
              </a:lnSpc>
            </a:pPr>
            <a:r>
              <a:rPr sz="1200" b="1" i="1" spc="-10" dirty="0">
                <a:latin typeface="Times New Roman"/>
                <a:cs typeface="Times New Roman"/>
              </a:rPr>
              <a:t>Учительматематики</a:t>
            </a:r>
            <a:r>
              <a:rPr sz="1200" i="1" spc="-10" dirty="0">
                <a:latin typeface="Times New Roman"/>
                <a:cs typeface="Times New Roman"/>
              </a:rPr>
              <a:t>: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А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теперь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рефлексия.</a:t>
            </a:r>
            <a:endParaRPr sz="1200">
              <a:latin typeface="Times New Roman"/>
              <a:cs typeface="Times New Roman"/>
            </a:endParaRPr>
          </a:p>
          <a:p>
            <a:pPr marL="12700" marR="697865" indent="-3810">
              <a:lnSpc>
                <a:spcPts val="1380"/>
              </a:lnSpc>
              <a:spcBef>
                <a:spcPts val="65"/>
              </a:spcBef>
              <a:buSzPct val="91666"/>
              <a:buAutoNum type="arabicPeriod"/>
              <a:tabLst>
                <a:tab pos="126364" algn="l"/>
              </a:tabLst>
            </a:pPr>
            <a:r>
              <a:rPr sz="1200" spc="-10" dirty="0">
                <a:latin typeface="Times New Roman"/>
                <a:cs typeface="Times New Roman"/>
              </a:rPr>
              <a:t>	Перечислите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три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способа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решения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задач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физического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содержания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.(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математический, </a:t>
            </a:r>
            <a:r>
              <a:rPr sz="1200" dirty="0">
                <a:latin typeface="Times New Roman"/>
                <a:cs typeface="Times New Roman"/>
              </a:rPr>
              <a:t>физический,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экспериментальный)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315"/>
              </a:lnSpc>
              <a:buSzPct val="91666"/>
              <a:buAutoNum type="arabicPeriod"/>
              <a:tabLst>
                <a:tab pos="164465" algn="l"/>
              </a:tabLst>
            </a:pPr>
            <a:r>
              <a:rPr sz="1200" dirty="0">
                <a:latin typeface="Times New Roman"/>
                <a:cs typeface="Times New Roman"/>
              </a:rPr>
              <a:t>Назовите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два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вида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функций,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применяемых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решении </a:t>
            </a:r>
            <a:r>
              <a:rPr sz="1200" spc="-10" dirty="0">
                <a:latin typeface="Times New Roman"/>
                <a:cs typeface="Times New Roman"/>
              </a:rPr>
              <a:t>задач.</a:t>
            </a:r>
            <a:endParaRPr sz="1200">
              <a:latin typeface="Times New Roman"/>
              <a:cs typeface="Times New Roman"/>
            </a:endParaRPr>
          </a:p>
          <a:p>
            <a:pPr marL="12700" marR="167640" indent="-3810">
              <a:lnSpc>
                <a:spcPts val="1380"/>
              </a:lnSpc>
              <a:spcBef>
                <a:spcPts val="65"/>
              </a:spcBef>
              <a:buSzPct val="91666"/>
              <a:buAutoNum type="arabicPeriod"/>
              <a:tabLst>
                <a:tab pos="126364" algn="l"/>
              </a:tabLst>
            </a:pPr>
            <a:r>
              <a:rPr sz="1200" spc="-10" dirty="0">
                <a:latin typeface="Times New Roman"/>
                <a:cs typeface="Times New Roman"/>
              </a:rPr>
              <a:t>	Выбирете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слайде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изобразите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схематично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один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зависимости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уровня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ваших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знаний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времени,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интервале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начала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его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завершения,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который,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ваш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взгляд, соответствует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вашему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пониманию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материала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сегодняшнего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урока.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4468" y="9338258"/>
            <a:ext cx="3756660" cy="90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Учитель</a:t>
            </a:r>
            <a:r>
              <a:rPr sz="1200" b="1" i="1" spc="-7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физики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Какую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цель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мы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ставили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вначале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урока?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достигли?</a:t>
            </a:r>
            <a:endParaRPr sz="1200">
              <a:latin typeface="Times New Roman"/>
              <a:cs typeface="Times New Roman"/>
            </a:endParaRPr>
          </a:p>
          <a:p>
            <a:pPr marL="12700" marR="2138045">
              <a:lnSpc>
                <a:spcPts val="1380"/>
              </a:lnSpc>
              <a:spcBef>
                <a:spcPts val="65"/>
              </a:spcBef>
            </a:pP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IV.</a:t>
            </a:r>
            <a:r>
              <a:rPr sz="1200" b="1" i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dirty="0">
                <a:solidFill>
                  <a:srgbClr val="333333"/>
                </a:solidFill>
                <a:latin typeface="Times New Roman"/>
                <a:cs typeface="Times New Roman"/>
              </a:rPr>
              <a:t>Домашнее</a:t>
            </a:r>
            <a:r>
              <a:rPr sz="1200" b="1" i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задание Учитель</a:t>
            </a:r>
            <a:r>
              <a:rPr sz="1200" b="1" i="1" spc="-6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b="1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математики</a:t>
            </a:r>
            <a:r>
              <a:rPr sz="12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Урок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завершен.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Спасибо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работу.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Всего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вам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доброго.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87370" y="1628139"/>
            <a:ext cx="1617345" cy="192329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5009" y="7366634"/>
            <a:ext cx="4036695" cy="18248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2585" y="336295"/>
            <a:ext cx="1010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932" y="862329"/>
            <a:ext cx="3200400" cy="73406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1649095">
              <a:lnSpc>
                <a:spcPts val="1380"/>
              </a:lnSpc>
              <a:spcBef>
                <a:spcPts val="195"/>
              </a:spcBef>
            </a:pPr>
            <a:r>
              <a:rPr sz="1200" b="1" spc="-10" dirty="0">
                <a:latin typeface="Times New Roman"/>
                <a:cs typeface="Times New Roman"/>
              </a:rPr>
              <a:t>Диагностический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тест </a:t>
            </a:r>
            <a:r>
              <a:rPr sz="1200" b="1" dirty="0">
                <a:latin typeface="Times New Roman"/>
                <a:cs typeface="Times New Roman"/>
              </a:rPr>
              <a:t>1 </a:t>
            </a:r>
            <a:r>
              <a:rPr sz="1200" b="1" spc="-10" dirty="0">
                <a:latin typeface="Times New Roman"/>
                <a:cs typeface="Times New Roman"/>
              </a:rPr>
              <a:t>вариант</a:t>
            </a:r>
            <a:endParaRPr sz="1200">
              <a:latin typeface="Times New Roman"/>
              <a:cs typeface="Times New Roman"/>
            </a:endParaRPr>
          </a:p>
          <a:p>
            <a:pPr marL="338455">
              <a:lnSpc>
                <a:spcPct val="100000"/>
              </a:lnSpc>
              <a:spcBef>
                <a:spcPts val="1285"/>
              </a:spcBef>
            </a:pPr>
            <a:r>
              <a:rPr sz="1200" dirty="0">
                <a:latin typeface="Times New Roman"/>
                <a:cs typeface="Times New Roman"/>
              </a:rPr>
              <a:t>1)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Используя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ответьте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вопросы: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3068" y="4239894"/>
            <a:ext cx="2372360" cy="90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410"/>
              </a:lnSpc>
              <a:spcBef>
                <a:spcPts val="100"/>
              </a:spcBef>
              <a:buAutoNum type="arabicPeriod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0" dirty="0">
                <a:latin typeface="Times New Roman"/>
                <a:cs typeface="Times New Roman"/>
              </a:rPr>
              <a:t> график:</a:t>
            </a:r>
            <a:endParaRPr sz="1200">
              <a:latin typeface="Times New Roman"/>
              <a:cs typeface="Times New Roman"/>
            </a:endParaRPr>
          </a:p>
          <a:p>
            <a:pPr marL="240665" marR="682625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линейной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функции; функции;</a:t>
            </a:r>
            <a:endParaRPr sz="1200">
              <a:latin typeface="Times New Roman"/>
              <a:cs typeface="Times New Roman"/>
            </a:endParaRPr>
          </a:p>
          <a:p>
            <a:pPr marL="240665" indent="-227965">
              <a:lnSpc>
                <a:spcPts val="1315"/>
              </a:lnSpc>
              <a:buAutoNum type="arabicPeriod" startAt="2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Эта </a:t>
            </a:r>
            <a:r>
              <a:rPr sz="1200" b="1" spc="-10" dirty="0">
                <a:latin typeface="Times New Roman"/>
                <a:cs typeface="Times New Roman"/>
              </a:rPr>
              <a:t>функция: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410"/>
              </a:lnSpc>
            </a:pPr>
            <a:r>
              <a:rPr sz="1200" spc="-10" dirty="0">
                <a:latin typeface="Times New Roman"/>
                <a:cs typeface="Times New Roman"/>
              </a:rPr>
              <a:t>а)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возрастающая;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убывающая.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5872" y="4415154"/>
            <a:ext cx="324993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2286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прямой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пропорциональности;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квадратичной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обратной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пропорциональности.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3068" y="5116448"/>
            <a:ext cx="36112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3.</a:t>
            </a:r>
            <a:r>
              <a:rPr sz="1200" b="1" spc="120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функции,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которая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задана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формулой: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1617" y="5291708"/>
            <a:ext cx="53276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y=kx;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20" dirty="0">
                <a:latin typeface="Times New Roman"/>
                <a:cs typeface="Times New Roman"/>
              </a:rPr>
              <a:t> y=b;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64686" y="5291708"/>
            <a:ext cx="77851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6990" marR="30480" indent="-9525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y=kx+b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35" dirty="0">
                <a:latin typeface="Times New Roman"/>
                <a:cs typeface="Times New Roman"/>
              </a:rPr>
              <a:t>ax</a:t>
            </a:r>
            <a:r>
              <a:rPr sz="1200" spc="-52" baseline="31250" dirty="0">
                <a:latin typeface="Times New Roman"/>
                <a:cs typeface="Times New Roman"/>
              </a:rPr>
              <a:t>2</a:t>
            </a:r>
            <a:r>
              <a:rPr sz="1200" spc="-35" dirty="0">
                <a:latin typeface="Times New Roman"/>
                <a:cs typeface="Times New Roman"/>
              </a:rPr>
              <a:t>+n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33068" y="5642228"/>
            <a:ext cx="4204335" cy="734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410"/>
              </a:lnSpc>
              <a:spcBef>
                <a:spcPts val="100"/>
              </a:spcBef>
              <a:buAutoNum type="arabicPeriod" startAt="4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Если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движение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равномерное,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то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зависимости: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времени;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координаты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времени.</a:t>
            </a:r>
            <a:endParaRPr sz="1200">
              <a:latin typeface="Times New Roman"/>
              <a:cs typeface="Times New Roman"/>
            </a:endParaRPr>
          </a:p>
          <a:p>
            <a:pPr marL="240665" indent="-227965">
              <a:lnSpc>
                <a:spcPts val="1410"/>
              </a:lnSpc>
              <a:buAutoNum type="arabicPeriod" startAt="5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Если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υ(t),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то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движение: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61617" y="6343268"/>
            <a:ext cx="140462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равноускоренное;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равнозамедленное;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31489" y="6343268"/>
            <a:ext cx="119888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0320" marR="5080" indent="-762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-10" dirty="0">
                <a:latin typeface="Times New Roman"/>
                <a:cs typeface="Times New Roman"/>
              </a:rPr>
              <a:t> равномерное;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криволинейное.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3068" y="6869048"/>
            <a:ext cx="5750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70" dirty="0">
                <a:latin typeface="Times New Roman"/>
                <a:cs typeface="Times New Roman"/>
              </a:rPr>
              <a:t>2)</a:t>
            </a:r>
            <a:r>
              <a:rPr sz="1200" b="1" spc="-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Установите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соответствие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между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графиками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формулами,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которые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задают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722680" y="9367773"/>
          <a:ext cx="931544" cy="5054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415">
                <a:tc>
                  <a:txBody>
                    <a:bodyPr/>
                    <a:lstStyle/>
                    <a:p>
                      <a:pPr marL="95885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1033068" y="9856723"/>
            <a:ext cx="363982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5275">
              <a:lnSpc>
                <a:spcPts val="1410"/>
              </a:lnSpc>
              <a:spcBef>
                <a:spcPts val="100"/>
              </a:spcBef>
              <a:tabLst>
                <a:tab pos="3063875" algn="l"/>
              </a:tabLst>
            </a:pPr>
            <a:r>
              <a:rPr sz="1200" b="1" spc="-50" dirty="0">
                <a:latin typeface="Times New Roman"/>
                <a:cs typeface="Times New Roman"/>
              </a:rPr>
              <a:t>2</a:t>
            </a:r>
            <a:r>
              <a:rPr sz="1200" b="1" dirty="0">
                <a:latin typeface="Times New Roman"/>
                <a:cs typeface="Times New Roman"/>
              </a:rPr>
              <a:t>	</a:t>
            </a:r>
            <a:r>
              <a:rPr sz="1200" b="1" spc="-10" dirty="0">
                <a:latin typeface="Times New Roman"/>
                <a:cs typeface="Times New Roman"/>
              </a:rPr>
              <a:t>вариант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1)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Используя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график,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ответьте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вопросы: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8350" y="5774689"/>
            <a:ext cx="4589653" cy="21367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33068" y="2659126"/>
            <a:ext cx="2372360" cy="90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410"/>
              </a:lnSpc>
              <a:spcBef>
                <a:spcPts val="100"/>
              </a:spcBef>
              <a:buAutoNum type="arabicPeriod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0" dirty="0">
                <a:latin typeface="Times New Roman"/>
                <a:cs typeface="Times New Roman"/>
              </a:rPr>
              <a:t> график:</a:t>
            </a:r>
            <a:endParaRPr sz="1200">
              <a:latin typeface="Times New Roman"/>
              <a:cs typeface="Times New Roman"/>
            </a:endParaRPr>
          </a:p>
          <a:p>
            <a:pPr marL="240665" marR="682625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линейной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функции; функции;</a:t>
            </a:r>
            <a:endParaRPr sz="1200">
              <a:latin typeface="Times New Roman"/>
              <a:cs typeface="Times New Roman"/>
            </a:endParaRPr>
          </a:p>
          <a:p>
            <a:pPr marL="240665" indent="-227965">
              <a:lnSpc>
                <a:spcPts val="1315"/>
              </a:lnSpc>
              <a:buAutoNum type="arabicPeriod" startAt="2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Эта </a:t>
            </a:r>
            <a:r>
              <a:rPr sz="1200" b="1" spc="-10" dirty="0">
                <a:latin typeface="Times New Roman"/>
                <a:cs typeface="Times New Roman"/>
              </a:rPr>
              <a:t>функция: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410"/>
              </a:lnSpc>
            </a:pPr>
            <a:r>
              <a:rPr sz="1200" spc="-10" dirty="0">
                <a:latin typeface="Times New Roman"/>
                <a:cs typeface="Times New Roman"/>
              </a:rPr>
              <a:t>а)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возрастающая;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убывающая.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5872" y="2834385"/>
            <a:ext cx="3249930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2286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прямой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пропорциональности;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квадратичной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обратной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пропорциональности.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3068" y="3535806"/>
            <a:ext cx="3609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3.</a:t>
            </a:r>
            <a:r>
              <a:rPr sz="1200" b="1" spc="120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функции,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которая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задана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формулой: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61617" y="3711066"/>
            <a:ext cx="53276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y=kx;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20" dirty="0">
                <a:latin typeface="Times New Roman"/>
                <a:cs typeface="Times New Roman"/>
              </a:rPr>
              <a:t> y=b;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4686" y="3711066"/>
            <a:ext cx="77851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6990" marR="30480" indent="-9525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y=kx+b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35" dirty="0">
                <a:latin typeface="Times New Roman"/>
                <a:cs typeface="Times New Roman"/>
              </a:rPr>
              <a:t>ax</a:t>
            </a:r>
            <a:r>
              <a:rPr sz="1200" spc="-52" baseline="31250" dirty="0">
                <a:latin typeface="Times New Roman"/>
                <a:cs typeface="Times New Roman"/>
              </a:rPr>
              <a:t>2</a:t>
            </a:r>
            <a:r>
              <a:rPr sz="1200" spc="-35" dirty="0">
                <a:latin typeface="Times New Roman"/>
                <a:cs typeface="Times New Roman"/>
              </a:rPr>
              <a:t>+n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3068" y="4061586"/>
            <a:ext cx="4206875" cy="90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410"/>
              </a:lnSpc>
              <a:spcBef>
                <a:spcPts val="100"/>
              </a:spcBef>
              <a:buAutoNum type="arabicPeriod" startAt="4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Если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движение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равномерное,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то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зависимости: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времени;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ts val="1410"/>
              </a:lnSpc>
            </a:pP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координаты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времени.</a:t>
            </a:r>
            <a:endParaRPr sz="12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320"/>
              </a:spcBef>
              <a:buAutoNum type="arabicPeriod" startAt="5"/>
              <a:tabLst>
                <a:tab pos="240665" algn="l"/>
              </a:tabLst>
            </a:pPr>
            <a:r>
              <a:rPr sz="1200" b="1" dirty="0">
                <a:latin typeface="Times New Roman"/>
                <a:cs typeface="Times New Roman"/>
              </a:rPr>
              <a:t>Если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график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υ(t),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то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это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движение: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1617" y="4937886"/>
            <a:ext cx="1405890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а)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равноускоренное; </a:t>
            </a:r>
            <a:r>
              <a:rPr sz="1200" dirty="0">
                <a:latin typeface="Times New Roman"/>
                <a:cs typeface="Times New Roman"/>
              </a:rPr>
              <a:t>б)</a:t>
            </a:r>
            <a:r>
              <a:rPr sz="1200" spc="-20" dirty="0">
                <a:latin typeface="Times New Roman"/>
                <a:cs typeface="Times New Roman"/>
              </a:rPr>
              <a:t> равнозамедленное;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31489" y="4937886"/>
            <a:ext cx="1198880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1590" marR="5080" indent="-9525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в)</a:t>
            </a:r>
            <a:r>
              <a:rPr sz="1200" spc="-10" dirty="0">
                <a:latin typeface="Times New Roman"/>
                <a:cs typeface="Times New Roman"/>
              </a:rPr>
              <a:t> равномерное;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г)</a:t>
            </a:r>
            <a:r>
              <a:rPr sz="1200" spc="-20" dirty="0">
                <a:latin typeface="Times New Roman"/>
                <a:cs typeface="Times New Roman"/>
              </a:rPr>
              <a:t> криволинейное.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33068" y="5463920"/>
            <a:ext cx="5751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5" dirty="0">
                <a:latin typeface="Times New Roman"/>
                <a:cs typeface="Times New Roman"/>
              </a:rPr>
              <a:t>2)</a:t>
            </a:r>
            <a:r>
              <a:rPr sz="1200" spc="-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Установите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соответствие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между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графиками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функций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формулами,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которые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их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задают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1080820" y="8438133"/>
          <a:ext cx="932815" cy="506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3685">
                <a:tc>
                  <a:txBody>
                    <a:bodyPr/>
                    <a:lstStyle/>
                    <a:p>
                      <a:pPr marL="95885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Б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38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3425" y="535304"/>
            <a:ext cx="1627504" cy="19711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1110" y="5575553"/>
            <a:ext cx="276225" cy="228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6685" y="5724143"/>
            <a:ext cx="161632" cy="22796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6789" y="6093586"/>
            <a:ext cx="190246" cy="227964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265040" y="7976361"/>
          <a:ext cx="1029335" cy="1210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225"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800" baseline="4629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8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4629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spc="-7" baseline="46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4629" dirty="0">
                          <a:latin typeface="Times New Roman"/>
                          <a:cs typeface="Times New Roman"/>
                        </a:rPr>
                        <a:t>90 +</a:t>
                      </a:r>
                      <a:r>
                        <a:rPr sz="1800" spc="-7" baseline="46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7" baseline="4629" dirty="0">
                          <a:latin typeface="Times New Roman"/>
                          <a:cs typeface="Times New Roman"/>
                        </a:rPr>
                        <a:t>2t</a:t>
                      </a:r>
                      <a:endParaRPr sz="1800" baseline="4629">
                        <a:latin typeface="Times New Roman"/>
                        <a:cs typeface="Times New Roman"/>
                      </a:endParaRPr>
                    </a:p>
                  </a:txBody>
                  <a:tcPr marL="0" marR="0" marT="711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800" spc="-37" baseline="4629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17845" y="7935594"/>
            <a:ext cx="1334770" cy="114998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212585" y="336295"/>
            <a:ext cx="1010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Приложение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3432" y="511555"/>
            <a:ext cx="6624320" cy="742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0555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Три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способа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решения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одной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задачи</a:t>
            </a:r>
            <a:endParaRPr sz="1200">
              <a:latin typeface="Times New Roman"/>
              <a:cs typeface="Times New Roman"/>
            </a:endParaRPr>
          </a:p>
          <a:p>
            <a:pPr marL="263525" marR="461009">
              <a:lnSpc>
                <a:spcPts val="1380"/>
              </a:lnSpc>
              <a:spcBef>
                <a:spcPts val="65"/>
              </a:spcBef>
            </a:pPr>
            <a:r>
              <a:rPr sz="1200" i="1" spc="-10" dirty="0">
                <a:latin typeface="Times New Roman"/>
                <a:cs typeface="Times New Roman"/>
              </a:rPr>
              <a:t>(использовать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метод</a:t>
            </a:r>
            <a:r>
              <a:rPr sz="1200" i="1" spc="-10" dirty="0">
                <a:latin typeface="Times New Roman"/>
                <a:cs typeface="Times New Roman"/>
              </a:rPr>
              <a:t> «Мировое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кафе»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-с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хозяином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стола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переходом </a:t>
            </a:r>
            <a:r>
              <a:rPr sz="1200" i="1" spc="-10" dirty="0">
                <a:latin typeface="Times New Roman"/>
                <a:cs typeface="Times New Roman"/>
              </a:rPr>
              <a:t>остальных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в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другие группы)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315"/>
              </a:lnSpc>
            </a:pPr>
            <a:r>
              <a:rPr sz="1200" b="1" spc="-10" dirty="0">
                <a:latin typeface="Times New Roman"/>
                <a:cs typeface="Times New Roman"/>
              </a:rPr>
              <a:t>Задача.</a:t>
            </a:r>
            <a:endParaRPr sz="1200">
              <a:latin typeface="Times New Roman"/>
              <a:cs typeface="Times New Roman"/>
            </a:endParaRPr>
          </a:p>
          <a:p>
            <a:pPr marL="173355" marR="255270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двух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точек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В,</a:t>
            </a:r>
            <a:r>
              <a:rPr sz="1200" spc="-10" dirty="0">
                <a:latin typeface="Times New Roman"/>
                <a:cs typeface="Times New Roman"/>
              </a:rPr>
              <a:t> расположенных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расстоянии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друга,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одновременно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одном направлении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начали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движение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два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тела.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Тело,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движущееся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имело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м/с,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а </a:t>
            </a:r>
            <a:r>
              <a:rPr sz="1200" dirty="0">
                <a:latin typeface="Times New Roman"/>
                <a:cs typeface="Times New Roman"/>
              </a:rPr>
              <a:t>тело,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движущееся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из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точки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скорость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м/с.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Через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какое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время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первое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тело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нагонит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второе? </a:t>
            </a:r>
            <a:r>
              <a:rPr sz="1200" dirty="0">
                <a:latin typeface="Times New Roman"/>
                <a:cs typeface="Times New Roman"/>
              </a:rPr>
              <a:t>Какое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перемещение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совершит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каждое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тело?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345"/>
              </a:lnSpc>
            </a:pPr>
            <a:r>
              <a:rPr sz="1200" u="sng" spc="-1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Дано: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50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90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</a:t>
            </a:r>
            <a:endParaRPr sz="1800" baseline="4629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35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0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5</a:t>
            </a:r>
            <a:r>
              <a:rPr sz="1800" spc="-10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м/с;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м/с </a:t>
            </a:r>
            <a:r>
              <a:rPr sz="1200" u="sng" spc="-1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Найти: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50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?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35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?</a:t>
            </a:r>
            <a:endParaRPr sz="1800" baseline="4629">
              <a:latin typeface="Times New Roman"/>
              <a:cs typeface="Times New Roman"/>
            </a:endParaRPr>
          </a:p>
          <a:p>
            <a:pPr marL="173355">
              <a:lnSpc>
                <a:spcPts val="1410"/>
              </a:lnSpc>
              <a:spcBef>
                <a:spcPts val="35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?</a:t>
            </a:r>
            <a:endParaRPr sz="1800" baseline="4629">
              <a:latin typeface="Times New Roman"/>
              <a:cs typeface="Times New Roman"/>
            </a:endParaRPr>
          </a:p>
          <a:p>
            <a:pPr marL="173355">
              <a:lnSpc>
                <a:spcPts val="1380"/>
              </a:lnSpc>
            </a:pPr>
            <a:r>
              <a:rPr sz="1200" u="sng" spc="-1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Решение: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38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1способ</a:t>
            </a:r>
            <a:r>
              <a:rPr sz="12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(математический)+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добавить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схему</a:t>
            </a:r>
            <a:r>
              <a:rPr sz="1200" u="sng" spc="-6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движения</a:t>
            </a:r>
            <a:endParaRPr sz="1200">
              <a:latin typeface="Times New Roman"/>
              <a:cs typeface="Times New Roman"/>
            </a:endParaRPr>
          </a:p>
          <a:p>
            <a:pPr marL="629920" indent="-227965">
              <a:lnSpc>
                <a:spcPts val="1380"/>
              </a:lnSpc>
              <a:buAutoNum type="arabicParenR"/>
              <a:tabLst>
                <a:tab pos="629920" algn="l"/>
              </a:tabLst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5-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2=3(м/с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)–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скорость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удаления</a:t>
            </a:r>
            <a:endParaRPr sz="1200">
              <a:latin typeface="Times New Roman"/>
              <a:cs typeface="Times New Roman"/>
            </a:endParaRPr>
          </a:p>
          <a:p>
            <a:pPr marL="629920" indent="-227965">
              <a:lnSpc>
                <a:spcPts val="1380"/>
              </a:lnSpc>
              <a:buAutoNum type="arabicParenR"/>
              <a:tabLst>
                <a:tab pos="629920" algn="l"/>
              </a:tabLst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90:3=30(с)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–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первое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тело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догонит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второе</a:t>
            </a:r>
            <a:endParaRPr sz="1200">
              <a:latin typeface="Times New Roman"/>
              <a:cs typeface="Times New Roman"/>
            </a:endParaRPr>
          </a:p>
          <a:p>
            <a:pPr marL="629920" indent="-227965">
              <a:lnSpc>
                <a:spcPts val="1380"/>
              </a:lnSpc>
              <a:buAutoNum type="arabicParenR"/>
              <a:tabLst>
                <a:tab pos="629920" algn="l"/>
              </a:tabLst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5*30=150(м)-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расстояние,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пройденное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первым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телом</a:t>
            </a:r>
            <a:endParaRPr sz="1200">
              <a:latin typeface="Times New Roman"/>
              <a:cs typeface="Times New Roman"/>
            </a:endParaRPr>
          </a:p>
          <a:p>
            <a:pPr marL="629920" indent="-227965">
              <a:lnSpc>
                <a:spcPts val="1380"/>
              </a:lnSpc>
              <a:buAutoNum type="arabicParenR"/>
              <a:tabLst>
                <a:tab pos="629920" algn="l"/>
              </a:tabLst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2*30=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60(м)-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расстояние,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пройденное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вторым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телом</a:t>
            </a:r>
            <a:endParaRPr sz="1200">
              <a:latin typeface="Times New Roman"/>
              <a:cs typeface="Times New Roman"/>
            </a:endParaRPr>
          </a:p>
          <a:p>
            <a:pPr marL="234950" indent="-88900">
              <a:lnSpc>
                <a:spcPts val="1380"/>
              </a:lnSpc>
              <a:buAutoNum type="arabicPlain" startAt="2"/>
              <a:tabLst>
                <a:tab pos="234950" algn="l"/>
              </a:tabLst>
            </a:pPr>
            <a:r>
              <a:rPr sz="1200" b="1" u="heavy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способ</a:t>
            </a:r>
            <a:r>
              <a:rPr sz="12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(аналитический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200" b="1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физический)</a:t>
            </a:r>
            <a:endParaRPr sz="1200">
              <a:latin typeface="Times New Roman"/>
              <a:cs typeface="Times New Roman"/>
            </a:endParaRPr>
          </a:p>
          <a:p>
            <a:pPr marL="173355" marR="161290">
              <a:lnSpc>
                <a:spcPts val="1380"/>
              </a:lnSpc>
              <a:spcBef>
                <a:spcPts val="65"/>
              </a:spcBef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Выберем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начало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оси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точке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направим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её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движению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тел.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Тогда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уравнение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тел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таковы: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355"/>
              </a:lnSpc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254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t,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01</a:t>
            </a:r>
            <a:r>
              <a:rPr sz="1200" i="1" spc="262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0,</a:t>
            </a:r>
            <a:r>
              <a:rPr sz="1200" i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200" i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начальная</a:t>
            </a:r>
            <a:r>
              <a:rPr sz="1200" i="1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координата</a:t>
            </a:r>
            <a:r>
              <a:rPr sz="1200" i="1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первого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тела.</a:t>
            </a:r>
            <a:r>
              <a:rPr sz="1200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i="1" spc="27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800" i="1" spc="27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+v</a:t>
            </a:r>
            <a:r>
              <a:rPr sz="1800" i="1" spc="-15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t;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35"/>
              </a:spcBef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270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i="1" spc="12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координаты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первого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второго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тела.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Для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точки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C,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которой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первое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тело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нагонит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второе,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40"/>
              </a:spcBef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i="1" spc="12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.</a:t>
            </a:r>
            <a:r>
              <a:rPr sz="1200" i="1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Тогда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учётом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i="1" spc="247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i="1" spc="24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получим: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50"/>
              </a:spcBef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800" i="1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i="1" spc="12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200" i="1" spc="270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 v</a:t>
            </a:r>
            <a:r>
              <a:rPr sz="1200" i="1" spc="-30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-20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spc="-30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i="1" spc="-30" baseline="-4629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endParaRPr sz="1800" baseline="-4629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35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где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254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время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до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точки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встречи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С.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этого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уравнения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находим</a:t>
            </a:r>
            <a:r>
              <a:rPr sz="1200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время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тел:</a:t>
            </a:r>
            <a:endParaRPr sz="1200">
              <a:latin typeface="Times New Roman"/>
              <a:cs typeface="Times New Roman"/>
            </a:endParaRPr>
          </a:p>
          <a:p>
            <a:pPr marL="391160">
              <a:lnSpc>
                <a:spcPct val="100000"/>
              </a:lnSpc>
              <a:spcBef>
                <a:spcPts val="35"/>
              </a:spcBef>
              <a:tabLst>
                <a:tab pos="989965" algn="l"/>
              </a:tabLst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15" baseline="-13888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145"/>
              </a:spcBef>
              <a:tabLst>
                <a:tab pos="2362200" algn="l"/>
              </a:tabLst>
            </a:pP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Проверим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размерность:</a:t>
            </a:r>
            <a:r>
              <a:rPr sz="1800" spc="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114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[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	=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с]</a:t>
            </a:r>
            <a:endParaRPr sz="1800" baseline="4629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76200">
              <a:lnSpc>
                <a:spcPts val="1405"/>
              </a:lnSpc>
              <a:tabLst>
                <a:tab pos="532765" algn="l"/>
              </a:tabLst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	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30c.</a:t>
            </a:r>
            <a:endParaRPr sz="1800" baseline="4629">
              <a:latin typeface="Times New Roman"/>
              <a:cs typeface="Times New Roman"/>
            </a:endParaRPr>
          </a:p>
          <a:p>
            <a:pPr marL="173355">
              <a:lnSpc>
                <a:spcPts val="1405"/>
              </a:lnSpc>
            </a:pP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Найдём</a:t>
            </a:r>
            <a:r>
              <a:rPr sz="1200" spc="-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перемещения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тел: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410"/>
              </a:lnSpc>
              <a:spcBef>
                <a:spcPts val="50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–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01</a:t>
            </a:r>
            <a:r>
              <a:rPr sz="1200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;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9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5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•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30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150 м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7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7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200" spc="17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;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spc="17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2•30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60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7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</a:t>
            </a:r>
            <a:endParaRPr sz="1800" baseline="4629">
              <a:latin typeface="Times New Roman"/>
              <a:cs typeface="Times New Roman"/>
            </a:endParaRPr>
          </a:p>
          <a:p>
            <a:pPr marL="234950" indent="-88900">
              <a:lnSpc>
                <a:spcPts val="1380"/>
              </a:lnSpc>
              <a:buAutoNum type="arabicPlain" startAt="3"/>
              <a:tabLst>
                <a:tab pos="234950" algn="l"/>
              </a:tabLst>
            </a:pPr>
            <a:r>
              <a:rPr sz="1200" b="1" u="heavy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способ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(графический)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380"/>
              </a:lnSpc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Отложим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масштабе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оси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абсцисс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время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движения,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а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по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оси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ординат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–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значения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координаты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ts val="1410"/>
              </a:lnSpc>
            </a:pP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.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Запишем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уравнения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движения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учётом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условия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задачи:</a:t>
            </a:r>
            <a:endParaRPr sz="1200">
              <a:latin typeface="Times New Roman"/>
              <a:cs typeface="Times New Roman"/>
            </a:endParaRPr>
          </a:p>
          <a:p>
            <a:pPr marL="173355">
              <a:lnSpc>
                <a:spcPct val="100000"/>
              </a:lnSpc>
              <a:spcBef>
                <a:spcPts val="45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8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=v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t;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200" i="1" spc="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v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endParaRPr sz="1800" baseline="4629">
              <a:latin typeface="Times New Roman"/>
              <a:cs typeface="Times New Roman"/>
            </a:endParaRPr>
          </a:p>
          <a:p>
            <a:pPr marL="173355">
              <a:lnSpc>
                <a:spcPts val="1405"/>
              </a:lnSpc>
              <a:spcBef>
                <a:spcPts val="40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5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;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90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+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800" i="1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.</a:t>
            </a:r>
            <a:endParaRPr sz="1800" baseline="4629">
              <a:latin typeface="Times New Roman"/>
              <a:cs typeface="Times New Roman"/>
            </a:endParaRPr>
          </a:p>
          <a:p>
            <a:pPr marL="173355" marR="288925">
              <a:lnSpc>
                <a:spcPts val="1380"/>
              </a:lnSpc>
              <a:spcBef>
                <a:spcPts val="60"/>
              </a:spcBef>
            </a:pP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Изобразим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графически</a:t>
            </a:r>
            <a:r>
              <a:rPr sz="1200" spc="-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зависимость координат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от</a:t>
            </a:r>
            <a:r>
              <a:rPr sz="1200" spc="-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времени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прямыми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и</a:t>
            </a:r>
            <a:r>
              <a:rPr sz="1200" spc="-2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2.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Для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каждой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прямой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можно</a:t>
            </a:r>
            <a:r>
              <a:rPr sz="1200" spc="-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составить</a:t>
            </a:r>
            <a:r>
              <a:rPr sz="1200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таблицу: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4468" y="9364167"/>
            <a:ext cx="6196965" cy="77279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60"/>
              </a:spcBef>
            </a:pP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Найдём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координаты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их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точки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пересечения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С: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7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30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c,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8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44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150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м. 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Следовательно,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первое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тело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нагонит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второе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через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30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с.</a:t>
            </a:r>
            <a:r>
              <a:rPr sz="1200" spc="-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Перемещения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тел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соответственно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равны.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1x</a:t>
            </a:r>
            <a:r>
              <a:rPr sz="1200" i="1" spc="8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0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150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м;</a:t>
            </a:r>
            <a:endParaRPr sz="1800" baseline="4629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2x</a:t>
            </a:r>
            <a:r>
              <a:rPr sz="1200" i="1" spc="1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17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–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x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02</a:t>
            </a:r>
            <a:r>
              <a:rPr sz="1200" i="1" spc="17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150 –</a:t>
            </a:r>
            <a:r>
              <a:rPr sz="1800" spc="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90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60 м.</a:t>
            </a:r>
            <a:r>
              <a:rPr sz="1800" spc="-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u="sng" baseline="4629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Times New Roman"/>
                <a:cs typeface="Times New Roman"/>
              </a:rPr>
              <a:t>Ответ: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150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м;</a:t>
            </a:r>
            <a:r>
              <a:rPr sz="1800" spc="-2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S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2</a:t>
            </a:r>
            <a:r>
              <a:rPr sz="1200" i="1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60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м;</a:t>
            </a:r>
            <a:r>
              <a:rPr sz="1800" spc="-15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i="1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t</a:t>
            </a:r>
            <a:r>
              <a:rPr sz="1200" i="1" dirty="0">
                <a:solidFill>
                  <a:srgbClr val="333333"/>
                </a:solidFill>
                <a:latin typeface="Times New Roman"/>
                <a:cs typeface="Times New Roman"/>
              </a:rPr>
              <a:t>1</a:t>
            </a:r>
            <a:r>
              <a:rPr sz="1200" i="1" spc="9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=</a:t>
            </a:r>
            <a:r>
              <a:rPr sz="1800" spc="-52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30</a:t>
            </a:r>
            <a:r>
              <a:rPr sz="1800" spc="-30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800" spc="-37" baseline="4629" dirty="0">
                <a:solidFill>
                  <a:srgbClr val="333333"/>
                </a:solidFill>
                <a:latin typeface="Times New Roman"/>
                <a:cs typeface="Times New Roman"/>
              </a:rPr>
              <a:t>c.</a:t>
            </a:r>
            <a:endParaRPr sz="1800" baseline="4629">
              <a:latin typeface="Times New Roman"/>
              <a:cs typeface="Times New Roman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3045586" y="8022082"/>
          <a:ext cx="878205" cy="12090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225"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800" baseline="4629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baseline="4629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spc="-7" baseline="46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7" baseline="4629" dirty="0">
                          <a:latin typeface="Times New Roman"/>
                          <a:cs typeface="Times New Roman"/>
                        </a:rPr>
                        <a:t>5t</a:t>
                      </a:r>
                      <a:endParaRPr sz="1800" baseline="4629"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800" spc="-37" baseline="4629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4139</Words>
  <Application>Microsoft Office PowerPoint</Application>
  <PresentationFormat>Произвольный</PresentationFormat>
  <Paragraphs>370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Cambria Math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Павел</dc:creator>
  <cp:lastModifiedBy>Наталья Лукоянова</cp:lastModifiedBy>
  <cp:revision>1</cp:revision>
  <dcterms:created xsi:type="dcterms:W3CDTF">2025-04-26T20:37:56Z</dcterms:created>
  <dcterms:modified xsi:type="dcterms:W3CDTF">2025-04-26T20:38:35Z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2025-04-26T00:00:00Z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2025-04-26T00:00:00Z</vt:filetime>
  </property>
  <property fmtid="{D5CDD505-2E9C-101B-9397-08002B2CF9AE}" pid="5" name="Producer">
    <vt:lpwstr>Microsoft® Word 2019</vt:lpwstr>
  </property>
</Properties>
</file>