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7" r:id="rId3"/>
  </p:sldMasterIdLst>
  <p:notesMasterIdLst>
    <p:notesMasterId r:id="rId35"/>
  </p:notesMasterIdLst>
  <p:handoutMasterIdLst>
    <p:handoutMasterId r:id="rId36"/>
  </p:handoutMasterIdLst>
  <p:sldIdLst>
    <p:sldId id="30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77" r:id="rId13"/>
    <p:sldId id="273" r:id="rId14"/>
    <p:sldId id="274" r:id="rId15"/>
    <p:sldId id="297" r:id="rId16"/>
    <p:sldId id="298" r:id="rId17"/>
    <p:sldId id="299" r:id="rId18"/>
    <p:sldId id="258" r:id="rId19"/>
    <p:sldId id="257" r:id="rId20"/>
    <p:sldId id="266" r:id="rId21"/>
    <p:sldId id="267" r:id="rId22"/>
    <p:sldId id="278" r:id="rId23"/>
    <p:sldId id="279" r:id="rId24"/>
    <p:sldId id="281" r:id="rId25"/>
    <p:sldId id="282" r:id="rId26"/>
    <p:sldId id="283" r:id="rId27"/>
    <p:sldId id="280" r:id="rId28"/>
    <p:sldId id="284" r:id="rId29"/>
    <p:sldId id="285" r:id="rId30"/>
    <p:sldId id="28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48" d="100"/>
          <a:sy n="48" d="100"/>
        </p:scale>
        <p:origin x="139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0BA5E-BAB9-4836-A4C1-82D3298FC39E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F97CD4-FFB8-424B-BC56-30E41FC204B1}">
      <dgm:prSet phldrT="[Текст]"/>
      <dgm:spPr/>
      <dgm:t>
        <a:bodyPr/>
        <a:lstStyle/>
        <a:p>
          <a:r>
            <a:rPr lang="ru-RU" dirty="0"/>
            <a:t>1) </a:t>
          </a:r>
          <a:r>
            <a:rPr lang="ru-RU" b="1" dirty="0"/>
            <a:t>Персональный компьютер </a:t>
          </a:r>
          <a:r>
            <a:rPr lang="ru-RU" dirty="0"/>
            <a:t>(его называют клиентом или рабочей станцией)</a:t>
          </a:r>
        </a:p>
      </dgm:t>
    </dgm:pt>
    <dgm:pt modelId="{1A24E1D5-E3FF-42DD-B366-ABF218CB4325}" type="parTrans" cxnId="{E4C7886F-E62C-4706-85C3-8A68E91DD61C}">
      <dgm:prSet/>
      <dgm:spPr/>
      <dgm:t>
        <a:bodyPr/>
        <a:lstStyle/>
        <a:p>
          <a:endParaRPr lang="ru-RU"/>
        </a:p>
      </dgm:t>
    </dgm:pt>
    <dgm:pt modelId="{9F7EE4CB-8E38-4329-8893-0B409C2B4F70}" type="sibTrans" cxnId="{E4C7886F-E62C-4706-85C3-8A68E91DD61C}">
      <dgm:prSet/>
      <dgm:spPr/>
      <dgm:t>
        <a:bodyPr/>
        <a:lstStyle/>
        <a:p>
          <a:endParaRPr lang="ru-RU"/>
        </a:p>
      </dgm:t>
    </dgm:pt>
    <dgm:pt modelId="{8D3AE85C-F226-4856-9D0F-4A79230CA85A}">
      <dgm:prSet phldrT="[Текст]"/>
      <dgm:spPr/>
      <dgm:t>
        <a:bodyPr/>
        <a:lstStyle/>
        <a:p>
          <a:r>
            <a:rPr lang="ru-RU"/>
            <a:t>2)</a:t>
          </a:r>
          <a:r>
            <a:rPr lang="ru-RU" b="1"/>
            <a:t>Сервер</a:t>
          </a:r>
          <a:r>
            <a:rPr lang="ru-RU"/>
            <a:t>. Обычно это высокопроизводительный компьютер, он играет роль центрального узла.</a:t>
          </a:r>
          <a:endParaRPr lang="ru-RU" dirty="0"/>
        </a:p>
      </dgm:t>
    </dgm:pt>
    <dgm:pt modelId="{741B5451-0E20-4CC8-8CE5-0F55EAE75441}" type="parTrans" cxnId="{AEDC670B-5EC7-421F-8FC4-D6F8099EE4C7}">
      <dgm:prSet/>
      <dgm:spPr/>
      <dgm:t>
        <a:bodyPr/>
        <a:lstStyle/>
        <a:p>
          <a:endParaRPr lang="ru-RU"/>
        </a:p>
      </dgm:t>
    </dgm:pt>
    <dgm:pt modelId="{6DFD0239-62B4-4E39-AF13-43E68A123DE6}" type="sibTrans" cxnId="{AEDC670B-5EC7-421F-8FC4-D6F8099EE4C7}">
      <dgm:prSet/>
      <dgm:spPr/>
      <dgm:t>
        <a:bodyPr/>
        <a:lstStyle/>
        <a:p>
          <a:endParaRPr lang="ru-RU"/>
        </a:p>
      </dgm:t>
    </dgm:pt>
    <dgm:pt modelId="{D65DDC4C-BE98-4241-A966-E1818A84EB55}">
      <dgm:prSet/>
      <dgm:spPr/>
      <dgm:t>
        <a:bodyPr/>
        <a:lstStyle/>
        <a:p>
          <a:r>
            <a:rPr lang="ru-RU" dirty="0"/>
            <a:t>3) </a:t>
          </a:r>
          <a:r>
            <a:rPr lang="ru-RU" b="1" dirty="0"/>
            <a:t>Сетевая карта</a:t>
          </a:r>
          <a:r>
            <a:rPr lang="ru-RU" dirty="0"/>
            <a:t>. Связывают компьютер с сетевым кабелем.</a:t>
          </a:r>
        </a:p>
      </dgm:t>
    </dgm:pt>
    <dgm:pt modelId="{3E624F84-48B4-43DF-8436-51F9DC38F76E}" type="parTrans" cxnId="{DBF6CA86-1D55-4653-BD3B-D8A696F9EA1D}">
      <dgm:prSet/>
      <dgm:spPr/>
      <dgm:t>
        <a:bodyPr/>
        <a:lstStyle/>
        <a:p>
          <a:endParaRPr lang="ru-RU"/>
        </a:p>
      </dgm:t>
    </dgm:pt>
    <dgm:pt modelId="{8A6189AC-F5AF-4B39-B69C-9D87995BC793}" type="sibTrans" cxnId="{DBF6CA86-1D55-4653-BD3B-D8A696F9EA1D}">
      <dgm:prSet/>
      <dgm:spPr/>
      <dgm:t>
        <a:bodyPr/>
        <a:lstStyle/>
        <a:p>
          <a:endParaRPr lang="ru-RU"/>
        </a:p>
      </dgm:t>
    </dgm:pt>
    <dgm:pt modelId="{BF8853B2-D3D4-4F59-BA74-F82039789142}">
      <dgm:prSet/>
      <dgm:spPr/>
      <dgm:t>
        <a:bodyPr/>
        <a:lstStyle/>
        <a:p>
          <a:r>
            <a:rPr lang="ru-RU" dirty="0"/>
            <a:t>4) </a:t>
          </a:r>
          <a:r>
            <a:rPr lang="ru-RU" b="1" dirty="0"/>
            <a:t>Сетевой кабель</a:t>
          </a:r>
          <a:r>
            <a:rPr lang="ru-RU" dirty="0"/>
            <a:t>. Связывают друг с другом компьютеры и серверы.</a:t>
          </a:r>
        </a:p>
      </dgm:t>
    </dgm:pt>
    <dgm:pt modelId="{26CC8164-6CF9-4887-99D0-D0465AB3CE52}" type="parTrans" cxnId="{4688F20B-AFD0-4DB6-8080-7953F83EA978}">
      <dgm:prSet/>
      <dgm:spPr/>
      <dgm:t>
        <a:bodyPr/>
        <a:lstStyle/>
        <a:p>
          <a:endParaRPr lang="ru-RU"/>
        </a:p>
      </dgm:t>
    </dgm:pt>
    <dgm:pt modelId="{72C6FECB-18A4-4A48-9BDA-CE14E6398F6E}" type="sibTrans" cxnId="{4688F20B-AFD0-4DB6-8080-7953F83EA978}">
      <dgm:prSet/>
      <dgm:spPr/>
      <dgm:t>
        <a:bodyPr/>
        <a:lstStyle/>
        <a:p>
          <a:endParaRPr lang="ru-RU"/>
        </a:p>
      </dgm:t>
    </dgm:pt>
    <dgm:pt modelId="{A7A9BB11-8BAD-46E6-AA7F-20ADC67C7896}">
      <dgm:prSet/>
      <dgm:spPr/>
      <dgm:t>
        <a:bodyPr/>
        <a:lstStyle/>
        <a:p>
          <a:r>
            <a:rPr lang="ru-RU" dirty="0"/>
            <a:t>5) </a:t>
          </a:r>
          <a:r>
            <a:rPr lang="ru-RU" b="1" dirty="0"/>
            <a:t>Сетевое программное обеспечение</a:t>
          </a:r>
        </a:p>
      </dgm:t>
    </dgm:pt>
    <dgm:pt modelId="{6CEDD23B-EC76-4DC2-9493-1CAB41DDE6B1}" type="parTrans" cxnId="{1CDF53F6-8D4B-4C27-A9B4-38EB482D43BD}">
      <dgm:prSet/>
      <dgm:spPr/>
      <dgm:t>
        <a:bodyPr/>
        <a:lstStyle/>
        <a:p>
          <a:endParaRPr lang="ru-RU"/>
        </a:p>
      </dgm:t>
    </dgm:pt>
    <dgm:pt modelId="{1B06C3D7-DAE0-489A-8D76-D0D1C670E97F}" type="sibTrans" cxnId="{1CDF53F6-8D4B-4C27-A9B4-38EB482D43BD}">
      <dgm:prSet/>
      <dgm:spPr/>
      <dgm:t>
        <a:bodyPr/>
        <a:lstStyle/>
        <a:p>
          <a:endParaRPr lang="ru-RU"/>
        </a:p>
      </dgm:t>
    </dgm:pt>
    <dgm:pt modelId="{DB70AEA7-8D22-4874-A329-C8AC7B9D32CB}" type="pres">
      <dgm:prSet presAssocID="{0C90BA5E-BAB9-4836-A4C1-82D3298FC39E}" presName="linear" presStyleCnt="0">
        <dgm:presLayoutVars>
          <dgm:animLvl val="lvl"/>
          <dgm:resizeHandles val="exact"/>
        </dgm:presLayoutVars>
      </dgm:prSet>
      <dgm:spPr/>
    </dgm:pt>
    <dgm:pt modelId="{8335F800-492E-4728-98FA-DF67A635D8D7}" type="pres">
      <dgm:prSet presAssocID="{C4F97CD4-FFB8-424B-BC56-30E41FC204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D6F3DA-A454-4D3F-8B39-3EF1F36A93C2}" type="pres">
      <dgm:prSet presAssocID="{9F7EE4CB-8E38-4329-8893-0B409C2B4F70}" presName="spacer" presStyleCnt="0"/>
      <dgm:spPr/>
    </dgm:pt>
    <dgm:pt modelId="{4B107C44-5AF4-423C-BF5B-5F853DFA530E}" type="pres">
      <dgm:prSet presAssocID="{8D3AE85C-F226-4856-9D0F-4A79230CA8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6FFB0D-CAAC-4872-A5A5-6B58CFBE30CD}" type="pres">
      <dgm:prSet presAssocID="{6DFD0239-62B4-4E39-AF13-43E68A123DE6}" presName="spacer" presStyleCnt="0"/>
      <dgm:spPr/>
    </dgm:pt>
    <dgm:pt modelId="{AC875827-4987-4796-ABEA-3229587A8DF5}" type="pres">
      <dgm:prSet presAssocID="{D65DDC4C-BE98-4241-A966-E1818A84EB5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7926EA-301C-4B00-B487-759B963F78F0}" type="pres">
      <dgm:prSet presAssocID="{8A6189AC-F5AF-4B39-B69C-9D87995BC793}" presName="spacer" presStyleCnt="0"/>
      <dgm:spPr/>
    </dgm:pt>
    <dgm:pt modelId="{B41D81E7-9F2E-491D-8697-99B0ECEE59F4}" type="pres">
      <dgm:prSet presAssocID="{BF8853B2-D3D4-4F59-BA74-F820397891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6A6501-42B1-44E9-B121-0B1F6896054E}" type="pres">
      <dgm:prSet presAssocID="{72C6FECB-18A4-4A48-9BDA-CE14E6398F6E}" presName="spacer" presStyleCnt="0"/>
      <dgm:spPr/>
    </dgm:pt>
    <dgm:pt modelId="{9DA22AF4-6521-4267-8979-1BE18E1000FC}" type="pres">
      <dgm:prSet presAssocID="{A7A9BB11-8BAD-46E6-AA7F-20ADC67C789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C58404-F3E4-44BD-A49D-BA4F9B00B570}" type="presOf" srcId="{8D3AE85C-F226-4856-9D0F-4A79230CA85A}" destId="{4B107C44-5AF4-423C-BF5B-5F853DFA530E}" srcOrd="0" destOrd="0" presId="urn:microsoft.com/office/officeart/2005/8/layout/vList2"/>
    <dgm:cxn modelId="{C785C308-3DC8-49DB-90CB-755E7DF2E7D8}" type="presOf" srcId="{D65DDC4C-BE98-4241-A966-E1818A84EB55}" destId="{AC875827-4987-4796-ABEA-3229587A8DF5}" srcOrd="0" destOrd="0" presId="urn:microsoft.com/office/officeart/2005/8/layout/vList2"/>
    <dgm:cxn modelId="{AEDC670B-5EC7-421F-8FC4-D6F8099EE4C7}" srcId="{0C90BA5E-BAB9-4836-A4C1-82D3298FC39E}" destId="{8D3AE85C-F226-4856-9D0F-4A79230CA85A}" srcOrd="1" destOrd="0" parTransId="{741B5451-0E20-4CC8-8CE5-0F55EAE75441}" sibTransId="{6DFD0239-62B4-4E39-AF13-43E68A123DE6}"/>
    <dgm:cxn modelId="{4688F20B-AFD0-4DB6-8080-7953F83EA978}" srcId="{0C90BA5E-BAB9-4836-A4C1-82D3298FC39E}" destId="{BF8853B2-D3D4-4F59-BA74-F82039789142}" srcOrd="3" destOrd="0" parTransId="{26CC8164-6CF9-4887-99D0-D0465AB3CE52}" sibTransId="{72C6FECB-18A4-4A48-9BDA-CE14E6398F6E}"/>
    <dgm:cxn modelId="{10AE432A-249D-4227-89D3-2AF0D7F21A4C}" type="presOf" srcId="{A7A9BB11-8BAD-46E6-AA7F-20ADC67C7896}" destId="{9DA22AF4-6521-4267-8979-1BE18E1000FC}" srcOrd="0" destOrd="0" presId="urn:microsoft.com/office/officeart/2005/8/layout/vList2"/>
    <dgm:cxn modelId="{F3B52531-7759-4834-A6FA-F689FC3B77A1}" type="presOf" srcId="{0C90BA5E-BAB9-4836-A4C1-82D3298FC39E}" destId="{DB70AEA7-8D22-4874-A329-C8AC7B9D32CB}" srcOrd="0" destOrd="0" presId="urn:microsoft.com/office/officeart/2005/8/layout/vList2"/>
    <dgm:cxn modelId="{E4C7886F-E62C-4706-85C3-8A68E91DD61C}" srcId="{0C90BA5E-BAB9-4836-A4C1-82D3298FC39E}" destId="{C4F97CD4-FFB8-424B-BC56-30E41FC204B1}" srcOrd="0" destOrd="0" parTransId="{1A24E1D5-E3FF-42DD-B366-ABF218CB4325}" sibTransId="{9F7EE4CB-8E38-4329-8893-0B409C2B4F70}"/>
    <dgm:cxn modelId="{DBF6CA86-1D55-4653-BD3B-D8A696F9EA1D}" srcId="{0C90BA5E-BAB9-4836-A4C1-82D3298FC39E}" destId="{D65DDC4C-BE98-4241-A966-E1818A84EB55}" srcOrd="2" destOrd="0" parTransId="{3E624F84-48B4-43DF-8436-51F9DC38F76E}" sibTransId="{8A6189AC-F5AF-4B39-B69C-9D87995BC793}"/>
    <dgm:cxn modelId="{C839978F-493F-475C-B4CC-1B07B9CBB486}" type="presOf" srcId="{BF8853B2-D3D4-4F59-BA74-F82039789142}" destId="{B41D81E7-9F2E-491D-8697-99B0ECEE59F4}" srcOrd="0" destOrd="0" presId="urn:microsoft.com/office/officeart/2005/8/layout/vList2"/>
    <dgm:cxn modelId="{797E8AF0-B1C4-4CEF-9848-4EBCA32417EC}" type="presOf" srcId="{C4F97CD4-FFB8-424B-BC56-30E41FC204B1}" destId="{8335F800-492E-4728-98FA-DF67A635D8D7}" srcOrd="0" destOrd="0" presId="urn:microsoft.com/office/officeart/2005/8/layout/vList2"/>
    <dgm:cxn modelId="{1CDF53F6-8D4B-4C27-A9B4-38EB482D43BD}" srcId="{0C90BA5E-BAB9-4836-A4C1-82D3298FC39E}" destId="{A7A9BB11-8BAD-46E6-AA7F-20ADC67C7896}" srcOrd="4" destOrd="0" parTransId="{6CEDD23B-EC76-4DC2-9493-1CAB41DDE6B1}" sibTransId="{1B06C3D7-DAE0-489A-8D76-D0D1C670E97F}"/>
    <dgm:cxn modelId="{0771BA7F-DCC6-42A1-9C1D-9F2A0EB8C42D}" type="presParOf" srcId="{DB70AEA7-8D22-4874-A329-C8AC7B9D32CB}" destId="{8335F800-492E-4728-98FA-DF67A635D8D7}" srcOrd="0" destOrd="0" presId="urn:microsoft.com/office/officeart/2005/8/layout/vList2"/>
    <dgm:cxn modelId="{20B07890-08BD-4793-9352-ACD2374EA746}" type="presParOf" srcId="{DB70AEA7-8D22-4874-A329-C8AC7B9D32CB}" destId="{84D6F3DA-A454-4D3F-8B39-3EF1F36A93C2}" srcOrd="1" destOrd="0" presId="urn:microsoft.com/office/officeart/2005/8/layout/vList2"/>
    <dgm:cxn modelId="{E30707D0-946D-41EA-AE03-F5D0D46228C2}" type="presParOf" srcId="{DB70AEA7-8D22-4874-A329-C8AC7B9D32CB}" destId="{4B107C44-5AF4-423C-BF5B-5F853DFA530E}" srcOrd="2" destOrd="0" presId="urn:microsoft.com/office/officeart/2005/8/layout/vList2"/>
    <dgm:cxn modelId="{84C7EC9C-E811-4C88-ABF0-16FA697C625D}" type="presParOf" srcId="{DB70AEA7-8D22-4874-A329-C8AC7B9D32CB}" destId="{516FFB0D-CAAC-4872-A5A5-6B58CFBE30CD}" srcOrd="3" destOrd="0" presId="urn:microsoft.com/office/officeart/2005/8/layout/vList2"/>
    <dgm:cxn modelId="{2C84BB3C-9D5F-44FE-A72C-DAC34142751B}" type="presParOf" srcId="{DB70AEA7-8D22-4874-A329-C8AC7B9D32CB}" destId="{AC875827-4987-4796-ABEA-3229587A8DF5}" srcOrd="4" destOrd="0" presId="urn:microsoft.com/office/officeart/2005/8/layout/vList2"/>
    <dgm:cxn modelId="{67417844-4047-414B-94E3-66259962FC44}" type="presParOf" srcId="{DB70AEA7-8D22-4874-A329-C8AC7B9D32CB}" destId="{2B7926EA-301C-4B00-B487-759B963F78F0}" srcOrd="5" destOrd="0" presId="urn:microsoft.com/office/officeart/2005/8/layout/vList2"/>
    <dgm:cxn modelId="{5DBDE458-E97A-4F01-9A3F-6B20E4624482}" type="presParOf" srcId="{DB70AEA7-8D22-4874-A329-C8AC7B9D32CB}" destId="{B41D81E7-9F2E-491D-8697-99B0ECEE59F4}" srcOrd="6" destOrd="0" presId="urn:microsoft.com/office/officeart/2005/8/layout/vList2"/>
    <dgm:cxn modelId="{A0C1CD1D-E140-48B0-87DF-CBFA748D121D}" type="presParOf" srcId="{DB70AEA7-8D22-4874-A329-C8AC7B9D32CB}" destId="{036A6501-42B1-44E9-B121-0B1F6896054E}" srcOrd="7" destOrd="0" presId="urn:microsoft.com/office/officeart/2005/8/layout/vList2"/>
    <dgm:cxn modelId="{B1707D05-085B-474E-87C1-F1B5CBC3FCAF}" type="presParOf" srcId="{DB70AEA7-8D22-4874-A329-C8AC7B9D32CB}" destId="{9DA22AF4-6521-4267-8979-1BE18E1000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6308B-F542-4419-B3D6-F7FD3D3C6BDE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D08F4D0-6B23-4448-96F0-B01040EC54BF}">
      <dgm:prSet phldrT="[Текст]" custT="1"/>
      <dgm:spPr/>
      <dgm:t>
        <a:bodyPr/>
        <a:lstStyle/>
        <a:p>
          <a:r>
            <a:rPr lang="ru-RU" sz="4700" dirty="0"/>
            <a:t>1</a:t>
          </a:r>
          <a:r>
            <a:rPr lang="ru-RU" sz="3200" b="1" dirty="0"/>
            <a:t>) </a:t>
          </a:r>
          <a:r>
            <a:rPr lang="en-US" sz="3200" b="1" dirty="0"/>
            <a:t>TCP/IP</a:t>
          </a:r>
          <a:r>
            <a:rPr lang="ru-RU" sz="3200" b="1"/>
            <a:t> - протокол передачи данных </a:t>
          </a:r>
          <a:endParaRPr lang="ru-RU" sz="3200" b="1" dirty="0"/>
        </a:p>
      </dgm:t>
    </dgm:pt>
    <dgm:pt modelId="{85B1B41F-E796-434F-875A-384360A499BC}" type="parTrans" cxnId="{4D49C284-859C-4C9E-B21E-00AA9013A5CC}">
      <dgm:prSet/>
      <dgm:spPr/>
      <dgm:t>
        <a:bodyPr/>
        <a:lstStyle/>
        <a:p>
          <a:endParaRPr lang="ru-RU"/>
        </a:p>
      </dgm:t>
    </dgm:pt>
    <dgm:pt modelId="{B06D0283-BB98-45E6-A09B-617F4DA7D4E0}" type="sibTrans" cxnId="{4D49C284-859C-4C9E-B21E-00AA9013A5CC}">
      <dgm:prSet/>
      <dgm:spPr/>
      <dgm:t>
        <a:bodyPr/>
        <a:lstStyle/>
        <a:p>
          <a:endParaRPr lang="ru-RU"/>
        </a:p>
      </dgm:t>
    </dgm:pt>
    <dgm:pt modelId="{67B39F99-DADF-4B6C-A7A4-1D28AE10F9AE}">
      <dgm:prSet phldrT="[Текст]" custT="1"/>
      <dgm:spPr/>
      <dgm:t>
        <a:bodyPr/>
        <a:lstStyle/>
        <a:p>
          <a:r>
            <a:rPr lang="en-US" sz="3200" b="1"/>
            <a:t>2) HTTP –</a:t>
          </a:r>
          <a:r>
            <a:rPr lang="ru-RU" sz="3200" b="1"/>
            <a:t> прикладной протокол передачи гипертекста для службы </a:t>
          </a:r>
          <a:r>
            <a:rPr lang="en-US" sz="3200" b="1"/>
            <a:t>WWW</a:t>
          </a:r>
          <a:endParaRPr lang="ru-RU" sz="3200" b="1" dirty="0"/>
        </a:p>
      </dgm:t>
    </dgm:pt>
    <dgm:pt modelId="{E132EB17-F513-4E8C-B45C-B6A319A46CDD}" type="parTrans" cxnId="{A61856CA-5A04-4CC6-BEB8-7DB55AFA4441}">
      <dgm:prSet/>
      <dgm:spPr/>
      <dgm:t>
        <a:bodyPr/>
        <a:lstStyle/>
        <a:p>
          <a:endParaRPr lang="ru-RU"/>
        </a:p>
      </dgm:t>
    </dgm:pt>
    <dgm:pt modelId="{39990E02-4D37-4FA8-9047-A23712117E6F}" type="sibTrans" cxnId="{A61856CA-5A04-4CC6-BEB8-7DB55AFA4441}">
      <dgm:prSet/>
      <dgm:spPr/>
      <dgm:t>
        <a:bodyPr/>
        <a:lstStyle/>
        <a:p>
          <a:endParaRPr lang="ru-RU"/>
        </a:p>
      </dgm:t>
    </dgm:pt>
    <dgm:pt modelId="{7E782BB3-2722-4E2A-9B3D-2F1F5278D3C7}">
      <dgm:prSet custT="1"/>
      <dgm:spPr/>
      <dgm:t>
        <a:bodyPr/>
        <a:lstStyle/>
        <a:p>
          <a:r>
            <a:rPr lang="en-US" sz="3200" b="1"/>
            <a:t>3) FTP – </a:t>
          </a:r>
          <a:r>
            <a:rPr lang="ru-RU" sz="3200" b="1"/>
            <a:t>протокол передачи файлов</a:t>
          </a:r>
          <a:endParaRPr lang="ru-RU" sz="3200" b="1" dirty="0"/>
        </a:p>
      </dgm:t>
    </dgm:pt>
    <dgm:pt modelId="{88C20E66-E098-42B1-A313-3C7F1E268EB1}" type="parTrans" cxnId="{2DAD8649-54BB-4796-9E1D-A2AACF3A7690}">
      <dgm:prSet/>
      <dgm:spPr/>
      <dgm:t>
        <a:bodyPr/>
        <a:lstStyle/>
        <a:p>
          <a:endParaRPr lang="ru-RU"/>
        </a:p>
      </dgm:t>
    </dgm:pt>
    <dgm:pt modelId="{0BA9B783-3918-4E8B-AA05-E3D181799572}" type="sibTrans" cxnId="{2DAD8649-54BB-4796-9E1D-A2AACF3A7690}">
      <dgm:prSet/>
      <dgm:spPr/>
      <dgm:t>
        <a:bodyPr/>
        <a:lstStyle/>
        <a:p>
          <a:endParaRPr lang="ru-RU"/>
        </a:p>
      </dgm:t>
    </dgm:pt>
    <dgm:pt modelId="{FEEED144-A2A0-4603-8A63-428279E4F190}">
      <dgm:prSet custT="1"/>
      <dgm:spPr/>
      <dgm:t>
        <a:bodyPr/>
        <a:lstStyle/>
        <a:p>
          <a:r>
            <a:rPr lang="ru-RU" sz="3200" b="1"/>
            <a:t>4) </a:t>
          </a:r>
          <a:r>
            <a:rPr lang="en-US" sz="3200" b="1"/>
            <a:t>SMTP –</a:t>
          </a:r>
          <a:r>
            <a:rPr lang="ru-RU" sz="3200" b="1"/>
            <a:t>протокол передачи электронной почты</a:t>
          </a:r>
          <a:endParaRPr lang="ru-RU" sz="3200" b="1" dirty="0"/>
        </a:p>
      </dgm:t>
    </dgm:pt>
    <dgm:pt modelId="{1A456C1B-5C02-4B17-AD79-C39673B34C77}" type="parTrans" cxnId="{AD8CE697-B47D-4FF5-9256-C0DD761126F3}">
      <dgm:prSet/>
      <dgm:spPr/>
      <dgm:t>
        <a:bodyPr/>
        <a:lstStyle/>
        <a:p>
          <a:endParaRPr lang="ru-RU"/>
        </a:p>
      </dgm:t>
    </dgm:pt>
    <dgm:pt modelId="{7AC14E00-44EE-42A1-8F33-9870350565FA}" type="sibTrans" cxnId="{AD8CE697-B47D-4FF5-9256-C0DD761126F3}">
      <dgm:prSet/>
      <dgm:spPr/>
      <dgm:t>
        <a:bodyPr/>
        <a:lstStyle/>
        <a:p>
          <a:endParaRPr lang="ru-RU"/>
        </a:p>
      </dgm:t>
    </dgm:pt>
    <dgm:pt modelId="{50C29486-D489-4395-AAB8-DFC601DCAE78}" type="pres">
      <dgm:prSet presAssocID="{7A66308B-F542-4419-B3D6-F7FD3D3C6BDE}" presName="linear" presStyleCnt="0">
        <dgm:presLayoutVars>
          <dgm:animLvl val="lvl"/>
          <dgm:resizeHandles val="exact"/>
        </dgm:presLayoutVars>
      </dgm:prSet>
      <dgm:spPr/>
    </dgm:pt>
    <dgm:pt modelId="{24317B00-7943-4744-BB55-137B7829471A}" type="pres">
      <dgm:prSet presAssocID="{DD08F4D0-6B23-4448-96F0-B01040EC54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79C50D-9558-4138-A60F-A71CB5A3E7F5}" type="pres">
      <dgm:prSet presAssocID="{B06D0283-BB98-45E6-A09B-617F4DA7D4E0}" presName="spacer" presStyleCnt="0"/>
      <dgm:spPr/>
    </dgm:pt>
    <dgm:pt modelId="{6B29FC12-3F85-49D7-B4E4-908D9CF690FB}" type="pres">
      <dgm:prSet presAssocID="{67B39F99-DADF-4B6C-A7A4-1D28AE10F9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0149BA-20AA-443B-AB3B-9D1FCF80E090}" type="pres">
      <dgm:prSet presAssocID="{39990E02-4D37-4FA8-9047-A23712117E6F}" presName="spacer" presStyleCnt="0"/>
      <dgm:spPr/>
    </dgm:pt>
    <dgm:pt modelId="{6421E887-A353-44AD-BB71-DDC701BE7543}" type="pres">
      <dgm:prSet presAssocID="{7E782BB3-2722-4E2A-9B3D-2F1F5278D3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BA4168-88A8-419D-9A73-E8D3D3B1E001}" type="pres">
      <dgm:prSet presAssocID="{0BA9B783-3918-4E8B-AA05-E3D181799572}" presName="spacer" presStyleCnt="0"/>
      <dgm:spPr/>
    </dgm:pt>
    <dgm:pt modelId="{CB911B20-E372-4300-89E5-3DF2C1264424}" type="pres">
      <dgm:prSet presAssocID="{FEEED144-A2A0-4603-8A63-428279E4F1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088003-F232-4A0E-B217-97AE103D5BDD}" type="presOf" srcId="{67B39F99-DADF-4B6C-A7A4-1D28AE10F9AE}" destId="{6B29FC12-3F85-49D7-B4E4-908D9CF690FB}" srcOrd="0" destOrd="0" presId="urn:microsoft.com/office/officeart/2005/8/layout/vList2"/>
    <dgm:cxn modelId="{5EE2AD5C-B126-4713-8C95-ADABFF2D1DB3}" type="presOf" srcId="{7A66308B-F542-4419-B3D6-F7FD3D3C6BDE}" destId="{50C29486-D489-4395-AAB8-DFC601DCAE78}" srcOrd="0" destOrd="0" presId="urn:microsoft.com/office/officeart/2005/8/layout/vList2"/>
    <dgm:cxn modelId="{2DAD8649-54BB-4796-9E1D-A2AACF3A7690}" srcId="{7A66308B-F542-4419-B3D6-F7FD3D3C6BDE}" destId="{7E782BB3-2722-4E2A-9B3D-2F1F5278D3C7}" srcOrd="2" destOrd="0" parTransId="{88C20E66-E098-42B1-A313-3C7F1E268EB1}" sibTransId="{0BA9B783-3918-4E8B-AA05-E3D181799572}"/>
    <dgm:cxn modelId="{7D952C52-3316-4F07-B485-45E7EDFC4380}" type="presOf" srcId="{7E782BB3-2722-4E2A-9B3D-2F1F5278D3C7}" destId="{6421E887-A353-44AD-BB71-DDC701BE7543}" srcOrd="0" destOrd="0" presId="urn:microsoft.com/office/officeart/2005/8/layout/vList2"/>
    <dgm:cxn modelId="{4D49C284-859C-4C9E-B21E-00AA9013A5CC}" srcId="{7A66308B-F542-4419-B3D6-F7FD3D3C6BDE}" destId="{DD08F4D0-6B23-4448-96F0-B01040EC54BF}" srcOrd="0" destOrd="0" parTransId="{85B1B41F-E796-434F-875A-384360A499BC}" sibTransId="{B06D0283-BB98-45E6-A09B-617F4DA7D4E0}"/>
    <dgm:cxn modelId="{AD8CE697-B47D-4FF5-9256-C0DD761126F3}" srcId="{7A66308B-F542-4419-B3D6-F7FD3D3C6BDE}" destId="{FEEED144-A2A0-4603-8A63-428279E4F190}" srcOrd="3" destOrd="0" parTransId="{1A456C1B-5C02-4B17-AD79-C39673B34C77}" sibTransId="{7AC14E00-44EE-42A1-8F33-9870350565FA}"/>
    <dgm:cxn modelId="{4FCE2F9E-6494-419A-B8CF-2F5DB3660536}" type="presOf" srcId="{FEEED144-A2A0-4603-8A63-428279E4F190}" destId="{CB911B20-E372-4300-89E5-3DF2C1264424}" srcOrd="0" destOrd="0" presId="urn:microsoft.com/office/officeart/2005/8/layout/vList2"/>
    <dgm:cxn modelId="{A61856CA-5A04-4CC6-BEB8-7DB55AFA4441}" srcId="{7A66308B-F542-4419-B3D6-F7FD3D3C6BDE}" destId="{67B39F99-DADF-4B6C-A7A4-1D28AE10F9AE}" srcOrd="1" destOrd="0" parTransId="{E132EB17-F513-4E8C-B45C-B6A319A46CDD}" sibTransId="{39990E02-4D37-4FA8-9047-A23712117E6F}"/>
    <dgm:cxn modelId="{AB185DCF-7EBF-4DCD-A0E7-82F2C3720F47}" type="presOf" srcId="{DD08F4D0-6B23-4448-96F0-B01040EC54BF}" destId="{24317B00-7943-4744-BB55-137B7829471A}" srcOrd="0" destOrd="0" presId="urn:microsoft.com/office/officeart/2005/8/layout/vList2"/>
    <dgm:cxn modelId="{74FED892-25F9-41A3-BF76-D1FA86DCA70B}" type="presParOf" srcId="{50C29486-D489-4395-AAB8-DFC601DCAE78}" destId="{24317B00-7943-4744-BB55-137B7829471A}" srcOrd="0" destOrd="0" presId="urn:microsoft.com/office/officeart/2005/8/layout/vList2"/>
    <dgm:cxn modelId="{7EF1CDD0-789D-4A08-85EC-7510BEE9E3B8}" type="presParOf" srcId="{50C29486-D489-4395-AAB8-DFC601DCAE78}" destId="{0C79C50D-9558-4138-A60F-A71CB5A3E7F5}" srcOrd="1" destOrd="0" presId="urn:microsoft.com/office/officeart/2005/8/layout/vList2"/>
    <dgm:cxn modelId="{C5633717-24EC-4BDA-8410-6D5EC58721C2}" type="presParOf" srcId="{50C29486-D489-4395-AAB8-DFC601DCAE78}" destId="{6B29FC12-3F85-49D7-B4E4-908D9CF690FB}" srcOrd="2" destOrd="0" presId="urn:microsoft.com/office/officeart/2005/8/layout/vList2"/>
    <dgm:cxn modelId="{656511ED-E44B-47DE-B724-F31AF0A64DE4}" type="presParOf" srcId="{50C29486-D489-4395-AAB8-DFC601DCAE78}" destId="{F90149BA-20AA-443B-AB3B-9D1FCF80E090}" srcOrd="3" destOrd="0" presId="urn:microsoft.com/office/officeart/2005/8/layout/vList2"/>
    <dgm:cxn modelId="{4F1D50CF-136D-4E83-92BC-26F8281323B3}" type="presParOf" srcId="{50C29486-D489-4395-AAB8-DFC601DCAE78}" destId="{6421E887-A353-44AD-BB71-DDC701BE7543}" srcOrd="4" destOrd="0" presId="urn:microsoft.com/office/officeart/2005/8/layout/vList2"/>
    <dgm:cxn modelId="{C9F4C95E-52CA-47DF-9647-9E55FFF17F6B}" type="presParOf" srcId="{50C29486-D489-4395-AAB8-DFC601DCAE78}" destId="{82BA4168-88A8-419D-9A73-E8D3D3B1E001}" srcOrd="5" destOrd="0" presId="urn:microsoft.com/office/officeart/2005/8/layout/vList2"/>
    <dgm:cxn modelId="{F37EFF2E-7947-4CE3-86CA-BD202EADB4A3}" type="presParOf" srcId="{50C29486-D489-4395-AAB8-DFC601DCAE78}" destId="{CB911B20-E372-4300-89E5-3DF2C12644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F800-492E-4728-98FA-DF67A635D8D7}">
      <dsp:nvSpPr>
        <dsp:cNvPr id="0" name=""/>
        <dsp:cNvSpPr/>
      </dsp:nvSpPr>
      <dsp:spPr>
        <a:xfrm>
          <a:off x="0" y="8634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1) </a:t>
          </a:r>
          <a:r>
            <a:rPr lang="ru-RU" sz="2600" b="1" kern="1200" dirty="0"/>
            <a:t>Персональный компьютер </a:t>
          </a:r>
          <a:r>
            <a:rPr lang="ru-RU" sz="2600" kern="1200" dirty="0"/>
            <a:t>(его называют клиентом или рабочей станцией)</a:t>
          </a:r>
        </a:p>
      </dsp:txBody>
      <dsp:txXfrm>
        <a:off x="50489" y="136829"/>
        <a:ext cx="7757202" cy="933302"/>
      </dsp:txXfrm>
    </dsp:sp>
    <dsp:sp modelId="{4B107C44-5AF4-423C-BF5B-5F853DFA530E}">
      <dsp:nvSpPr>
        <dsp:cNvPr id="0" name=""/>
        <dsp:cNvSpPr/>
      </dsp:nvSpPr>
      <dsp:spPr>
        <a:xfrm>
          <a:off x="0" y="119550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2)</a:t>
          </a:r>
          <a:r>
            <a:rPr lang="ru-RU" sz="2600" b="1" kern="1200"/>
            <a:t>Сервер</a:t>
          </a:r>
          <a:r>
            <a:rPr lang="ru-RU" sz="2600" kern="1200"/>
            <a:t>. Обычно это высокопроизводительный компьютер, он играет роль центрального узла.</a:t>
          </a:r>
          <a:endParaRPr lang="ru-RU" sz="2600" kern="1200" dirty="0"/>
        </a:p>
      </dsp:txBody>
      <dsp:txXfrm>
        <a:off x="50489" y="1245989"/>
        <a:ext cx="7757202" cy="933302"/>
      </dsp:txXfrm>
    </dsp:sp>
    <dsp:sp modelId="{AC875827-4987-4796-ABEA-3229587A8DF5}">
      <dsp:nvSpPr>
        <dsp:cNvPr id="0" name=""/>
        <dsp:cNvSpPr/>
      </dsp:nvSpPr>
      <dsp:spPr>
        <a:xfrm>
          <a:off x="0" y="2304660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3) </a:t>
          </a:r>
          <a:r>
            <a:rPr lang="ru-RU" sz="2600" b="1" kern="1200" dirty="0"/>
            <a:t>Сетевая карта</a:t>
          </a:r>
          <a:r>
            <a:rPr lang="ru-RU" sz="2600" kern="1200" dirty="0"/>
            <a:t>. Связывают компьютер с сетевым кабелем.</a:t>
          </a:r>
        </a:p>
      </dsp:txBody>
      <dsp:txXfrm>
        <a:off x="50489" y="2355149"/>
        <a:ext cx="7757202" cy="933302"/>
      </dsp:txXfrm>
    </dsp:sp>
    <dsp:sp modelId="{B41D81E7-9F2E-491D-8697-99B0ECEE59F4}">
      <dsp:nvSpPr>
        <dsp:cNvPr id="0" name=""/>
        <dsp:cNvSpPr/>
      </dsp:nvSpPr>
      <dsp:spPr>
        <a:xfrm>
          <a:off x="0" y="3413821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4) </a:t>
          </a:r>
          <a:r>
            <a:rPr lang="ru-RU" sz="2600" b="1" kern="1200" dirty="0"/>
            <a:t>Сетевой кабель</a:t>
          </a:r>
          <a:r>
            <a:rPr lang="ru-RU" sz="2600" kern="1200" dirty="0"/>
            <a:t>. Связывают друг с другом компьютеры и серверы.</a:t>
          </a:r>
        </a:p>
      </dsp:txBody>
      <dsp:txXfrm>
        <a:off x="50489" y="3464310"/>
        <a:ext cx="7757202" cy="933302"/>
      </dsp:txXfrm>
    </dsp:sp>
    <dsp:sp modelId="{9DA22AF4-6521-4267-8979-1BE18E1000FC}">
      <dsp:nvSpPr>
        <dsp:cNvPr id="0" name=""/>
        <dsp:cNvSpPr/>
      </dsp:nvSpPr>
      <dsp:spPr>
        <a:xfrm>
          <a:off x="0" y="4522981"/>
          <a:ext cx="7858180" cy="1034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5) </a:t>
          </a:r>
          <a:r>
            <a:rPr lang="ru-RU" sz="2600" b="1" kern="1200" dirty="0"/>
            <a:t>Сетевое программное обеспечение</a:t>
          </a:r>
        </a:p>
      </dsp:txBody>
      <dsp:txXfrm>
        <a:off x="50489" y="4573470"/>
        <a:ext cx="775720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7B00-7943-4744-BB55-137B7829471A}">
      <dsp:nvSpPr>
        <dsp:cNvPr id="0" name=""/>
        <dsp:cNvSpPr/>
      </dsp:nvSpPr>
      <dsp:spPr>
        <a:xfrm>
          <a:off x="0" y="36569"/>
          <a:ext cx="8715436" cy="12714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1</a:t>
          </a:r>
          <a:r>
            <a:rPr lang="ru-RU" sz="3200" b="1" kern="1200" dirty="0"/>
            <a:t>) </a:t>
          </a:r>
          <a:r>
            <a:rPr lang="en-US" sz="3200" b="1" kern="1200" dirty="0"/>
            <a:t>TCP/IP</a:t>
          </a:r>
          <a:r>
            <a:rPr lang="ru-RU" sz="3200" b="1" kern="1200"/>
            <a:t> - протокол передачи данных </a:t>
          </a:r>
          <a:endParaRPr lang="ru-RU" sz="3200" b="1" kern="1200" dirty="0"/>
        </a:p>
      </dsp:txBody>
      <dsp:txXfrm>
        <a:off x="62069" y="98638"/>
        <a:ext cx="8591298" cy="1147359"/>
      </dsp:txXfrm>
    </dsp:sp>
    <dsp:sp modelId="{6B29FC12-3F85-49D7-B4E4-908D9CF690FB}">
      <dsp:nvSpPr>
        <dsp:cNvPr id="0" name=""/>
        <dsp:cNvSpPr/>
      </dsp:nvSpPr>
      <dsp:spPr>
        <a:xfrm>
          <a:off x="0" y="1374307"/>
          <a:ext cx="8715436" cy="1271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2) HTTP –</a:t>
          </a:r>
          <a:r>
            <a:rPr lang="ru-RU" sz="3200" b="1" kern="1200"/>
            <a:t> прикладной протокол передачи гипертекста для службы </a:t>
          </a:r>
          <a:r>
            <a:rPr lang="en-US" sz="3200" b="1" kern="1200"/>
            <a:t>WWW</a:t>
          </a:r>
          <a:endParaRPr lang="ru-RU" sz="3200" b="1" kern="1200" dirty="0"/>
        </a:p>
      </dsp:txBody>
      <dsp:txXfrm>
        <a:off x="62069" y="1436376"/>
        <a:ext cx="8591298" cy="1147359"/>
      </dsp:txXfrm>
    </dsp:sp>
    <dsp:sp modelId="{6421E887-A353-44AD-BB71-DDC701BE7543}">
      <dsp:nvSpPr>
        <dsp:cNvPr id="0" name=""/>
        <dsp:cNvSpPr/>
      </dsp:nvSpPr>
      <dsp:spPr>
        <a:xfrm>
          <a:off x="0" y="2712045"/>
          <a:ext cx="8715436" cy="1271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3) FTP – </a:t>
          </a:r>
          <a:r>
            <a:rPr lang="ru-RU" sz="3200" b="1" kern="1200"/>
            <a:t>протокол передачи файлов</a:t>
          </a:r>
          <a:endParaRPr lang="ru-RU" sz="3200" b="1" kern="1200" dirty="0"/>
        </a:p>
      </dsp:txBody>
      <dsp:txXfrm>
        <a:off x="62069" y="2774114"/>
        <a:ext cx="8591298" cy="1147359"/>
      </dsp:txXfrm>
    </dsp:sp>
    <dsp:sp modelId="{CB911B20-E372-4300-89E5-3DF2C1264424}">
      <dsp:nvSpPr>
        <dsp:cNvPr id="0" name=""/>
        <dsp:cNvSpPr/>
      </dsp:nvSpPr>
      <dsp:spPr>
        <a:xfrm>
          <a:off x="0" y="4049782"/>
          <a:ext cx="8715436" cy="1271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4) </a:t>
          </a:r>
          <a:r>
            <a:rPr lang="en-US" sz="3200" b="1" kern="1200"/>
            <a:t>SMTP –</a:t>
          </a:r>
          <a:r>
            <a:rPr lang="ru-RU" sz="3200" b="1" kern="1200"/>
            <a:t>протокол передачи электронной почты</a:t>
          </a:r>
          <a:endParaRPr lang="ru-RU" sz="3200" b="1" kern="1200" dirty="0"/>
        </a:p>
      </dsp:txBody>
      <dsp:txXfrm>
        <a:off x="62069" y="4111851"/>
        <a:ext cx="8591298" cy="114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EB58-BD44-43A0-9550-3DA4286FBB1E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9551-6756-4C42-A546-8FBF866ABE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23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BCF70-E34C-4332-8EF3-764865F5C9AF}" type="datetimeFigureOut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4100-592C-468D-B6E3-76DB48D6F8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2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637486-1BE0-4529-A4F3-5AFA433AA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08EBA3-A13F-63A1-068C-1B0379C7D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7EBE6-BAB4-E9A8-2F9D-719F2806D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BE5F7A-B092-6778-92BD-64643CDCB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3DB5-52B8-4782-BE34-1B49F3881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0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05E5-45F8-403A-9A8D-BF02CD427CD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286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23FE-527B-41AC-AE36-3DF586A2148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079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06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5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939F-7CDE-4F86-9622-679EC122E8C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93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382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993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0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E64-B775-4EC2-B4B7-2928ACE6A92D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73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1AA-F3B2-4CAB-94FF-DB3D524B02C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10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637486-1BE0-4529-A4F3-5AFA433AAF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82156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4F2-FC52-4985-827C-7506FED560E6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226-4A15-4FEA-9C5A-4A7892E4D41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180-86B5-409F-A48F-63B62F0EFB21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B71-15B1-4A64-B003-2EEFB45DD977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613-3891-4F85-A802-A5403F9855E3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CD66-DBBC-4561-BD65-45D6A95F4C52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062-7CF4-4BEA-A99D-B7036DE8A349}" type="datetime1">
              <a:rPr lang="ru-RU" smtClean="0"/>
              <a:pPr/>
              <a:t>24.04.2025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9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arket.kiev.ua/images_goods/Linksys/Linksys-BEFSR4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.mp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ring%20topology.mp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%20bus.mp4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pload.wikimedia.org/wikipedia/commons/thumb/f/f4/Coaxial_cable_cutaway.svg/500px-Coaxial_cable_cutaway.svg.png" TargetMode="External"/><Relationship Id="rId7" Type="http://schemas.openxmlformats.org/officeDocument/2006/relationships/hyperlink" Target="http://images.wikia.com/science/ru/images/0/02/Optical_fiber_cabl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legion.com.ua/files/tovars/WP.jp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4572000" y="3890718"/>
            <a:ext cx="3600400" cy="269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5688632" cy="12618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z="114300"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n-ea"/>
                <a:cs typeface="+mn-cs"/>
              </a:rPr>
              <a:t>Компьютерные сети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72400" cy="1431925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Характеристики линий связи</a:t>
            </a:r>
          </a:p>
        </p:txBody>
      </p:sp>
      <p:graphicFrame>
        <p:nvGraphicFramePr>
          <p:cNvPr id="57695" name="Group 351"/>
          <p:cNvGraphicFramePr>
            <a:graphicFrameLocks noGrp="1"/>
          </p:cNvGraphicFramePr>
          <p:nvPr>
            <p:ph type="tbl" idx="1"/>
          </p:nvPr>
        </p:nvGraphicFramePr>
        <p:xfrm>
          <a:off x="142844" y="1857364"/>
          <a:ext cx="8572560" cy="43319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9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Тип связи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Скорость, Мбит\с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Помехоустойчивость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Витая пара проводов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10 - 100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Низкая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Коаксиальный кабель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 10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Высокая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Телефонная линия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1 - 2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Низкая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Оптоволокно</a:t>
                      </a:r>
                      <a:endParaRPr kumimoji="0" lang="ru-RU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10 - 200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Абсолютная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12">
            <a:extLst>
              <a:ext uri="{FF2B5EF4-FFF2-40B4-BE49-F238E27FC236}">
                <a16:creationId xmlns:a16="http://schemas.microsoft.com/office/drawing/2014/main" id="{7B5D7C91-5DDD-1B38-BA9F-1A4D79C835C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051819">
            <a:off x="2716213" y="3571875"/>
            <a:ext cx="278765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Номер слайда 4">
            <a:extLst>
              <a:ext uri="{FF2B5EF4-FFF2-40B4-BE49-F238E27FC236}">
                <a16:creationId xmlns:a16="http://schemas.microsoft.com/office/drawing/2014/main" id="{31538664-F1B7-BB51-F43A-DD63F480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E1CE42-61E2-41EE-BBD8-A5B9AD9F321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D6367B0-D036-3C22-50C1-D2B889E2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9144000" cy="7064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Компоненты локальной сети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8FE1753-CB03-835D-6F30-5C749E26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229600" cy="561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Разъёмы для кабелей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C65E5703-CCCA-6E62-D468-E4D90E4F5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278313"/>
            <a:ext cx="26638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для коаксиального кабеля</a:t>
            </a: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343487F0-42B1-6662-ABAB-C2F6BA02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649663"/>
            <a:ext cx="3028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>
                <a:solidFill>
                  <a:srgbClr val="0000FF"/>
                </a:solidFill>
                <a:latin typeface="Comic Sans MS" panose="030F0702030302020204" pitchFamily="66" charset="0"/>
              </a:rPr>
              <a:t>для витой пары</a:t>
            </a:r>
          </a:p>
        </p:txBody>
      </p:sp>
      <p:pic>
        <p:nvPicPr>
          <p:cNvPr id="17415" name="Picture 10">
            <a:extLst>
              <a:ext uri="{FF2B5EF4-FFF2-40B4-BE49-F238E27FC236}">
                <a16:creationId xmlns:a16="http://schemas.microsoft.com/office/drawing/2014/main" id="{AA6636C4-FD33-5AA1-A03D-36A257BF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347913"/>
            <a:ext cx="26098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>
            <a:extLst>
              <a:ext uri="{FF2B5EF4-FFF2-40B4-BE49-F238E27FC236}">
                <a16:creationId xmlns:a16="http://schemas.microsoft.com/office/drawing/2014/main" id="{0EF9E1ED-DEE5-A886-7AAD-37264C96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08150"/>
            <a:ext cx="28987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3">
            <a:extLst>
              <a:ext uri="{FF2B5EF4-FFF2-40B4-BE49-F238E27FC236}">
                <a16:creationId xmlns:a16="http://schemas.microsoft.com/office/drawing/2014/main" id="{29E980BE-8F22-4E3D-CBE6-43725552CC8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900" y="1966913"/>
            <a:ext cx="2928938" cy="1370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Номер слайда 4">
            <a:extLst>
              <a:ext uri="{FF2B5EF4-FFF2-40B4-BE49-F238E27FC236}">
                <a16:creationId xmlns:a16="http://schemas.microsoft.com/office/drawing/2014/main" id="{60BA2B93-D451-C52B-FA29-F15E83D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BC305-B416-4B1F-9F17-F56D1CE0FE6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EE2C158-7978-835B-75CA-7AC60766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269875"/>
            <a:ext cx="8942387" cy="3111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300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ru-RU" alt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Концентраторы</a:t>
            </a:r>
            <a:r>
              <a:rPr lang="en-US" altLang="ru-RU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HUB</a:t>
            </a:r>
            <a:r>
              <a:rPr lang="ru-RU" altLang="ru-RU" sz="32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или </a:t>
            </a:r>
            <a:r>
              <a:rPr lang="ru-RU" altLang="ru-RU" sz="3200" b="1">
                <a:solidFill>
                  <a:srgbClr val="0000FF"/>
                </a:solidFill>
                <a:latin typeface="Times New Roman" panose="02020603050405020304" pitchFamily="18" charset="0"/>
              </a:rPr>
              <a:t>Коммутаторы </a:t>
            </a:r>
            <a:r>
              <a:rPr lang="ru-RU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Switch</a:t>
            </a:r>
            <a:r>
              <a:rPr lang="ru-RU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>
                <a:solidFill>
                  <a:srgbClr val="0000FF"/>
                </a:solidFill>
                <a:latin typeface="Times New Roman" panose="02020603050405020304" pitchFamily="18" charset="0"/>
              </a:rPr>
              <a:t> служат для соединения компьютеров в сети. Количество портов подключения от 8 до 32. </a:t>
            </a:r>
          </a:p>
          <a:p>
            <a:pPr eaLnBrk="1" hangingPunct="1">
              <a:buFontTx/>
              <a:buNone/>
              <a:defRPr/>
            </a:pPr>
            <a:endParaRPr lang="ru-RU" altLang="ru-RU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14">
            <a:extLst>
              <a:ext uri="{FF2B5EF4-FFF2-40B4-BE49-F238E27FC236}">
                <a16:creationId xmlns:a16="http://schemas.microsoft.com/office/drawing/2014/main" id="{8592D056-D30D-FB0C-CA48-4A5AA3D8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03638"/>
            <a:ext cx="76803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/>
              <a:t>          *</a:t>
            </a:r>
            <a:r>
              <a:rPr lang="ru-RU" altLang="ru-RU" sz="2400"/>
              <a:t> При использовании </a:t>
            </a:r>
            <a:r>
              <a:rPr lang="en-US" altLang="ru-RU" sz="2400" b="1"/>
              <a:t>HUB</a:t>
            </a:r>
            <a:r>
              <a:rPr lang="ru-RU" altLang="ru-RU" sz="2400"/>
              <a:t> общая скорость соединения в сети определяется скоростью </a:t>
            </a:r>
            <a:r>
              <a:rPr lang="ru-RU" altLang="ru-RU" sz="2400" b="1"/>
              <a:t>самой медленной сетевой платы.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	Для </a:t>
            </a:r>
            <a:r>
              <a:rPr lang="en-US" altLang="ru-RU" sz="2400" b="1"/>
              <a:t>Switch</a:t>
            </a:r>
            <a:r>
              <a:rPr lang="en-US" altLang="ru-RU" sz="2400"/>
              <a:t> </a:t>
            </a:r>
            <a:r>
              <a:rPr lang="ru-RU" altLang="ru-RU" sz="2400"/>
              <a:t>скорость соединения </a:t>
            </a:r>
            <a:r>
              <a:rPr lang="ru-RU" altLang="ru-RU" sz="2400" b="1"/>
              <a:t>любой пары</a:t>
            </a:r>
            <a:r>
              <a:rPr lang="ru-RU" altLang="ru-RU" sz="2400"/>
              <a:t> компьютеров определяется скоростью </a:t>
            </a:r>
            <a:r>
              <a:rPr lang="ru-RU" altLang="ru-RU" sz="2400" b="1"/>
              <a:t>самой медленной сетевой платы в паре (группе).</a:t>
            </a:r>
          </a:p>
          <a:p>
            <a:pPr>
              <a:spcBef>
                <a:spcPct val="50000"/>
              </a:spcBef>
              <a:buFontTx/>
              <a:buNone/>
            </a:pPr>
            <a:endParaRPr lang="ru-RU" altLang="ru-RU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89B2144-B49C-3E6F-CECF-0CDC0BFFC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4889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Маршрутизатор</a:t>
            </a:r>
            <a:r>
              <a:rPr lang="ru-RU" altLang="ru-RU" sz="3200">
                <a:solidFill>
                  <a:srgbClr val="0000FF"/>
                </a:solidFill>
              </a:rPr>
              <a:t> – устройство для объединения сегментов сети в единую сеть</a:t>
            </a:r>
          </a:p>
        </p:txBody>
      </p:sp>
      <p:sp>
        <p:nvSpPr>
          <p:cNvPr id="19458" name="Номер слайда 5">
            <a:extLst>
              <a:ext uri="{FF2B5EF4-FFF2-40B4-BE49-F238E27FC236}">
                <a16:creationId xmlns:a16="http://schemas.microsoft.com/office/drawing/2014/main" id="{B4192BF2-05AB-9EB7-AE5E-4552367F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1A6E2-4C74-42ED-9759-F404BA8799A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02F62BA-1C02-58D9-69D8-5D6BD3CB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546607"/>
            <a:ext cx="542607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Картинка 3 из 63528">
            <a:hlinkClick r:id="rId3"/>
            <a:extLst>
              <a:ext uri="{FF2B5EF4-FFF2-40B4-BE49-F238E27FC236}">
                <a16:creationId xmlns:a16="http://schemas.microsoft.com/office/drawing/2014/main" id="{C8E925B7-4723-A5E5-3320-B9CD5A34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752600"/>
            <a:ext cx="23288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FD201D79-FF28-26AA-0066-9A823BCF4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Точка доступа</a:t>
            </a:r>
            <a:r>
              <a:rPr lang="ru-RU" altLang="ru-RU" sz="3200">
                <a:solidFill>
                  <a:srgbClr val="0000FF"/>
                </a:solidFill>
              </a:rPr>
              <a:t> – устройство для организации беспроводной локальной сети (используют радиоволны определённой частоты)</a:t>
            </a:r>
          </a:p>
        </p:txBody>
      </p:sp>
      <p:sp>
        <p:nvSpPr>
          <p:cNvPr id="20482" name="Номер слайда 5">
            <a:extLst>
              <a:ext uri="{FF2B5EF4-FFF2-40B4-BE49-F238E27FC236}">
                <a16:creationId xmlns:a16="http://schemas.microsoft.com/office/drawing/2014/main" id="{4646D5B0-5B19-A570-DC77-362A33EF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87FB9-AA08-4B4D-A9E3-62E9E47BFBC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17E5C0FF-EDB9-2B65-7C2F-AD742156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06563"/>
            <a:ext cx="23050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>
            <a:extLst>
              <a:ext uri="{FF2B5EF4-FFF2-40B4-BE49-F238E27FC236}">
                <a16:creationId xmlns:a16="http://schemas.microsoft.com/office/drawing/2014/main" id="{8BCB18E7-1A79-11E8-04E0-5E60616A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68550"/>
            <a:ext cx="13144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>
            <a:extLst>
              <a:ext uri="{FF2B5EF4-FFF2-40B4-BE49-F238E27FC236}">
                <a16:creationId xmlns:a16="http://schemas.microsoft.com/office/drawing/2014/main" id="{9FD579E6-D966-C89E-429C-40240A82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3717925"/>
            <a:ext cx="78644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/>
              <a:t>Беспроводные сети типа </a:t>
            </a:r>
            <a:r>
              <a:rPr lang="en-US" altLang="ru-RU" sz="2400" b="1">
                <a:solidFill>
                  <a:srgbClr val="0000FF"/>
                </a:solidFill>
              </a:rPr>
              <a:t>Wi-Fi</a:t>
            </a:r>
            <a:r>
              <a:rPr lang="en-US" altLang="ru-RU" sz="2400"/>
              <a:t> </a:t>
            </a:r>
            <a:r>
              <a:rPr lang="ru-RU" altLang="ru-RU" sz="2400"/>
              <a:t>обеспечивают скорость до 54 Мбит в секунду, радиус действия – до 50-100 метров, хотя уже сейчас созданы образцы с радиусом до нескольких км…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/>
              <a:t>Применяются там, где прокладка кабеля трудна или нежелательна…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>
            <a:extLst>
              <a:ext uri="{FF2B5EF4-FFF2-40B4-BE49-F238E27FC236}">
                <a16:creationId xmlns:a16="http://schemas.microsoft.com/office/drawing/2014/main" id="{9AB67260-A93B-4436-2083-BE6A3844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789E1-6E8B-4310-A138-6B26202C786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577D6DF1-ADDE-2027-6DF9-7792448D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25450"/>
            <a:ext cx="6161088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>
            <a:extLst>
              <a:ext uri="{FF2B5EF4-FFF2-40B4-BE49-F238E27FC236}">
                <a16:creationId xmlns:a16="http://schemas.microsoft.com/office/drawing/2014/main" id="{833A126A-9821-905D-99B6-89229F53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0525"/>
            <a:ext cx="7910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dirty="0"/>
              <a:t>Применение высокоэффективных антенн обеспечивает связь на расстояниях до 30 км.</a:t>
            </a:r>
            <a:r>
              <a:rPr lang="ru-RU" altLang="ru-RU" sz="1800" dirty="0"/>
              <a:t> </a:t>
            </a:r>
          </a:p>
        </p:txBody>
      </p:sp>
      <p:sp>
        <p:nvSpPr>
          <p:cNvPr id="21509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115C6E-7263-2B37-9E3B-E2A5CA7E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6188075"/>
            <a:ext cx="563562" cy="3952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404664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Общая схема соединения компьютеров в локальной сети называется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475656" y="908720"/>
            <a:ext cx="5761037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топологией сети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70080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Все сети строятся на основе 3-х базовых топологий: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2564904"/>
            <a:ext cx="2592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шина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кольцо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звезда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3720" y="2852936"/>
            <a:ext cx="25202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Кроме базовых топологий существуют топологии: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древовидная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ячеистая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полносвязанная</a:t>
            </a:r>
            <a:endParaRPr lang="ru-RU" sz="2000" dirty="0"/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517232"/>
            <a:ext cx="1224136" cy="726591"/>
          </a:xfrm>
          <a:prstGeom prst="rect">
            <a:avLst/>
          </a:prstGeom>
        </p:spPr>
      </p:pic>
      <p:pic>
        <p:nvPicPr>
          <p:cNvPr id="15" name="Рисунок 14" descr="token%20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933056"/>
            <a:ext cx="1224136" cy="769441"/>
          </a:xfrm>
          <a:prstGeom prst="rect">
            <a:avLst/>
          </a:prstGeom>
        </p:spPr>
      </p:pic>
      <p:pic>
        <p:nvPicPr>
          <p:cNvPr id="18" name="Рисунок 17" descr="8323_8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33056"/>
            <a:ext cx="1224136" cy="792088"/>
          </a:xfrm>
          <a:prstGeom prst="rect">
            <a:avLst/>
          </a:prstGeom>
        </p:spPr>
      </p:pic>
      <p:pic>
        <p:nvPicPr>
          <p:cNvPr id="19" name="Рисунок 18" descr="032810_1318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204864"/>
            <a:ext cx="1224135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79512" y="116632"/>
            <a:ext cx="3600400" cy="433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strike="noStrike" kern="1200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Шина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851920" y="1124744"/>
            <a:ext cx="475290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Используется один кабель вдоль которого подключены все компьютеры сети. Терминатор необходим для поглощения передаваемого сигнала на концах.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3528" y="4725144"/>
            <a:ext cx="36004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Простота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При выходе одного компьютера из строя это не скажется на работе остальных</a:t>
            </a:r>
          </a:p>
        </p:txBody>
      </p:sp>
      <p:sp>
        <p:nvSpPr>
          <p:cNvPr id="13" name="WordArt 31"/>
          <p:cNvSpPr>
            <a:spLocks noChangeArrowheads="1" noChangeShapeType="1" noTextEdit="1"/>
          </p:cNvSpPr>
          <p:nvPr/>
        </p:nvSpPr>
        <p:spPr bwMode="auto">
          <a:xfrm rot="21365657">
            <a:off x="421698" y="3918723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Преимущества</a:t>
            </a: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427984" y="4553768"/>
            <a:ext cx="47160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В каждый момент времени только один компьютер может вести передачу данных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Разрыв кабеля приводит к прекращению работы сети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>
                <a:latin typeface="Comic Sans MS" pitchFamily="66" charset="0"/>
              </a:rPr>
              <a:t>При большом количестве компьютеров сеть работает медленно</a:t>
            </a:r>
          </a:p>
        </p:txBody>
      </p:sp>
      <p:sp>
        <p:nvSpPr>
          <p:cNvPr id="15" name="WordArt 30"/>
          <p:cNvSpPr>
            <a:spLocks noChangeArrowheads="1" noChangeShapeType="1" noTextEdit="1"/>
          </p:cNvSpPr>
          <p:nvPr/>
        </p:nvSpPr>
        <p:spPr bwMode="auto">
          <a:xfrm>
            <a:off x="5219700" y="3933056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pic>
        <p:nvPicPr>
          <p:cNvPr id="16" name="Рисунок 15" descr="1_1.png"/>
          <p:cNvPicPr>
            <a:picLocks noChangeAspect="1"/>
          </p:cNvPicPr>
          <p:nvPr/>
        </p:nvPicPr>
        <p:blipFill>
          <a:blip r:embed="rId4" cstate="print">
            <a:lum bright="-19000"/>
          </a:blip>
          <a:stretch>
            <a:fillRect/>
          </a:stretch>
        </p:blipFill>
        <p:spPr>
          <a:xfrm>
            <a:off x="3995936" y="0"/>
            <a:ext cx="3168352" cy="826829"/>
          </a:xfrm>
          <a:prstGeom prst="rect">
            <a:avLst/>
          </a:prstGeom>
        </p:spPr>
      </p:pic>
      <p:pic>
        <p:nvPicPr>
          <p:cNvPr id="17" name="Network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7" y="836712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83568" y="260648"/>
            <a:ext cx="2663825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Кольцо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63888" y="206084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Сигналы передаются по кольцу в одном направлении и проходят через каждый компьютер.</a:t>
            </a: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Преимущества: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5292725" y="3502025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4192587"/>
            <a:ext cx="4032250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700" b="1" dirty="0">
                <a:latin typeface="Comic Sans MS" pitchFamily="66" charset="0"/>
              </a:rPr>
              <a:t>У кабеля нет свободного конца и поэтому не нужен терминатор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700" b="1" dirty="0">
                <a:latin typeface="Comic Sans MS" pitchFamily="66" charset="0"/>
              </a:rPr>
              <a:t>Каждый компьютер усиливает сигналы передавая их следующему компьютеру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499992" y="4293096"/>
            <a:ext cx="424916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700" b="1" dirty="0">
                <a:latin typeface="Comic Sans MS" pitchFamily="66" charset="0"/>
              </a:rPr>
              <a:t>При выходе из строя одного компьютера прекращает функционировать вся сеть</a:t>
            </a:r>
          </a:p>
          <a:p>
            <a:pPr marL="342900" indent="-342900">
              <a:spcBef>
                <a:spcPct val="50000"/>
              </a:spcBef>
            </a:pPr>
            <a:endParaRPr lang="ru-RU" sz="2000" dirty="0"/>
          </a:p>
        </p:txBody>
      </p:sp>
      <p:pic>
        <p:nvPicPr>
          <p:cNvPr id="13" name="Рисунок 12" descr="1_3.png"/>
          <p:cNvPicPr>
            <a:picLocks noChangeAspect="1"/>
          </p:cNvPicPr>
          <p:nvPr/>
        </p:nvPicPr>
        <p:blipFill>
          <a:blip r:embed="rId4" cstate="print">
            <a:lum bright="-19000"/>
          </a:blip>
          <a:stretch>
            <a:fillRect/>
          </a:stretch>
        </p:blipFill>
        <p:spPr>
          <a:xfrm>
            <a:off x="4139952" y="0"/>
            <a:ext cx="2808312" cy="2010496"/>
          </a:xfrm>
          <a:prstGeom prst="rect">
            <a:avLst/>
          </a:prstGeom>
        </p:spPr>
      </p:pic>
      <p:pic>
        <p:nvPicPr>
          <p:cNvPr id="15" name="ring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7" y="90872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39552" y="188640"/>
            <a:ext cx="2663825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ЗВЕЗДА</a:t>
            </a:r>
            <a:endParaRPr kumimoji="0" lang="ru-RU" sz="36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35896" y="1700808"/>
            <a:ext cx="38164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компьютеры сети присоединены к центральному узлу образуя физический сегмент сети. </a:t>
            </a: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2590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Преимущества: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5292725" y="3502025"/>
            <a:ext cx="2590800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3528" y="4221088"/>
            <a:ext cx="33115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latin typeface="Comic Sans MS" pitchFamily="66" charset="0"/>
              </a:rPr>
              <a:t>Управление сетью централизовано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latin typeface="Comic Sans MS" pitchFamily="66" charset="0"/>
              </a:rPr>
              <a:t>При выходе из строя одного компьютера сеть остается работоспособной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139878" y="4294113"/>
            <a:ext cx="46799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Comic Sans MS" pitchFamily="66" charset="0"/>
              </a:rPr>
              <a:t>При выходе из строя сервера сеть прекращает функционировать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Comic Sans MS" pitchFamily="66" charset="0"/>
              </a:rPr>
              <a:t>Для больших сетей значительно увеличивается расход кабеля</a:t>
            </a:r>
          </a:p>
        </p:txBody>
      </p:sp>
      <p:pic>
        <p:nvPicPr>
          <p:cNvPr id="20" name="Рисунок 19" descr="1_2.png"/>
          <p:cNvPicPr>
            <a:picLocks noChangeAspect="1"/>
          </p:cNvPicPr>
          <p:nvPr/>
        </p:nvPicPr>
        <p:blipFill>
          <a:blip r:embed="rId4" cstate="print">
            <a:lum bright="-19000"/>
          </a:blip>
          <a:stretch>
            <a:fillRect/>
          </a:stretch>
        </p:blipFill>
        <p:spPr>
          <a:xfrm>
            <a:off x="4211960" y="0"/>
            <a:ext cx="2376263" cy="1772815"/>
          </a:xfrm>
          <a:prstGeom prst="rect">
            <a:avLst/>
          </a:prstGeom>
        </p:spPr>
      </p:pic>
      <p:pic>
        <p:nvPicPr>
          <p:cNvPr id="15" name="Network topology b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83671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etworkofNetworks_w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06688" y="2664205"/>
            <a:ext cx="6408712" cy="395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908720"/>
            <a:ext cx="800397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</a:t>
            </a:r>
            <a:r>
              <a:rPr lang="ru-RU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система компьютеров, связанная каналами передачи информации.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29642" cy="542928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-адрес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уникальный адрес, который получает каждый компьютер, подключенный к Интернет, состоящий их четырех чисел, разделенных точками. Каждое число от 0 до 255.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212.98.167.35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5000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IP</a:t>
            </a:r>
            <a:r>
              <a:rPr lang="ru-RU" sz="5400" b="1" dirty="0"/>
              <a:t>-адреса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Доменная система имен (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DNS)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DNS </a:t>
            </a:r>
            <a:r>
              <a:rPr lang="ru-RU" sz="2800" dirty="0"/>
              <a:t>позволяет давать серверам в интернете осмысленные, </a:t>
            </a:r>
            <a:r>
              <a:rPr lang="ru-RU" sz="2800" u="sng" dirty="0"/>
              <a:t>легко запоминающиеся имена</a:t>
            </a:r>
            <a:r>
              <a:rPr lang="ru-RU" sz="2800" dirty="0"/>
              <a:t>.</a:t>
            </a:r>
          </a:p>
          <a:p>
            <a:r>
              <a:rPr lang="ru-RU" sz="2800" dirty="0"/>
              <a:t>Пример </a:t>
            </a:r>
            <a:r>
              <a:rPr lang="en-US" sz="2800" dirty="0"/>
              <a:t>DNS</a:t>
            </a:r>
            <a:r>
              <a:rPr lang="ru-RU" sz="2800" dirty="0"/>
              <a:t>-имени: </a:t>
            </a:r>
            <a:r>
              <a:rPr lang="en-US" sz="2800" dirty="0">
                <a:solidFill>
                  <a:schemeClr val="accent3"/>
                </a:solidFill>
              </a:rPr>
              <a:t>kuzma.anitex.by</a:t>
            </a:r>
          </a:p>
          <a:p>
            <a:r>
              <a:rPr lang="ru-RU" sz="2800" dirty="0"/>
              <a:t>Имя состоит из 3-частей: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by</a:t>
            </a:r>
            <a:r>
              <a:rPr lang="en-US" sz="2800" dirty="0"/>
              <a:t> – </a:t>
            </a:r>
            <a:r>
              <a:rPr lang="ru-RU" sz="2800" dirty="0"/>
              <a:t>это имя домена верхнего уровня (высшего или первого);</a:t>
            </a:r>
          </a:p>
          <a:p>
            <a:r>
              <a:rPr lang="en-US" sz="2800" dirty="0" err="1">
                <a:solidFill>
                  <a:schemeClr val="accent3"/>
                </a:solidFill>
              </a:rPr>
              <a:t>anitex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 </a:t>
            </a:r>
            <a:r>
              <a:rPr lang="ru-RU" sz="2800" dirty="0"/>
              <a:t>домен второго уровня, он принадлежит коммерческой организации;</a:t>
            </a:r>
          </a:p>
          <a:p>
            <a:r>
              <a:rPr lang="en-US" sz="2800" dirty="0" err="1">
                <a:solidFill>
                  <a:schemeClr val="accent3"/>
                </a:solidFill>
              </a:rPr>
              <a:t>kuzma</a:t>
            </a:r>
            <a:r>
              <a:rPr lang="en-US" sz="2800" dirty="0"/>
              <a:t> – </a:t>
            </a:r>
            <a:r>
              <a:rPr lang="ru-RU" sz="2800" dirty="0"/>
              <a:t>домен третьего уровня.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472518" cy="2214578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Географические (2-буквенные)</a:t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Административные (3-буквенные)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00010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Домены верхнего уровня</a:t>
            </a:r>
            <a:endParaRPr lang="ru-RU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11532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Домены верхнего уровня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940675"/>
          <a:ext cx="8215370" cy="463159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7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/>
                          </a:solidFill>
                        </a:rPr>
                        <a:t>Домен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/>
                          </a:solidFill>
                        </a:rPr>
                        <a:t>Род деятельности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com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Коммерческие организации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edu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Образовательные учреждения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2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gov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Правительственные организации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mil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Военные организации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029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net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Организации, имеющие, как правило, отношение к сетевым услугам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org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Общественные организации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inf</a:t>
                      </a:r>
                      <a:endParaRPr lang="en-US" sz="20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Информационные сайты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5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Домены верхнего уровня (географический признак)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500306"/>
          <a:ext cx="7929618" cy="40402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89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1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3"/>
                          </a:solidFill>
                        </a:rPr>
                        <a:t>Домен</a:t>
                      </a:r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3"/>
                          </a:solidFill>
                        </a:rPr>
                        <a:t>Страна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.am</a:t>
                      </a:r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Армения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.at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Австрия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.au</a:t>
                      </a:r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Австралия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.by</a:t>
                      </a:r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Бельгия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</a:t>
                      </a:r>
                      <a:r>
                        <a:rPr lang="en-US" sz="2400" dirty="0" err="1"/>
                        <a:t>ru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Россия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</a:t>
                      </a:r>
                      <a:r>
                        <a:rPr lang="en-US" sz="2400" dirty="0" err="1"/>
                        <a:t>eu</a:t>
                      </a:r>
                      <a:endParaRPr lang="en-US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Евросоюз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</a:t>
                      </a:r>
                      <a:r>
                        <a:rPr lang="en-US" sz="2400" dirty="0" err="1"/>
                        <a:t>tr</a:t>
                      </a:r>
                      <a:endParaRPr lang="ru-RU" sz="2400" dirty="0"/>
                    </a:p>
                  </a:txBody>
                  <a:tcPr marL="21617" marR="21617" marT="10809" marB="1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Турция</a:t>
                      </a:r>
                    </a:p>
                  </a:txBody>
                  <a:tcPr marL="21617" marR="21617" marT="10809" marB="108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00108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kuzma.ucoz.ru </a:t>
            </a:r>
            <a:endParaRPr lang="ru-RU" sz="2800" dirty="0">
              <a:solidFill>
                <a:schemeClr val="accent3"/>
              </a:solidFill>
            </a:endParaRPr>
          </a:p>
          <a:p>
            <a:endParaRPr lang="ru-RU" sz="2800" dirty="0">
              <a:solidFill>
                <a:schemeClr val="accent3"/>
              </a:solidFill>
            </a:endParaRPr>
          </a:p>
          <a:p>
            <a:r>
              <a:rPr lang="ru-RU" sz="2800" dirty="0"/>
              <a:t>Доменные адреса </a:t>
            </a:r>
            <a:r>
              <a:rPr lang="ru-RU" sz="2800" b="1" dirty="0"/>
              <a:t>второго уровня </a:t>
            </a:r>
            <a:r>
              <a:rPr lang="ru-RU" sz="2800" dirty="0"/>
              <a:t>выдают специальные организации – регистраторы доменных имен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/>
                </a:solidFill>
              </a:rPr>
              <a:t>(</a:t>
            </a:r>
            <a:r>
              <a:rPr lang="en-US" sz="2800" dirty="0" err="1">
                <a:solidFill>
                  <a:schemeClr val="accent3"/>
                </a:solidFill>
              </a:rPr>
              <a:t>ucoz</a:t>
            </a:r>
            <a:r>
              <a:rPr lang="en-US" sz="2800" dirty="0">
                <a:solidFill>
                  <a:schemeClr val="accent3"/>
                </a:solidFill>
              </a:rPr>
              <a:t>)</a:t>
            </a:r>
            <a:endParaRPr lang="ru-RU" sz="2800" dirty="0">
              <a:solidFill>
                <a:schemeClr val="accent3"/>
              </a:solidFill>
            </a:endParaRPr>
          </a:p>
          <a:p>
            <a:endParaRPr lang="ru-RU" sz="2800" dirty="0"/>
          </a:p>
          <a:p>
            <a:r>
              <a:rPr lang="ru-RU" sz="2800" dirty="0"/>
              <a:t>Доменные адреса </a:t>
            </a:r>
            <a:r>
              <a:rPr lang="ru-RU" sz="2800" b="1" dirty="0"/>
              <a:t>более низкого уровня</a:t>
            </a:r>
            <a:r>
              <a:rPr lang="ru-RU" sz="2800" dirty="0"/>
              <a:t> (третьего и ниже) владельцы доменного имени второго уровня заводят самостоятельно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/>
                </a:solidFill>
              </a:rPr>
              <a:t>(</a:t>
            </a:r>
            <a:r>
              <a:rPr lang="en-US" sz="2800" dirty="0" err="1">
                <a:solidFill>
                  <a:schemeClr val="accent3"/>
                </a:solidFill>
              </a:rPr>
              <a:t>kuzma</a:t>
            </a:r>
            <a:r>
              <a:rPr lang="en-US" sz="2800" dirty="0">
                <a:solidFill>
                  <a:schemeClr val="accent3"/>
                </a:solidFill>
              </a:rPr>
              <a:t>)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ВСЕМИРНАЯ ПАУТИНА (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Всемирная паутина (</a:t>
            </a:r>
            <a:r>
              <a:rPr lang="en-US" sz="2400" b="1" dirty="0"/>
              <a:t>WWW - World Wide Web)</a:t>
            </a:r>
            <a:r>
              <a:rPr lang="ru-RU" sz="2400" b="1" dirty="0"/>
              <a:t> </a:t>
            </a:r>
            <a:r>
              <a:rPr lang="ru-RU" sz="2400" dirty="0"/>
              <a:t>– это совокупность серверов, предоставляющих пользователям доступ к документам, содержащим гипертекстовую разметку.</a:t>
            </a:r>
          </a:p>
          <a:p>
            <a:endParaRPr lang="ru-RU" sz="2400" dirty="0"/>
          </a:p>
          <a:p>
            <a:r>
              <a:rPr lang="ru-RU" sz="2400" dirty="0"/>
              <a:t>Основой </a:t>
            </a:r>
            <a:r>
              <a:rPr lang="en-US" sz="2400" dirty="0"/>
              <a:t>WWW</a:t>
            </a:r>
            <a:r>
              <a:rPr lang="ru-RU" sz="2400" dirty="0"/>
              <a:t> является </a:t>
            </a:r>
            <a:r>
              <a:rPr lang="ru-RU" sz="2400" b="1" dirty="0"/>
              <a:t>язык </a:t>
            </a:r>
            <a:r>
              <a:rPr lang="en-US" sz="2400" b="1" dirty="0"/>
              <a:t>HTML </a:t>
            </a:r>
            <a:r>
              <a:rPr lang="ru-RU" sz="2400" dirty="0"/>
              <a:t>– язык гипертекстовой разметки электронных документов. Важная особенность </a:t>
            </a:r>
            <a:r>
              <a:rPr lang="en-US" sz="2400" dirty="0"/>
              <a:t>HTML </a:t>
            </a:r>
            <a:r>
              <a:rPr lang="ru-RU" sz="2400" dirty="0"/>
              <a:t>– способность связывать различные электронные документы между собой (</a:t>
            </a:r>
            <a:r>
              <a:rPr lang="en-US" sz="2400" dirty="0"/>
              <a:t>Web-</a:t>
            </a:r>
            <a:r>
              <a:rPr lang="ru-RU" sz="2400" dirty="0"/>
              <a:t>страницы).</a:t>
            </a:r>
          </a:p>
          <a:p>
            <a:endParaRPr lang="ru-RU" sz="2400" dirty="0"/>
          </a:p>
          <a:p>
            <a:r>
              <a:rPr lang="en-US" sz="2400" b="1" dirty="0"/>
              <a:t>Web-</a:t>
            </a:r>
            <a:r>
              <a:rPr lang="ru-RU" sz="2400" b="1" dirty="0"/>
              <a:t>сайт </a:t>
            </a:r>
            <a:r>
              <a:rPr lang="ru-RU" sz="2400" dirty="0"/>
              <a:t>– совокупность </a:t>
            </a:r>
            <a:r>
              <a:rPr lang="en-US" sz="2400" dirty="0"/>
              <a:t>web-</a:t>
            </a:r>
            <a:r>
              <a:rPr lang="ru-RU" sz="2400" dirty="0"/>
              <a:t>страниц, имеющая общую логическую структуру.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URL-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79296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Единый указатель ресурса </a:t>
            </a:r>
            <a:r>
              <a:rPr lang="en-US" sz="2000" dirty="0"/>
              <a:t>URL (</a:t>
            </a:r>
            <a:r>
              <a:rPr lang="ru-RU" sz="2000" dirty="0"/>
              <a:t>сокращенно </a:t>
            </a:r>
            <a:r>
              <a:rPr lang="en-US" sz="2000" dirty="0"/>
              <a:t>URL-</a:t>
            </a:r>
            <a:r>
              <a:rPr lang="ru-RU" sz="2000" dirty="0"/>
              <a:t>адрес) – это адрес </a:t>
            </a:r>
            <a:r>
              <a:rPr lang="en-US" sz="2000" dirty="0"/>
              <a:t>web-</a:t>
            </a:r>
            <a:r>
              <a:rPr lang="ru-RU" sz="2000" dirty="0"/>
              <a:t>страницы.</a:t>
            </a:r>
          </a:p>
          <a:p>
            <a:endParaRPr lang="ru-RU" dirty="0"/>
          </a:p>
          <a:p>
            <a:pPr algn="ctr"/>
            <a:r>
              <a:rPr lang="en-US" sz="3200" b="1" dirty="0"/>
              <a:t>http://moisait.ru/images/34/jpg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1071538" y="2571744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2500306"/>
            <a:ext cx="2071702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2500306"/>
            <a:ext cx="2928958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714348" y="342900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000364" y="371475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857884" y="371475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428625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тип протокола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60" y="435769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доменное имя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0694" y="4429133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путь и имя файла </a:t>
            </a:r>
            <a:r>
              <a:rPr lang="en-US" sz="2000" dirty="0"/>
              <a:t>web-</a:t>
            </a:r>
            <a:r>
              <a:rPr lang="ru-RU" sz="2000" dirty="0"/>
              <a:t>страницы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48" y="542926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Правило записи пути доступа к файлу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Протокол</a:t>
            </a:r>
            <a:r>
              <a:rPr lang="en-US" sz="2000" dirty="0"/>
              <a:t>://</a:t>
            </a:r>
            <a:r>
              <a:rPr lang="ru-RU" sz="2000" dirty="0"/>
              <a:t>сервер</a:t>
            </a:r>
            <a:r>
              <a:rPr lang="en-US" sz="2000" dirty="0"/>
              <a:t>/</a:t>
            </a:r>
            <a:r>
              <a:rPr lang="ru-RU" sz="2000" dirty="0"/>
              <a:t>файл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6000768"/>
            <a:ext cx="3071834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Протоколы Интернет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Протокол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это набор правил, который полностью определяет все параметры обмена данными между компьютерами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от скорости передачи данных до методов адресации при транспортировке сообщений.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Протоколы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357298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87624" y="72714"/>
            <a:ext cx="61206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  Виды сетей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190121" y="2580278"/>
            <a:ext cx="2091136" cy="1630516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GungsuhChe" pitchFamily="49" charset="-127"/>
              </a:rPr>
              <a:t>Локальные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2505743" y="2080139"/>
            <a:ext cx="1944216" cy="1800190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GungsuhChe" pitchFamily="49" charset="-127"/>
              </a:rPr>
              <a:t>Глобальные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39418"/>
            <a:ext cx="2769096" cy="20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081" y="4210794"/>
            <a:ext cx="4005223" cy="240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190121" y="1628800"/>
            <a:ext cx="9144000" cy="0"/>
          </a:xfrm>
          <a:prstGeom prst="straightConnector1">
            <a:avLst/>
          </a:prstGeom>
          <a:ln w="66675" cap="rnd" cmpd="sng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tailEnd type="stealth" w="lg" len="lg"/>
          </a:ln>
          <a:effectLst>
            <a:innerShdw blurRad="63500" dist="50800" dir="54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>
                <a:lumMod val="7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Выноска со стрелкой вверх 12">
            <a:extLst>
              <a:ext uri="{FF2B5EF4-FFF2-40B4-BE49-F238E27FC236}">
                <a16:creationId xmlns:a16="http://schemas.microsoft.com/office/drawing/2014/main" id="{35E5B7DB-FDB9-D7A5-77BA-A235D04A068F}"/>
              </a:ext>
            </a:extLst>
          </p:cNvPr>
          <p:cNvSpPr/>
          <p:nvPr/>
        </p:nvSpPr>
        <p:spPr>
          <a:xfrm>
            <a:off x="4674445" y="2596179"/>
            <a:ext cx="2167373" cy="1994122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GungsuhChe" pitchFamily="49" charset="-127"/>
              </a:rPr>
              <a:t>региональные</a:t>
            </a:r>
          </a:p>
        </p:txBody>
      </p:sp>
      <p:sp>
        <p:nvSpPr>
          <p:cNvPr id="4" name="Выноска со стрелкой вверх 13">
            <a:extLst>
              <a:ext uri="{FF2B5EF4-FFF2-40B4-BE49-F238E27FC236}">
                <a16:creationId xmlns:a16="http://schemas.microsoft.com/office/drawing/2014/main" id="{CB19F22E-8E05-9518-08BA-D60497DD7664}"/>
              </a:ext>
            </a:extLst>
          </p:cNvPr>
          <p:cNvSpPr/>
          <p:nvPr/>
        </p:nvSpPr>
        <p:spPr>
          <a:xfrm>
            <a:off x="7073876" y="2051444"/>
            <a:ext cx="2167373" cy="199411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GungsuhChe" pitchFamily="49" charset="-127"/>
              </a:rPr>
              <a:t>корпоративные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записи адреса электронной почты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929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/>
              <a:t>Логин</a:t>
            </a:r>
            <a:r>
              <a:rPr lang="en-US" sz="3200" b="1" dirty="0"/>
              <a:t>@</a:t>
            </a:r>
            <a:r>
              <a:rPr lang="ru-RU" sz="3200" b="1" dirty="0"/>
              <a:t>имя сервера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2500298" y="2214554"/>
            <a:ext cx="1500198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7686" y="2071678"/>
            <a:ext cx="3000396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1857356" y="292893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714744" y="3143248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6286512" y="335756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28625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имя ящика</a:t>
            </a:r>
          </a:p>
          <a:p>
            <a:pPr algn="ctr"/>
            <a:r>
              <a:rPr lang="ru-RU" sz="2000" dirty="0"/>
              <a:t>(пользователь задает сам латинскими буквами без пробелов)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1736" y="37147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разделитель </a:t>
            </a:r>
            <a:r>
              <a:rPr lang="ru-RU" sz="2000" dirty="0"/>
              <a:t>«собака»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429133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доменное имя почтового сервера</a:t>
            </a:r>
          </a:p>
          <a:p>
            <a:pPr algn="ctr"/>
            <a:r>
              <a:rPr lang="ru-RU" sz="2000" dirty="0"/>
              <a:t>(может состоять из нескольких имен, разделенных точками. Заканчивается доменом верхнего уровня)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обозреватели (браузеры)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Браузеры</a:t>
            </a:r>
            <a:r>
              <a:rPr lang="ru-RU" sz="2400" dirty="0"/>
              <a:t> – это специальные программы для просмотра сайтов, осуществляющие переход от одной </a:t>
            </a:r>
            <a:r>
              <a:rPr lang="en-US" sz="2400" dirty="0"/>
              <a:t>web</a:t>
            </a:r>
            <a:r>
              <a:rPr lang="ru-RU" sz="2400" dirty="0"/>
              <a:t>-страницы к другой.</a:t>
            </a:r>
          </a:p>
          <a:p>
            <a:endParaRPr lang="ru-RU" sz="2400" dirty="0"/>
          </a:p>
          <a:p>
            <a:r>
              <a:rPr lang="ru-RU" sz="2400" b="1" dirty="0"/>
              <a:t>Популярные </a:t>
            </a:r>
            <a:r>
              <a:rPr lang="en-US" sz="2400" b="1" dirty="0"/>
              <a:t>web-</a:t>
            </a:r>
            <a:r>
              <a:rPr lang="ru-RU" sz="2400" b="1" dirty="0"/>
              <a:t>браузеры: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Microsoft Internet Explorer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Google Chrome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Opera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Safari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Mozilla Firefox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4AADC884-B926-D13E-0F55-24F32F48B1E2}"/>
              </a:ext>
            </a:extLst>
          </p:cNvPr>
          <p:cNvGrpSpPr>
            <a:grpSpLocks/>
          </p:cNvGrpSpPr>
          <p:nvPr/>
        </p:nvGrpSpPr>
        <p:grpSpPr bwMode="auto">
          <a:xfrm>
            <a:off x="3563888" y="4261196"/>
            <a:ext cx="5832648" cy="2264148"/>
            <a:chOff x="70" y="824"/>
            <a:chExt cx="5614" cy="2759"/>
          </a:xfrm>
          <a:noFill/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1FF9C7BF-A7A2-1280-64C2-1D8C18D79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93"/>
            <a:stretch>
              <a:fillRect/>
            </a:stretch>
          </p:blipFill>
          <p:spPr bwMode="auto">
            <a:xfrm>
              <a:off x="70" y="824"/>
              <a:ext cx="5614" cy="275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6818401C-3E4F-378D-5369-64067A31D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" y="1674"/>
              <a:ext cx="1909" cy="51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7" name="Line 12">
              <a:extLst>
                <a:ext uri="{FF2B5EF4-FFF2-40B4-BE49-F238E27FC236}">
                  <a16:creationId xmlns:a16="http://schemas.microsoft.com/office/drawing/2014/main" id="{0E325CE8-9F46-0D04-1CF6-3F1A02BD2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6" y="1673"/>
              <a:ext cx="902" cy="57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F8C926C3-0652-77EC-59B7-46E97EBD3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8" y="1683"/>
              <a:ext cx="93" cy="89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24AA19F7-21B8-9BFF-983A-4D3642991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49" y="1693"/>
              <a:ext cx="782" cy="52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DB8AE0C9-005B-3BCE-4053-C76BE907E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4" y="1025"/>
              <a:ext cx="703" cy="48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CE52F39C-79FE-4FB8-F522-441242687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1663"/>
              <a:ext cx="1375" cy="69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BC695291-6EE3-563D-A10B-A8D184ECA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936"/>
              <a:ext cx="20" cy="1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332656"/>
            <a:ext cx="67322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</a:t>
            </a:r>
            <a:r>
              <a:rPr lang="ru-RU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Batang" pitchFamily="18" charset="-127"/>
              </a:rPr>
              <a:t>Локальные сети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3939" y="3223655"/>
            <a:ext cx="766834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сети небольшие по масштабам и работают в пределах одного помещения, здания , предприятия. Они объединяет относительно небольшое количество компьютеров (до 1000 штук).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46AD4-F015-7F2E-965F-FF3798590B64}"/>
              </a:ext>
            </a:extLst>
          </p:cNvPr>
          <p:cNvSpPr txBox="1"/>
          <p:nvPr/>
        </p:nvSpPr>
        <p:spPr>
          <a:xfrm>
            <a:off x="0" y="1641014"/>
            <a:ext cx="9144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компьютеров для обмена        информацией и совместного использования ресурсов (принтер, модем, дисковая память и т.д.).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E2145-46EE-06C6-7E69-C02F94F63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71" y="2715344"/>
            <a:ext cx="3810000" cy="381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8975" y="181427"/>
            <a:ext cx="810039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</a:t>
            </a:r>
            <a:r>
              <a:rPr lang="ru-RU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ea typeface="Batang" pitchFamily="18" charset="-127"/>
              </a:rPr>
              <a:t>Назначение ЛС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8352928" cy="527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Обмен файлами между пользователями сети</a:t>
            </a:r>
          </a:p>
          <a:p>
            <a:pPr indent="-609600">
              <a:lnSpc>
                <a:spcPct val="150000"/>
              </a:lnSpc>
              <a:buClr>
                <a:schemeClr val="tx1"/>
              </a:buClr>
              <a:buFontTx/>
              <a:buAutoNum type="arabicParenR"/>
            </a:pP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общедоступных ресурсов: большее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дисковой памяти,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принтер, сканер, программное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и т.д.</a:t>
            </a:r>
          </a:p>
        </p:txBody>
      </p:sp>
      <p:pic>
        <p:nvPicPr>
          <p:cNvPr id="10" name="Рисунок 9" descr="32411216.gif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67390" y="257889"/>
            <a:ext cx="2096599" cy="89255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15516" y="1425624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9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Batang" pitchFamily="18" charset="-127"/>
              </a:rPr>
              <a:t>Основные свойства ЛС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Высокая скорость передачи, большая пропускная способность;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Низкий уровень ошибок передачи;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Ограниченное, точно определенное число компьютеров, подключаемых к сети;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Имеет один или несколько взаимосвязанных центров управления.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48105672_1251533176_033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916832"/>
            <a:ext cx="1956217" cy="1800200"/>
          </a:xfrm>
          <a:prstGeom prst="rect">
            <a:avLst/>
          </a:prstGeom>
        </p:spPr>
      </p:pic>
      <p:pic>
        <p:nvPicPr>
          <p:cNvPr id="13" name="Рисунок 12" descr="48104611_1251530704_012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797152"/>
            <a:ext cx="145216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36712"/>
            <a:ext cx="8567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локальных сетей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Batang" pitchFamily="18" charset="-127"/>
            </a:endParaRP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3" cstate="print">
            <a:lum bright="-13000"/>
          </a:blip>
          <a:stretch>
            <a:fillRect/>
          </a:stretch>
        </p:blipFill>
        <p:spPr>
          <a:xfrm>
            <a:off x="251520" y="4005064"/>
            <a:ext cx="3112938" cy="245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4" cstate="print">
            <a:lum bright="-13000"/>
          </a:blip>
          <a:stretch>
            <a:fillRect/>
          </a:stretch>
        </p:blipFill>
        <p:spPr>
          <a:xfrm>
            <a:off x="4571999" y="3933056"/>
            <a:ext cx="3037963" cy="255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со стрелкой вверх 17"/>
          <p:cNvSpPr/>
          <p:nvPr/>
        </p:nvSpPr>
        <p:spPr>
          <a:xfrm>
            <a:off x="323528" y="1556792"/>
            <a:ext cx="2952328" cy="2448272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Одноранговые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Все компьютеры равноправны. Всего не более 10 компьютеров</a:t>
            </a:r>
          </a:p>
          <a:p>
            <a:pPr algn="ctr"/>
            <a:endParaRPr lang="ru-RU" dirty="0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572000" y="1556792"/>
            <a:ext cx="3168352" cy="2376264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Сеть на основе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Gisha" pitchFamily="34" charset="-79"/>
              </a:rPr>
              <a:t>сервера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Один компьютер специально выделяется для хранения файлов и программных приложений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28662" y="142852"/>
            <a:ext cx="80033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/>
              <a:t>Компоненты локальной сети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857224" y="785794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2976" y="142852"/>
            <a:ext cx="762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/>
              <a:t>Типы сетевого кабеля</a:t>
            </a:r>
          </a:p>
        </p:txBody>
      </p:sp>
      <p:pic>
        <p:nvPicPr>
          <p:cNvPr id="7176" name="Picture 8" descr="Картинка 3 из 4334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14554"/>
            <a:ext cx="1584176" cy="1108923"/>
          </a:xfrm>
          <a:prstGeom prst="rect">
            <a:avLst/>
          </a:prstGeom>
          <a:noFill/>
        </p:spPr>
      </p:pic>
      <p:pic>
        <p:nvPicPr>
          <p:cNvPr id="7178" name="Picture 10" descr="Картинка 9 из 886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26000"/>
          </a:blip>
          <a:srcRect/>
          <a:stretch>
            <a:fillRect/>
          </a:stretch>
        </p:blipFill>
        <p:spPr bwMode="auto">
          <a:xfrm>
            <a:off x="3643306" y="2285992"/>
            <a:ext cx="1595055" cy="1052736"/>
          </a:xfrm>
          <a:prstGeom prst="rect">
            <a:avLst/>
          </a:prstGeom>
          <a:noFill/>
        </p:spPr>
      </p:pic>
      <p:pic>
        <p:nvPicPr>
          <p:cNvPr id="7186" name="Picture 18" descr="Картинка 4 из 963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6072198" y="2285992"/>
            <a:ext cx="2459990" cy="101538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357290" y="1785926"/>
            <a:ext cx="20162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коаксиальный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1785926"/>
            <a:ext cx="15841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витая пара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1785926"/>
            <a:ext cx="22565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оптоволоконный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4214818"/>
            <a:ext cx="6600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 зависимости от типа сетевого адаптера и типа кабеля скорость передачи информации по локальной сети обычно находится в диапазоне от 10 до 100 Мбит</a:t>
            </a:r>
            <a:r>
              <a:rPr lang="en-US" sz="2400" b="1" dirty="0"/>
              <a:t>/c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ransition>
    <p:comb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1122</Words>
  <Application>Microsoft Office PowerPoint</Application>
  <PresentationFormat>Экран (4:3)</PresentationFormat>
  <Paragraphs>201</Paragraphs>
  <Slides>31</Slides>
  <Notes>13</Notes>
  <HiddenSlides>12</HiddenSlides>
  <MMClips>3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Batang</vt:lpstr>
      <vt:lpstr>Arial</vt:lpstr>
      <vt:lpstr>Arial Black</vt:lpstr>
      <vt:lpstr>Calibri</vt:lpstr>
      <vt:lpstr>Century Gothic</vt:lpstr>
      <vt:lpstr>Comic Sans MS</vt:lpstr>
      <vt:lpstr>Constantia</vt:lpstr>
      <vt:lpstr>Segoe Print</vt:lpstr>
      <vt:lpstr>Times New Roman</vt:lpstr>
      <vt:lpstr>Wingdings</vt:lpstr>
      <vt:lpstr>Wingdings 2</vt:lpstr>
      <vt:lpstr>Тема Office</vt:lpstr>
      <vt:lpstr>Поток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линий связи</vt:lpstr>
      <vt:lpstr>Презентация PowerPoint</vt:lpstr>
      <vt:lpstr>Презентация PowerPoint</vt:lpstr>
      <vt:lpstr>Маршрутизатор – устройство для объединения сегментов сети в единую сеть</vt:lpstr>
      <vt:lpstr>Точка доступа – устройство для организации беспроводной локальной сети (используют радиоволны определённой частоты)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 – это уникальный адрес, который получает каждый компьютер, подключенный к Интернет, состоящий их четырех чисел, разделенных точками. Каждое число от 0 до 255. Например: 212.98.167.35</vt:lpstr>
      <vt:lpstr>Доменная система имен (DNS)</vt:lpstr>
      <vt:lpstr>  1. Географические (2-буквенные) 2. Административные (3-буквенные) </vt:lpstr>
      <vt:lpstr>Домены верхнего уровня</vt:lpstr>
      <vt:lpstr>Презентация PowerPoint</vt:lpstr>
      <vt:lpstr>Презентация PowerPoint</vt:lpstr>
      <vt:lpstr>ВСЕМИРНАЯ ПАУТИНА (WWW)</vt:lpstr>
      <vt:lpstr>URL-адрес</vt:lpstr>
      <vt:lpstr>Протоколы Интернет</vt:lpstr>
      <vt:lpstr>Протоколы Интернет</vt:lpstr>
      <vt:lpstr>Форма записи адреса электронной почты</vt:lpstr>
      <vt:lpstr>Web-обозреватели (браузеры)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108</cp:revision>
  <dcterms:created xsi:type="dcterms:W3CDTF">2012-01-17T09:02:46Z</dcterms:created>
  <dcterms:modified xsi:type="dcterms:W3CDTF">2025-04-24T09:27:04Z</dcterms:modified>
</cp:coreProperties>
</file>