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03447BB-5D67-496B-8E87-E561075AD55C}" styleName="Темный стиль 1 — акцент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2DE63D5-997A-4646-A377-4702673A728D}" styleName="Светлый стиль 2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D0682-216E-40F6-BD52-76C02478A216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94EF3584-3182-4141-BDF0-6FE4169576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999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D0682-216E-40F6-BD52-76C02478A216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F3584-3182-4141-BDF0-6FE4169576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346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D0682-216E-40F6-BD52-76C02478A216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4EF3584-3182-4141-BDF0-6FE4169576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48582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D0682-216E-40F6-BD52-76C02478A216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4EF3584-3182-4141-BDF0-6FE4169576F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07920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D0682-216E-40F6-BD52-76C02478A216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4EF3584-3182-4141-BDF0-6FE4169576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0542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D0682-216E-40F6-BD52-76C02478A216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F3584-3182-4141-BDF0-6FE4169576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2062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D0682-216E-40F6-BD52-76C02478A216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F3584-3182-4141-BDF0-6FE4169576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09024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D0682-216E-40F6-BD52-76C02478A216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F3584-3182-4141-BDF0-6FE4169576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38812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D0682-216E-40F6-BD52-76C02478A216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4EF3584-3182-4141-BDF0-6FE4169576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3831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D0682-216E-40F6-BD52-76C02478A216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F3584-3182-4141-BDF0-6FE4169576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375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D0682-216E-40F6-BD52-76C02478A216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4EF3584-3182-4141-BDF0-6FE4169576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4725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D0682-216E-40F6-BD52-76C02478A216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F3584-3182-4141-BDF0-6FE4169576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1696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D0682-216E-40F6-BD52-76C02478A216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F3584-3182-4141-BDF0-6FE4169576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2968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D0682-216E-40F6-BD52-76C02478A216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F3584-3182-4141-BDF0-6FE4169576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949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D0682-216E-40F6-BD52-76C02478A216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F3584-3182-4141-BDF0-6FE4169576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4266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D0682-216E-40F6-BD52-76C02478A216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F3584-3182-4141-BDF0-6FE4169576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4939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D0682-216E-40F6-BD52-76C02478A216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F3584-3182-4141-BDF0-6FE4169576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9561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D0682-216E-40F6-BD52-76C02478A216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F3584-3182-4141-BDF0-6FE4169576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32781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7" Type="http://schemas.openxmlformats.org/officeDocument/2006/relationships/slide" Target="slide10.xml"/><Relationship Id="rId2" Type="http://schemas.openxmlformats.org/officeDocument/2006/relationships/slide" Target="slide5.xml"/><Relationship Id="rId1" Type="http://schemas.openxmlformats.org/officeDocument/2006/relationships/slideLayout" Target="../slideLayouts/slideLayout11.xml"/><Relationship Id="rId6" Type="http://schemas.openxmlformats.org/officeDocument/2006/relationships/slide" Target="slide9.xml"/><Relationship Id="rId5" Type="http://schemas.openxmlformats.org/officeDocument/2006/relationships/slide" Target="slide8.xml"/><Relationship Id="rId4" Type="http://schemas.openxmlformats.org/officeDocument/2006/relationships/slide" Target="slide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BD8E9A-5C31-49BD-8BC0-7249DCD1DF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9729" y="1803405"/>
            <a:ext cx="11041812" cy="1825096"/>
          </a:xfrm>
        </p:spPr>
        <p:txBody>
          <a:bodyPr>
            <a:normAutofit/>
          </a:bodyPr>
          <a:lstStyle/>
          <a:p>
            <a:r>
              <a:rPr lang="ru-RU" dirty="0"/>
              <a:t>высказывания и Логические операции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ACB242A-4430-46D7-BBAA-E47F5DC92A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96023" y="3632201"/>
            <a:ext cx="4761781" cy="2466674"/>
          </a:xfrm>
        </p:spPr>
        <p:txBody>
          <a:bodyPr>
            <a:noAutofit/>
          </a:bodyPr>
          <a:lstStyle/>
          <a:p>
            <a:pPr algn="r"/>
            <a:r>
              <a:rPr lang="ru-RU" sz="1800" dirty="0"/>
              <a:t>Выполнила: </a:t>
            </a:r>
          </a:p>
          <a:p>
            <a:pPr algn="r"/>
            <a:r>
              <a:rPr lang="ru-RU" sz="1800" dirty="0" err="1"/>
              <a:t>Магай</a:t>
            </a:r>
            <a:r>
              <a:rPr lang="ru-RU" sz="1800" dirty="0"/>
              <a:t> Ольга Владимировна</a:t>
            </a:r>
          </a:p>
          <a:p>
            <a:pPr algn="r"/>
            <a:r>
              <a:rPr lang="ru-RU" sz="1800" dirty="0"/>
              <a:t>учитель информатики</a:t>
            </a:r>
          </a:p>
          <a:p>
            <a:pPr algn="r"/>
            <a:r>
              <a:rPr lang="ru-RU" sz="1800" dirty="0"/>
              <a:t>МБОУ СОШ </a:t>
            </a:r>
            <a:r>
              <a:rPr lang="ru-RU" sz="1800" dirty="0" err="1"/>
              <a:t>с.Владимиро</a:t>
            </a:r>
            <a:r>
              <a:rPr lang="ru-RU" sz="1800" dirty="0"/>
              <a:t>-Александровское</a:t>
            </a:r>
          </a:p>
          <a:p>
            <a:pPr algn="r"/>
            <a:r>
              <a:rPr lang="ru-RU" sz="1800" dirty="0"/>
              <a:t>Партизанского муниципального округа</a:t>
            </a:r>
          </a:p>
          <a:p>
            <a:pPr algn="r"/>
            <a:r>
              <a:rPr lang="ru-RU" sz="1800" dirty="0"/>
              <a:t>Приморского края</a:t>
            </a:r>
          </a:p>
        </p:txBody>
      </p:sp>
    </p:spTree>
    <p:extLst>
      <p:ext uri="{BB962C8B-B14F-4D97-AF65-F5344CB8AC3E}">
        <p14:creationId xmlns:p14="http://schemas.microsoft.com/office/powerpoint/2010/main" val="14102863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173DAF-8880-4230-B42C-203164283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0"/>
            <a:ext cx="10820400" cy="2802467"/>
          </a:xfrm>
        </p:spPr>
        <p:txBody>
          <a:bodyPr/>
          <a:lstStyle/>
          <a:p>
            <a:r>
              <a:rPr lang="ru-RU" dirty="0"/>
              <a:t>Задания для первичного закрепления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B56D217-661E-45F9-91AD-BE7FB9B638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5800" y="2222500"/>
            <a:ext cx="10130516" cy="3666067"/>
          </a:xfrm>
        </p:spPr>
        <p:txBody>
          <a:bodyPr>
            <a:normAutofit/>
          </a:bodyPr>
          <a:lstStyle/>
          <a:p>
            <a:r>
              <a:rPr lang="ru-RU" b="1" dirty="0"/>
              <a:t>Приоритет логических операций</a:t>
            </a:r>
            <a:r>
              <a:rPr lang="ru-RU" dirty="0"/>
              <a:t>: действия в скобках (если они есть), инверсия, конъюнкция,</a:t>
            </a:r>
            <a:r>
              <a:rPr lang="en-US" dirty="0"/>
              <a:t> </a:t>
            </a:r>
            <a:r>
              <a:rPr lang="ru-RU" dirty="0"/>
              <a:t>дизъюнкция, эквивалентность, импликация </a:t>
            </a:r>
          </a:p>
          <a:p>
            <a:endParaRPr lang="ru-RU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/>
              <a:t>На логическую формулу построить таблицу истинности:</a:t>
            </a:r>
          </a:p>
          <a:p>
            <a:r>
              <a:rPr lang="en-US" dirty="0"/>
              <a:t>F = A → ¬B </a:t>
            </a:r>
            <a:r>
              <a:rPr lang="ru-RU" altLang="ru-RU" sz="1600" dirty="0">
                <a:solidFill>
                  <a:schemeClr val="tx1"/>
                </a:solidFill>
                <a:latin typeface="Monotype Corsiva" panose="03010101010201010101" pitchFamily="66" charset="0"/>
              </a:rPr>
              <a:t>≡</a:t>
            </a:r>
            <a:r>
              <a:rPr lang="en-US" sz="1600" dirty="0">
                <a:solidFill>
                  <a:schemeClr val="tx1"/>
                </a:solidFill>
              </a:rPr>
              <a:t> ¬B ^ A</a:t>
            </a:r>
          </a:p>
          <a:p>
            <a:r>
              <a:rPr lang="en-US" dirty="0"/>
              <a:t>F = B </a:t>
            </a:r>
            <a:r>
              <a:rPr lang="ru-RU" altLang="ru-RU" sz="1600" dirty="0">
                <a:solidFill>
                  <a:schemeClr val="tx1"/>
                </a:solidFill>
                <a:latin typeface="Monotype Corsiva" panose="03010101010201010101" pitchFamily="66" charset="0"/>
              </a:rPr>
              <a:t>≡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dirty="0"/>
              <a:t> ¬A V C</a:t>
            </a:r>
          </a:p>
          <a:p>
            <a:endParaRPr lang="en-US" sz="160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/>
              <a:t>На логическую формулу построить логическую схему:</a:t>
            </a:r>
          </a:p>
          <a:p>
            <a:r>
              <a:rPr lang="en-US" dirty="0"/>
              <a:t>F = A ^ ¬B V D → B</a:t>
            </a:r>
            <a:endParaRPr lang="ru-RU" dirty="0"/>
          </a:p>
          <a:p>
            <a:endParaRPr lang="en-US" sz="160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64246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173DAF-8880-4230-B42C-203164283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9400" y="652123"/>
            <a:ext cx="8610600" cy="1295400"/>
          </a:xfrm>
        </p:spPr>
        <p:txBody>
          <a:bodyPr/>
          <a:lstStyle/>
          <a:p>
            <a:r>
              <a:rPr lang="ru-RU" dirty="0"/>
              <a:t>рефлексия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B56D217-661E-45F9-91AD-BE7FB9B638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5316" y="1920550"/>
            <a:ext cx="10472459" cy="823912"/>
          </a:xfrm>
        </p:spPr>
        <p:txBody>
          <a:bodyPr>
            <a:normAutofit fontScale="25000" lnSpcReduction="20000"/>
          </a:bodyPr>
          <a:lstStyle/>
          <a:p>
            <a:endParaRPr lang="en-US" sz="1600" dirty="0">
              <a:solidFill>
                <a:schemeClr val="tx1"/>
              </a:solidFill>
            </a:endParaRPr>
          </a:p>
          <a:p>
            <a:pPr algn="ctr"/>
            <a:r>
              <a:rPr lang="ru-RU" sz="7200" b="1" dirty="0"/>
              <a:t>Приоритет логических операций</a:t>
            </a:r>
            <a:r>
              <a:rPr lang="ru-RU" sz="7200" dirty="0"/>
              <a:t>: действия в скобках (если они есть), инверсия, конъюнкция,</a:t>
            </a:r>
            <a:r>
              <a:rPr lang="en-US" sz="7200" dirty="0"/>
              <a:t> </a:t>
            </a:r>
            <a:r>
              <a:rPr lang="ru-RU" sz="7200" dirty="0"/>
              <a:t>дизъюнкция, эквивалентность, импликация </a:t>
            </a:r>
          </a:p>
          <a:p>
            <a:r>
              <a:rPr lang="ru-RU" sz="7200" b="1" dirty="0"/>
              <a:t>На логическую формулу построить таблицу истинности:</a:t>
            </a:r>
          </a:p>
          <a:p>
            <a:endParaRPr lang="ru-RU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59E48588-E2EB-4A8B-A2FE-702F775C69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84225" y="2453216"/>
            <a:ext cx="5311775" cy="308601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 = A → ¬B </a:t>
            </a:r>
            <a:r>
              <a:rPr lang="ru-RU" altLang="ru-RU" sz="2400" dirty="0">
                <a:solidFill>
                  <a:schemeClr val="tx1"/>
                </a:solidFill>
                <a:latin typeface="Monotype Corsiva" panose="03010101010201010101" pitchFamily="66" charset="0"/>
              </a:rPr>
              <a:t>≡</a:t>
            </a:r>
            <a:r>
              <a:rPr lang="en-US" sz="2400" dirty="0">
                <a:solidFill>
                  <a:schemeClr val="tx1"/>
                </a:solidFill>
              </a:rPr>
              <a:t> ¬B ^ A</a:t>
            </a:r>
            <a:endParaRPr lang="ru-RU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chemeClr val="tx1"/>
              </a:solidFill>
            </a:endParaRPr>
          </a:p>
          <a:p>
            <a:endParaRPr lang="ru-RU" dirty="0"/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09F88E73-6E2C-4790-A4EE-FEB001618C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2453215"/>
            <a:ext cx="5334000" cy="308601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 = B </a:t>
            </a:r>
            <a:r>
              <a:rPr lang="ru-RU" altLang="ru-RU" sz="2400" dirty="0">
                <a:solidFill>
                  <a:schemeClr val="tx1"/>
                </a:solidFill>
                <a:latin typeface="Monotype Corsiva" panose="03010101010201010101" pitchFamily="66" charset="0"/>
              </a:rPr>
              <a:t>≡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dirty="0"/>
              <a:t> ¬A V C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8" name="Таблица 8">
            <a:extLst>
              <a:ext uri="{FF2B5EF4-FFF2-40B4-BE49-F238E27FC236}">
                <a16:creationId xmlns:a16="http://schemas.microsoft.com/office/drawing/2014/main" id="{22CC32EE-5B12-49B5-A6E1-D14481BC1F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2890467"/>
              </p:ext>
            </p:extLst>
          </p:nvPr>
        </p:nvGraphicFramePr>
        <p:xfrm>
          <a:off x="645785" y="3230805"/>
          <a:ext cx="4334773" cy="2841096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96642">
                  <a:extLst>
                    <a:ext uri="{9D8B030D-6E8A-4147-A177-3AD203B41FA5}">
                      <a16:colId xmlns:a16="http://schemas.microsoft.com/office/drawing/2014/main" val="578521390"/>
                    </a:ext>
                  </a:extLst>
                </a:gridCol>
                <a:gridCol w="433960">
                  <a:extLst>
                    <a:ext uri="{9D8B030D-6E8A-4147-A177-3AD203B41FA5}">
                      <a16:colId xmlns:a16="http://schemas.microsoft.com/office/drawing/2014/main" val="4183728498"/>
                    </a:ext>
                  </a:extLst>
                </a:gridCol>
                <a:gridCol w="520751">
                  <a:extLst>
                    <a:ext uri="{9D8B030D-6E8A-4147-A177-3AD203B41FA5}">
                      <a16:colId xmlns:a16="http://schemas.microsoft.com/office/drawing/2014/main" val="4174297965"/>
                    </a:ext>
                  </a:extLst>
                </a:gridCol>
                <a:gridCol w="945068">
                  <a:extLst>
                    <a:ext uri="{9D8B030D-6E8A-4147-A177-3AD203B41FA5}">
                      <a16:colId xmlns:a16="http://schemas.microsoft.com/office/drawing/2014/main" val="1373338051"/>
                    </a:ext>
                  </a:extLst>
                </a:gridCol>
                <a:gridCol w="1369009">
                  <a:extLst>
                    <a:ext uri="{9D8B030D-6E8A-4147-A177-3AD203B41FA5}">
                      <a16:colId xmlns:a16="http://schemas.microsoft.com/office/drawing/2014/main" val="2699573315"/>
                    </a:ext>
                  </a:extLst>
                </a:gridCol>
                <a:gridCol w="569343">
                  <a:extLst>
                    <a:ext uri="{9D8B030D-6E8A-4147-A177-3AD203B41FA5}">
                      <a16:colId xmlns:a16="http://schemas.microsoft.com/office/drawing/2014/main" val="3848208913"/>
                    </a:ext>
                  </a:extLst>
                </a:gridCol>
              </a:tblGrid>
              <a:tr h="565494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/>
                        <a:t>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/>
                        <a:t>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¬B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¬B ^ A</a:t>
                      </a:r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/>
                        <a:t>¬B </a:t>
                      </a:r>
                      <a:r>
                        <a:rPr lang="ru-RU" altLang="ru-RU" sz="1600" b="0" dirty="0">
                          <a:solidFill>
                            <a:schemeClr val="tx1"/>
                          </a:solidFill>
                          <a:latin typeface="Monotype Corsiva" panose="03010101010201010101" pitchFamily="66" charset="0"/>
                        </a:rPr>
                        <a:t>≡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 ¬B ^ A</a:t>
                      </a:r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F</a:t>
                      </a:r>
                      <a:endParaRPr lang="ru-RU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1572704"/>
                  </a:ext>
                </a:extLst>
              </a:tr>
              <a:tr h="565494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6997873"/>
                  </a:ext>
                </a:extLst>
              </a:tr>
              <a:tr h="565494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256576"/>
                  </a:ext>
                </a:extLst>
              </a:tr>
              <a:tr h="565494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09566"/>
                  </a:ext>
                </a:extLst>
              </a:tr>
              <a:tr h="565494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1452234"/>
                  </a:ext>
                </a:extLst>
              </a:tr>
            </a:tbl>
          </a:graphicData>
        </a:graphic>
      </p:graphicFrame>
      <p:graphicFrame>
        <p:nvGraphicFramePr>
          <p:cNvPr id="9" name="Таблица 9">
            <a:extLst>
              <a:ext uri="{FF2B5EF4-FFF2-40B4-BE49-F238E27FC236}">
                <a16:creationId xmlns:a16="http://schemas.microsoft.com/office/drawing/2014/main" id="{C0037753-5703-4B20-9981-5FBB1C4B59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6763586"/>
              </p:ext>
            </p:extLst>
          </p:nvPr>
        </p:nvGraphicFramePr>
        <p:xfrm>
          <a:off x="5944908" y="2889498"/>
          <a:ext cx="4196334" cy="3930312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511835">
                  <a:extLst>
                    <a:ext uri="{9D8B030D-6E8A-4147-A177-3AD203B41FA5}">
                      <a16:colId xmlns:a16="http://schemas.microsoft.com/office/drawing/2014/main" val="3027023570"/>
                    </a:ext>
                  </a:extLst>
                </a:gridCol>
                <a:gridCol w="586596">
                  <a:extLst>
                    <a:ext uri="{9D8B030D-6E8A-4147-A177-3AD203B41FA5}">
                      <a16:colId xmlns:a16="http://schemas.microsoft.com/office/drawing/2014/main" val="3533236833"/>
                    </a:ext>
                  </a:extLst>
                </a:gridCol>
                <a:gridCol w="560717">
                  <a:extLst>
                    <a:ext uri="{9D8B030D-6E8A-4147-A177-3AD203B41FA5}">
                      <a16:colId xmlns:a16="http://schemas.microsoft.com/office/drawing/2014/main" val="1371543014"/>
                    </a:ext>
                  </a:extLst>
                </a:gridCol>
                <a:gridCol w="629728">
                  <a:extLst>
                    <a:ext uri="{9D8B030D-6E8A-4147-A177-3AD203B41FA5}">
                      <a16:colId xmlns:a16="http://schemas.microsoft.com/office/drawing/2014/main" val="2708517419"/>
                    </a:ext>
                  </a:extLst>
                </a:gridCol>
                <a:gridCol w="987854">
                  <a:extLst>
                    <a:ext uri="{9D8B030D-6E8A-4147-A177-3AD203B41FA5}">
                      <a16:colId xmlns:a16="http://schemas.microsoft.com/office/drawing/2014/main" val="3412875472"/>
                    </a:ext>
                  </a:extLst>
                </a:gridCol>
                <a:gridCol w="919604">
                  <a:extLst>
                    <a:ext uri="{9D8B030D-6E8A-4147-A177-3AD203B41FA5}">
                      <a16:colId xmlns:a16="http://schemas.microsoft.com/office/drawing/2014/main" val="2924862478"/>
                    </a:ext>
                  </a:extLst>
                </a:gridCol>
              </a:tblGrid>
              <a:tr h="418899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A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B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C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¬A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/>
                        <a:t>¬A V C</a:t>
                      </a:r>
                    </a:p>
                    <a:p>
                      <a:pPr algn="ctr"/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F</a:t>
                      </a:r>
                      <a:endParaRPr lang="ru-RU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9941909"/>
                  </a:ext>
                </a:extLst>
              </a:tr>
              <a:tr h="418899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0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0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0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0</a:t>
                      </a:r>
                      <a:endParaRPr lang="ru-RU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288341"/>
                  </a:ext>
                </a:extLst>
              </a:tr>
              <a:tr h="418899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0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0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0</a:t>
                      </a:r>
                      <a:endParaRPr lang="ru-RU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0349314"/>
                  </a:ext>
                </a:extLst>
              </a:tr>
              <a:tr h="418899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0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0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  <a:endParaRPr lang="ru-RU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2873636"/>
                  </a:ext>
                </a:extLst>
              </a:tr>
              <a:tr h="418899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0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  <a:endParaRPr lang="ru-RU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1896382"/>
                  </a:ext>
                </a:extLst>
              </a:tr>
              <a:tr h="418899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0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0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0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0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  <a:endParaRPr lang="ru-RU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0522817"/>
                  </a:ext>
                </a:extLst>
              </a:tr>
              <a:tr h="418899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0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0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0</a:t>
                      </a:r>
                      <a:endParaRPr lang="ru-RU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7096409"/>
                  </a:ext>
                </a:extLst>
              </a:tr>
              <a:tr h="418899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0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0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0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0</a:t>
                      </a:r>
                      <a:endParaRPr lang="ru-RU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4030104"/>
                  </a:ext>
                </a:extLst>
              </a:tr>
              <a:tr h="418899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0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  <a:endParaRPr lang="ru-RU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44742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69180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173DAF-8880-4230-B42C-203164283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9400" y="652123"/>
            <a:ext cx="8610600" cy="1295400"/>
          </a:xfrm>
        </p:spPr>
        <p:txBody>
          <a:bodyPr/>
          <a:lstStyle/>
          <a:p>
            <a:r>
              <a:rPr lang="ru-RU" dirty="0"/>
              <a:t>рефлексия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B56D217-661E-45F9-91AD-BE7FB9B638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5316" y="1920550"/>
            <a:ext cx="10472459" cy="823912"/>
          </a:xfrm>
        </p:spPr>
        <p:txBody>
          <a:bodyPr>
            <a:normAutofit fontScale="25000" lnSpcReduction="20000"/>
          </a:bodyPr>
          <a:lstStyle/>
          <a:p>
            <a:endParaRPr lang="en-US" sz="1600" dirty="0">
              <a:solidFill>
                <a:schemeClr val="tx1"/>
              </a:solidFill>
            </a:endParaRPr>
          </a:p>
          <a:p>
            <a:pPr algn="ctr"/>
            <a:r>
              <a:rPr lang="ru-RU" sz="7200" b="1" dirty="0"/>
              <a:t>Приоритет логических операций</a:t>
            </a:r>
            <a:r>
              <a:rPr lang="ru-RU" sz="7200" dirty="0"/>
              <a:t>: действия в скобках (если они есть), инверсия, конъюнкция,</a:t>
            </a:r>
            <a:r>
              <a:rPr lang="en-US" sz="7200" dirty="0"/>
              <a:t> </a:t>
            </a:r>
            <a:r>
              <a:rPr lang="ru-RU" sz="7200" dirty="0"/>
              <a:t>дизъюнкция, эквивалентность, импликация </a:t>
            </a:r>
          </a:p>
          <a:p>
            <a:r>
              <a:rPr lang="ru-RU" sz="7200" b="1" dirty="0"/>
              <a:t>На логическую формулу построить логическую схему:</a:t>
            </a:r>
          </a:p>
          <a:p>
            <a:endParaRPr lang="ru-RU" b="1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67CB7E3-64E9-49BE-8E9E-D14D7461A43B}"/>
              </a:ext>
            </a:extLst>
          </p:cNvPr>
          <p:cNvSpPr txBox="1"/>
          <p:nvPr/>
        </p:nvSpPr>
        <p:spPr>
          <a:xfrm>
            <a:off x="784225" y="2377083"/>
            <a:ext cx="7738673" cy="3570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F = A ^ ¬B V D → B</a:t>
            </a:r>
          </a:p>
          <a:p>
            <a:endParaRPr lang="en-US" dirty="0"/>
          </a:p>
          <a:p>
            <a:endParaRPr lang="en-US" dirty="0"/>
          </a:p>
          <a:p>
            <a:r>
              <a:rPr lang="en-US" sz="1400" dirty="0"/>
              <a:t>B                   ¬B</a:t>
            </a:r>
          </a:p>
          <a:p>
            <a:endParaRPr lang="en-US" sz="1400" dirty="0"/>
          </a:p>
          <a:p>
            <a:r>
              <a:rPr lang="en-US" sz="1400" dirty="0"/>
              <a:t>                                             A ^ ¬B</a:t>
            </a:r>
          </a:p>
          <a:p>
            <a:r>
              <a:rPr lang="en-US" sz="1400" dirty="0"/>
              <a:t>A</a:t>
            </a:r>
          </a:p>
          <a:p>
            <a:r>
              <a:rPr lang="en-US" sz="1400" dirty="0"/>
              <a:t>                                                                            A ^ ¬B V D</a:t>
            </a:r>
          </a:p>
          <a:p>
            <a:endParaRPr lang="en-US" sz="1400" dirty="0"/>
          </a:p>
          <a:p>
            <a:endParaRPr lang="en-US" sz="1400" dirty="0"/>
          </a:p>
          <a:p>
            <a:r>
              <a:rPr lang="en-US" sz="1400" dirty="0"/>
              <a:t>D                                                                                                                                   F</a:t>
            </a:r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ru-RU" dirty="0"/>
          </a:p>
        </p:txBody>
      </p:sp>
      <p:grpSp>
        <p:nvGrpSpPr>
          <p:cNvPr id="19" name="Группа 18">
            <a:extLst>
              <a:ext uri="{FF2B5EF4-FFF2-40B4-BE49-F238E27FC236}">
                <a16:creationId xmlns:a16="http://schemas.microsoft.com/office/drawing/2014/main" id="{74C26888-389B-4138-8B85-4366C5909785}"/>
              </a:ext>
            </a:extLst>
          </p:cNvPr>
          <p:cNvGrpSpPr/>
          <p:nvPr/>
        </p:nvGrpSpPr>
        <p:grpSpPr>
          <a:xfrm>
            <a:off x="908711" y="3332953"/>
            <a:ext cx="5681870" cy="1868829"/>
            <a:chOff x="8062153" y="3959077"/>
            <a:chExt cx="5681870" cy="1868829"/>
          </a:xfrm>
        </p:grpSpPr>
        <p:grpSp>
          <p:nvGrpSpPr>
            <p:cNvPr id="20" name="Группа 19">
              <a:extLst>
                <a:ext uri="{FF2B5EF4-FFF2-40B4-BE49-F238E27FC236}">
                  <a16:creationId xmlns:a16="http://schemas.microsoft.com/office/drawing/2014/main" id="{CB248586-54DD-43ED-918D-DB2109ABF354}"/>
                </a:ext>
              </a:extLst>
            </p:cNvPr>
            <p:cNvGrpSpPr/>
            <p:nvPr/>
          </p:nvGrpSpPr>
          <p:grpSpPr>
            <a:xfrm>
              <a:off x="8062153" y="3959077"/>
              <a:ext cx="5681870" cy="1868829"/>
              <a:chOff x="8062153" y="3959077"/>
              <a:chExt cx="5681870" cy="1868829"/>
            </a:xfrm>
          </p:grpSpPr>
          <p:cxnSp>
            <p:nvCxnSpPr>
              <p:cNvPr id="23" name="Прямая соединительная линия 22">
                <a:extLst>
                  <a:ext uri="{FF2B5EF4-FFF2-40B4-BE49-F238E27FC236}">
                    <a16:creationId xmlns:a16="http://schemas.microsoft.com/office/drawing/2014/main" id="{BA331C60-F6C4-4B03-9F45-0411BAA97FE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088758" y="4204385"/>
                <a:ext cx="1275172" cy="0"/>
              </a:xfrm>
              <a:prstGeom prst="line">
                <a:avLst/>
              </a:prstGeom>
              <a:ln w="47625"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sp>
            <p:nvSpPr>
              <p:cNvPr id="24" name="Прямоугольник 23">
                <a:extLst>
                  <a:ext uri="{FF2B5EF4-FFF2-40B4-BE49-F238E27FC236}">
                    <a16:creationId xmlns:a16="http://schemas.microsoft.com/office/drawing/2014/main" id="{57D07260-15FD-4A03-866F-AE6132E295E9}"/>
                  </a:ext>
                </a:extLst>
              </p:cNvPr>
              <p:cNvSpPr/>
              <p:nvPr/>
            </p:nvSpPr>
            <p:spPr>
              <a:xfrm>
                <a:off x="9363930" y="3959077"/>
                <a:ext cx="717755" cy="1359871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bg1"/>
                    </a:solidFill>
                  </a:rPr>
                  <a:t>and</a:t>
                </a:r>
                <a:endParaRPr lang="ru-RU" b="1" dirty="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25" name="Прямая соединительная линия 24">
                <a:extLst>
                  <a:ext uri="{FF2B5EF4-FFF2-40B4-BE49-F238E27FC236}">
                    <a16:creationId xmlns:a16="http://schemas.microsoft.com/office/drawing/2014/main" id="{DA37485C-3974-470F-85E2-8D54A722ED7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081685" y="4583703"/>
                <a:ext cx="819970" cy="0"/>
              </a:xfrm>
              <a:prstGeom prst="line">
                <a:avLst/>
              </a:prstGeom>
              <a:ln w="47625"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26" name="Прямая соединительная линия 25">
                <a:extLst>
                  <a:ext uri="{FF2B5EF4-FFF2-40B4-BE49-F238E27FC236}">
                    <a16:creationId xmlns:a16="http://schemas.microsoft.com/office/drawing/2014/main" id="{AFBB4FCB-DFBB-4D6E-8BE1-F11195D47F1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088758" y="4913277"/>
                <a:ext cx="1275172" cy="0"/>
              </a:xfrm>
              <a:prstGeom prst="line">
                <a:avLst/>
              </a:prstGeom>
              <a:ln w="47625"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27" name="Прямая соединительная линия 26">
                <a:extLst>
                  <a:ext uri="{FF2B5EF4-FFF2-40B4-BE49-F238E27FC236}">
                    <a16:creationId xmlns:a16="http://schemas.microsoft.com/office/drawing/2014/main" id="{FFA8542B-DABD-410E-B89B-0D2AE31DA27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062153" y="5715534"/>
                <a:ext cx="2839502" cy="0"/>
              </a:xfrm>
              <a:prstGeom prst="line">
                <a:avLst/>
              </a:prstGeom>
              <a:ln w="47625"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sp>
            <p:nvSpPr>
              <p:cNvPr id="29" name="Прямоугольник 28">
                <a:extLst>
                  <a:ext uri="{FF2B5EF4-FFF2-40B4-BE49-F238E27FC236}">
                    <a16:creationId xmlns:a16="http://schemas.microsoft.com/office/drawing/2014/main" id="{F0315AF5-7141-49F5-BB35-1B62BF2BDDBA}"/>
                  </a:ext>
                </a:extLst>
              </p:cNvPr>
              <p:cNvSpPr/>
              <p:nvPr/>
            </p:nvSpPr>
            <p:spPr>
              <a:xfrm>
                <a:off x="10901655" y="4468035"/>
                <a:ext cx="717755" cy="1359871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bg1"/>
                    </a:solidFill>
                  </a:rPr>
                  <a:t>or</a:t>
                </a:r>
                <a:endParaRPr lang="ru-RU" b="1" dirty="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30" name="Прямая соединительная линия 29">
                <a:extLst>
                  <a:ext uri="{FF2B5EF4-FFF2-40B4-BE49-F238E27FC236}">
                    <a16:creationId xmlns:a16="http://schemas.microsoft.com/office/drawing/2014/main" id="{2277E54F-3DD7-4B9F-9080-E89D640BBE7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619410" y="5066782"/>
                <a:ext cx="2124613" cy="4186"/>
              </a:xfrm>
              <a:prstGeom prst="line">
                <a:avLst/>
              </a:prstGeom>
              <a:ln w="47625"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</p:grpSp>
        <p:sp>
          <p:nvSpPr>
            <p:cNvPr id="21" name="Прямоугольник 20">
              <a:extLst>
                <a:ext uri="{FF2B5EF4-FFF2-40B4-BE49-F238E27FC236}">
                  <a16:creationId xmlns:a16="http://schemas.microsoft.com/office/drawing/2014/main" id="{74F5D0AB-B52B-4F13-B668-AD422D7B149F}"/>
                </a:ext>
              </a:extLst>
            </p:cNvPr>
            <p:cNvSpPr/>
            <p:nvPr/>
          </p:nvSpPr>
          <p:spPr>
            <a:xfrm>
              <a:off x="8462513" y="4045789"/>
              <a:ext cx="474453" cy="31917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b="1" dirty="0">
                  <a:solidFill>
                    <a:schemeClr val="bg1"/>
                  </a:solidFill>
                </a:rPr>
                <a:t>not</a:t>
              </a:r>
              <a:endParaRPr lang="ru-RU" sz="1100" b="1" dirty="0">
                <a:solidFill>
                  <a:schemeClr val="bg1"/>
                </a:solidFill>
              </a:endParaRPr>
            </a:p>
          </p:txBody>
        </p:sp>
        <p:sp>
          <p:nvSpPr>
            <p:cNvPr id="22" name="Овал 21">
              <a:extLst>
                <a:ext uri="{FF2B5EF4-FFF2-40B4-BE49-F238E27FC236}">
                  <a16:creationId xmlns:a16="http://schemas.microsoft.com/office/drawing/2014/main" id="{7860E2A3-A125-4F0A-BC42-51FE09A90218}"/>
                </a:ext>
              </a:extLst>
            </p:cNvPr>
            <p:cNvSpPr/>
            <p:nvPr/>
          </p:nvSpPr>
          <p:spPr>
            <a:xfrm>
              <a:off x="8880036" y="4152342"/>
              <a:ext cx="113859" cy="112421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3" name="Группа 52">
            <a:extLst>
              <a:ext uri="{FF2B5EF4-FFF2-40B4-BE49-F238E27FC236}">
                <a16:creationId xmlns:a16="http://schemas.microsoft.com/office/drawing/2014/main" id="{0C1562C3-B21D-40AB-AEBE-DBD43E9945C7}"/>
              </a:ext>
            </a:extLst>
          </p:cNvPr>
          <p:cNvGrpSpPr/>
          <p:nvPr/>
        </p:nvGrpSpPr>
        <p:grpSpPr>
          <a:xfrm>
            <a:off x="908711" y="3333156"/>
            <a:ext cx="6303912" cy="2313868"/>
            <a:chOff x="903622" y="3343399"/>
            <a:chExt cx="6303912" cy="2313868"/>
          </a:xfrm>
        </p:grpSpPr>
        <p:sp>
          <p:nvSpPr>
            <p:cNvPr id="32" name="Прямоугольник 31">
              <a:extLst>
                <a:ext uri="{FF2B5EF4-FFF2-40B4-BE49-F238E27FC236}">
                  <a16:creationId xmlns:a16="http://schemas.microsoft.com/office/drawing/2014/main" id="{0DD1EBC4-251A-4AA0-9520-6BD4ED29D3F7}"/>
                </a:ext>
              </a:extLst>
            </p:cNvPr>
            <p:cNvSpPr/>
            <p:nvPr/>
          </p:nvSpPr>
          <p:spPr>
            <a:xfrm>
              <a:off x="5610216" y="4324424"/>
              <a:ext cx="474453" cy="31917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b="1" dirty="0">
                  <a:solidFill>
                    <a:schemeClr val="bg1"/>
                  </a:solidFill>
                </a:rPr>
                <a:t>not</a:t>
              </a:r>
              <a:endParaRPr lang="ru-RU" sz="1100" b="1" dirty="0">
                <a:solidFill>
                  <a:schemeClr val="bg1"/>
                </a:solidFill>
              </a:endParaRPr>
            </a:p>
          </p:txBody>
        </p:sp>
        <p:grpSp>
          <p:nvGrpSpPr>
            <p:cNvPr id="33" name="Группа 32">
              <a:extLst>
                <a:ext uri="{FF2B5EF4-FFF2-40B4-BE49-F238E27FC236}">
                  <a16:creationId xmlns:a16="http://schemas.microsoft.com/office/drawing/2014/main" id="{B4D0EC0C-22FC-4146-A26C-BF52FD467564}"/>
                </a:ext>
              </a:extLst>
            </p:cNvPr>
            <p:cNvGrpSpPr/>
            <p:nvPr/>
          </p:nvGrpSpPr>
          <p:grpSpPr>
            <a:xfrm>
              <a:off x="903622" y="3343399"/>
              <a:ext cx="6303912" cy="2313868"/>
              <a:chOff x="8062153" y="3959077"/>
              <a:chExt cx="6303912" cy="2313868"/>
            </a:xfrm>
          </p:grpSpPr>
          <p:grpSp>
            <p:nvGrpSpPr>
              <p:cNvPr id="34" name="Группа 33">
                <a:extLst>
                  <a:ext uri="{FF2B5EF4-FFF2-40B4-BE49-F238E27FC236}">
                    <a16:creationId xmlns:a16="http://schemas.microsoft.com/office/drawing/2014/main" id="{5F0BFA4E-5A80-42D5-9141-E1926BC508E6}"/>
                  </a:ext>
                </a:extLst>
              </p:cNvPr>
              <p:cNvGrpSpPr/>
              <p:nvPr/>
            </p:nvGrpSpPr>
            <p:grpSpPr>
              <a:xfrm>
                <a:off x="8062153" y="3959077"/>
                <a:ext cx="6303912" cy="2313868"/>
                <a:chOff x="8062153" y="3959077"/>
                <a:chExt cx="6303912" cy="2313868"/>
              </a:xfrm>
            </p:grpSpPr>
            <p:cxnSp>
              <p:nvCxnSpPr>
                <p:cNvPr id="37" name="Прямая соединительная линия 36">
                  <a:extLst>
                    <a:ext uri="{FF2B5EF4-FFF2-40B4-BE49-F238E27FC236}">
                      <a16:creationId xmlns:a16="http://schemas.microsoft.com/office/drawing/2014/main" id="{1390D5FA-1E72-4339-8473-0BD90B9200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8088758" y="4204385"/>
                  <a:ext cx="1275172" cy="0"/>
                </a:xfrm>
                <a:prstGeom prst="line">
                  <a:avLst/>
                </a:prstGeom>
                <a:ln w="47625"/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sp>
              <p:nvSpPr>
                <p:cNvPr id="38" name="Прямоугольник 37">
                  <a:extLst>
                    <a:ext uri="{FF2B5EF4-FFF2-40B4-BE49-F238E27FC236}">
                      <a16:creationId xmlns:a16="http://schemas.microsoft.com/office/drawing/2014/main" id="{4385CA7A-2093-4261-BF7A-7560C6F82D7F}"/>
                    </a:ext>
                  </a:extLst>
                </p:cNvPr>
                <p:cNvSpPr/>
                <p:nvPr/>
              </p:nvSpPr>
              <p:spPr>
                <a:xfrm>
                  <a:off x="9363930" y="3959077"/>
                  <a:ext cx="717755" cy="1359871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>
                      <a:solidFill>
                        <a:schemeClr val="bg1"/>
                      </a:solidFill>
                    </a:rPr>
                    <a:t>and</a:t>
                  </a:r>
                  <a:endParaRPr lang="ru-RU" b="1" dirty="0">
                    <a:solidFill>
                      <a:schemeClr val="bg1"/>
                    </a:solidFill>
                  </a:endParaRPr>
                </a:p>
              </p:txBody>
            </p:sp>
            <p:cxnSp>
              <p:nvCxnSpPr>
                <p:cNvPr id="39" name="Прямая соединительная линия 38">
                  <a:extLst>
                    <a:ext uri="{FF2B5EF4-FFF2-40B4-BE49-F238E27FC236}">
                      <a16:creationId xmlns:a16="http://schemas.microsoft.com/office/drawing/2014/main" id="{02A775B4-4CD8-4D79-8FF5-157255CED6B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081685" y="4583703"/>
                  <a:ext cx="819970" cy="0"/>
                </a:xfrm>
                <a:prstGeom prst="line">
                  <a:avLst/>
                </a:prstGeom>
                <a:ln w="47625"/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Прямая соединительная линия 39">
                  <a:extLst>
                    <a:ext uri="{FF2B5EF4-FFF2-40B4-BE49-F238E27FC236}">
                      <a16:creationId xmlns:a16="http://schemas.microsoft.com/office/drawing/2014/main" id="{32CFB4E6-B452-4CDD-965D-2FCD59D25A6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8088758" y="4913277"/>
                  <a:ext cx="1275172" cy="0"/>
                </a:xfrm>
                <a:prstGeom prst="line">
                  <a:avLst/>
                </a:prstGeom>
                <a:ln w="47625"/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Прямая соединительная линия 40">
                  <a:extLst>
                    <a:ext uri="{FF2B5EF4-FFF2-40B4-BE49-F238E27FC236}">
                      <a16:creationId xmlns:a16="http://schemas.microsoft.com/office/drawing/2014/main" id="{0D83CB95-E88A-4401-A64A-F3FCADB7356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8062153" y="5715534"/>
                  <a:ext cx="2839502" cy="0"/>
                </a:xfrm>
                <a:prstGeom prst="line">
                  <a:avLst/>
                </a:prstGeom>
                <a:ln w="47625"/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sp>
              <p:nvSpPr>
                <p:cNvPr id="42" name="Прямоугольник 41">
                  <a:extLst>
                    <a:ext uri="{FF2B5EF4-FFF2-40B4-BE49-F238E27FC236}">
                      <a16:creationId xmlns:a16="http://schemas.microsoft.com/office/drawing/2014/main" id="{29D114A0-2DDE-42A6-97A2-F08978CA03B4}"/>
                    </a:ext>
                  </a:extLst>
                </p:cNvPr>
                <p:cNvSpPr/>
                <p:nvPr/>
              </p:nvSpPr>
              <p:spPr>
                <a:xfrm>
                  <a:off x="10901655" y="4468035"/>
                  <a:ext cx="717755" cy="1359871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>
                      <a:solidFill>
                        <a:schemeClr val="bg1"/>
                      </a:solidFill>
                    </a:rPr>
                    <a:t>or</a:t>
                  </a:r>
                  <a:endParaRPr lang="ru-RU" b="1" dirty="0">
                    <a:solidFill>
                      <a:schemeClr val="bg1"/>
                    </a:solidFill>
                  </a:endParaRPr>
                </a:p>
              </p:txBody>
            </p:sp>
            <p:cxnSp>
              <p:nvCxnSpPr>
                <p:cNvPr id="49" name="Прямая соединительная линия 48">
                  <a:extLst>
                    <a:ext uri="{FF2B5EF4-FFF2-40B4-BE49-F238E27FC236}">
                      <a16:creationId xmlns:a16="http://schemas.microsoft.com/office/drawing/2014/main" id="{5D2F43C8-67D8-4D9C-B19A-8C0E4F40AE2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8285772" y="6138228"/>
                  <a:ext cx="5362538" cy="0"/>
                </a:xfrm>
                <a:prstGeom prst="line">
                  <a:avLst/>
                </a:prstGeom>
                <a:ln w="47625"/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sp>
              <p:nvSpPr>
                <p:cNvPr id="51" name="Прямоугольник 50">
                  <a:extLst>
                    <a:ext uri="{FF2B5EF4-FFF2-40B4-BE49-F238E27FC236}">
                      <a16:creationId xmlns:a16="http://schemas.microsoft.com/office/drawing/2014/main" id="{B62D3EBB-1F8B-4259-9AD8-72A500CF2472}"/>
                    </a:ext>
                  </a:extLst>
                </p:cNvPr>
                <p:cNvSpPr/>
                <p:nvPr/>
              </p:nvSpPr>
              <p:spPr>
                <a:xfrm>
                  <a:off x="13648310" y="4913074"/>
                  <a:ext cx="717755" cy="1359871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>
                      <a:solidFill>
                        <a:schemeClr val="bg1"/>
                      </a:solidFill>
                    </a:rPr>
                    <a:t>or</a:t>
                  </a:r>
                  <a:endParaRPr lang="ru-RU" b="1" dirty="0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35" name="Прямоугольник 34">
                <a:extLst>
                  <a:ext uri="{FF2B5EF4-FFF2-40B4-BE49-F238E27FC236}">
                    <a16:creationId xmlns:a16="http://schemas.microsoft.com/office/drawing/2014/main" id="{01D7A592-98CF-4D9B-825E-BC1C2E17612E}"/>
                  </a:ext>
                </a:extLst>
              </p:cNvPr>
              <p:cNvSpPr/>
              <p:nvPr/>
            </p:nvSpPr>
            <p:spPr>
              <a:xfrm>
                <a:off x="8462513" y="4045789"/>
                <a:ext cx="474453" cy="319170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b="1" dirty="0">
                    <a:solidFill>
                      <a:schemeClr val="bg1"/>
                    </a:solidFill>
                  </a:rPr>
                  <a:t>not</a:t>
                </a:r>
                <a:endParaRPr lang="ru-RU" sz="11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6" name="Овал 35">
                <a:extLst>
                  <a:ext uri="{FF2B5EF4-FFF2-40B4-BE49-F238E27FC236}">
                    <a16:creationId xmlns:a16="http://schemas.microsoft.com/office/drawing/2014/main" id="{644B44C3-31D1-4F95-A7CF-112BEFA726A6}"/>
                  </a:ext>
                </a:extLst>
              </p:cNvPr>
              <p:cNvSpPr/>
              <p:nvPr/>
            </p:nvSpPr>
            <p:spPr>
              <a:xfrm>
                <a:off x="8880036" y="4152342"/>
                <a:ext cx="113859" cy="112421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4" name="Овал 43">
                <a:extLst>
                  <a:ext uri="{FF2B5EF4-FFF2-40B4-BE49-F238E27FC236}">
                    <a16:creationId xmlns:a16="http://schemas.microsoft.com/office/drawing/2014/main" id="{32E96EFE-0CE1-42A2-AE65-7A3333C590FD}"/>
                  </a:ext>
                </a:extLst>
              </p:cNvPr>
              <p:cNvSpPr/>
              <p:nvPr/>
            </p:nvSpPr>
            <p:spPr>
              <a:xfrm>
                <a:off x="13181760" y="5022822"/>
                <a:ext cx="113859" cy="112421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cxnSp>
        <p:nvCxnSpPr>
          <p:cNvPr id="47" name="Прямая соединительная линия 46">
            <a:extLst>
              <a:ext uri="{FF2B5EF4-FFF2-40B4-BE49-F238E27FC236}">
                <a16:creationId xmlns:a16="http://schemas.microsoft.com/office/drawing/2014/main" id="{5752FE9F-0387-45BF-BD57-0BBE41B1D825}"/>
              </a:ext>
            </a:extLst>
          </p:cNvPr>
          <p:cNvCxnSpPr>
            <a:cxnSpLocks/>
          </p:cNvCxnSpPr>
          <p:nvPr/>
        </p:nvCxnSpPr>
        <p:spPr>
          <a:xfrm>
            <a:off x="1127241" y="3588707"/>
            <a:ext cx="0" cy="1940825"/>
          </a:xfrm>
          <a:prstGeom prst="line">
            <a:avLst/>
          </a:prstGeom>
          <a:ln w="57150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1868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173DAF-8880-4230-B42C-203164283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0"/>
            <a:ext cx="10820400" cy="2802467"/>
          </a:xfrm>
        </p:spPr>
        <p:txBody>
          <a:bodyPr/>
          <a:lstStyle/>
          <a:p>
            <a:r>
              <a:rPr lang="ru-RU" dirty="0"/>
              <a:t>Логические высказывания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B56D217-661E-45F9-91AD-BE7FB9B638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5799" y="2156761"/>
            <a:ext cx="10675189" cy="3666067"/>
          </a:xfrm>
        </p:spPr>
        <p:txBody>
          <a:bodyPr>
            <a:normAutofit fontScale="92500" lnSpcReduction="20000"/>
          </a:bodyPr>
          <a:lstStyle/>
          <a:p>
            <a:r>
              <a:rPr lang="ru-RU" sz="2000" b="1" i="1" u="sng" dirty="0"/>
              <a:t>Простое высказывание </a:t>
            </a:r>
            <a:r>
              <a:rPr lang="ru-RU" sz="2000" b="1" i="1" dirty="0"/>
              <a:t>(состоят из одного высказывания)</a:t>
            </a:r>
          </a:p>
          <a:p>
            <a:endParaRPr lang="en-US" sz="2000" b="1" i="1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800" b="1" i="1" dirty="0"/>
              <a:t>Алгебра логики </a:t>
            </a:r>
            <a:r>
              <a:rPr lang="ru-RU" sz="1800" dirty="0"/>
              <a:t>– раздел математической логики, изучающий высказывания, операции и действия над ними.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800" b="1" i="1" dirty="0"/>
              <a:t>Высказывание</a:t>
            </a:r>
            <a:r>
              <a:rPr lang="ru-RU" sz="1800" dirty="0"/>
              <a:t> (простое) – повествовательное предложение, которое может быть верным (истинным) или неверным (ложным). Обозначается латинской буквой: </a:t>
            </a:r>
            <a:r>
              <a:rPr lang="en-US" sz="1800" dirty="0"/>
              <a:t>A, B, C, F…</a:t>
            </a:r>
            <a:endParaRPr lang="ru-RU" sz="18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800" b="1" i="1" dirty="0"/>
              <a:t>Истина в логике </a:t>
            </a:r>
            <a:r>
              <a:rPr lang="ru-RU" sz="1800" dirty="0"/>
              <a:t>– 1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800" b="1" i="1" dirty="0"/>
              <a:t>Ложь в логике </a:t>
            </a:r>
            <a:r>
              <a:rPr lang="ru-RU" sz="1800" dirty="0"/>
              <a:t>– 0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800" dirty="0"/>
              <a:t>Истинное высказывание: </a:t>
            </a:r>
            <a:r>
              <a:rPr lang="en-US" sz="1800" dirty="0"/>
              <a:t>F = 1 </a:t>
            </a:r>
            <a:r>
              <a:rPr lang="ru-RU" sz="1800" dirty="0"/>
              <a:t>(Москва – столица России).</a:t>
            </a:r>
            <a:endParaRPr lang="en-US" sz="18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800" dirty="0"/>
              <a:t>Ложное высказывание: </a:t>
            </a:r>
            <a:r>
              <a:rPr lang="en-US" sz="1800" dirty="0"/>
              <a:t>F = 0 </a:t>
            </a:r>
            <a:r>
              <a:rPr lang="ru-RU" sz="1800" dirty="0"/>
              <a:t>(Москва – не столица России, Москва – столица Китая).</a:t>
            </a:r>
          </a:p>
          <a:p>
            <a:endParaRPr lang="ru-RU" sz="1800" dirty="0"/>
          </a:p>
          <a:p>
            <a:r>
              <a:rPr lang="ru-RU" sz="1800" i="1" dirty="0"/>
              <a:t>Приведите примеры истинных и ложных простых высказываний?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0980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173DAF-8880-4230-B42C-203164283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0"/>
            <a:ext cx="10820400" cy="2802467"/>
          </a:xfrm>
        </p:spPr>
        <p:txBody>
          <a:bodyPr/>
          <a:lstStyle/>
          <a:p>
            <a:r>
              <a:rPr lang="ru-RU" dirty="0"/>
              <a:t>Логические высказывания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B56D217-661E-45F9-91AD-BE7FB9B638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5800" y="1679036"/>
            <a:ext cx="10130516" cy="3666067"/>
          </a:xfrm>
        </p:spPr>
        <p:txBody>
          <a:bodyPr>
            <a:normAutofit/>
          </a:bodyPr>
          <a:lstStyle/>
          <a:p>
            <a:r>
              <a:rPr lang="ru-RU" sz="2000" b="1" i="1" u="sng" dirty="0"/>
              <a:t>Сложное высказывание </a:t>
            </a:r>
            <a:r>
              <a:rPr lang="ru-RU" sz="2000" b="1" i="1" dirty="0"/>
              <a:t>(состоят из двух и более простых высказываний, объединённых логическими связками)</a:t>
            </a:r>
          </a:p>
          <a:p>
            <a:endParaRPr lang="ru-RU" sz="2000" b="1" i="1" u="sng" dirty="0"/>
          </a:p>
          <a:p>
            <a:r>
              <a:rPr lang="ru-RU" sz="2000" dirty="0"/>
              <a:t>     </a:t>
            </a:r>
            <a:r>
              <a:rPr lang="en-US" sz="2000" dirty="0"/>
              <a:t>A = </a:t>
            </a:r>
            <a:r>
              <a:rPr lang="ru-RU" sz="2000" dirty="0"/>
              <a:t>Иванов любит петь.</a:t>
            </a:r>
          </a:p>
          <a:p>
            <a:r>
              <a:rPr lang="ru-RU" sz="2000" dirty="0"/>
              <a:t>     </a:t>
            </a:r>
            <a:r>
              <a:rPr lang="en-US" sz="2000" dirty="0"/>
              <a:t>B = </a:t>
            </a:r>
            <a:r>
              <a:rPr lang="ru-RU" sz="2000" dirty="0"/>
              <a:t>Иванов любит рисовать.</a:t>
            </a:r>
          </a:p>
          <a:p>
            <a:r>
              <a:rPr lang="ru-RU" sz="2000" dirty="0"/>
              <a:t>     С = Иванов любит петь </a:t>
            </a:r>
            <a:r>
              <a:rPr lang="ru-RU" sz="2000" b="1" u="sng" dirty="0"/>
              <a:t>И</a:t>
            </a:r>
            <a:r>
              <a:rPr lang="ru-RU" sz="2000" dirty="0"/>
              <a:t> рисовать.</a:t>
            </a:r>
            <a:endParaRPr lang="en-US" sz="20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i="1" dirty="0"/>
              <a:t>Как вы думаете, какую роль в данном сложном высказывании выполняет союз «</a:t>
            </a:r>
            <a:r>
              <a:rPr lang="ru-RU" b="1" i="1" u="sng" dirty="0"/>
              <a:t>И</a:t>
            </a:r>
            <a:r>
              <a:rPr lang="ru-RU" i="1" dirty="0"/>
              <a:t>»?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i="1" dirty="0"/>
              <a:t>Приведите примеры сложных высказываний?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6077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173DAF-8880-4230-B42C-203164283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0"/>
            <a:ext cx="10820400" cy="2802467"/>
          </a:xfrm>
        </p:spPr>
        <p:txBody>
          <a:bodyPr/>
          <a:lstStyle/>
          <a:p>
            <a:r>
              <a:rPr lang="ru-RU" dirty="0"/>
              <a:t>Логические операции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B56D217-661E-45F9-91AD-BE7FB9B638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5800" y="2222500"/>
            <a:ext cx="10130516" cy="3666067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Логические операции – логические действия, совершаемые над высказываниями.</a:t>
            </a:r>
          </a:p>
          <a:p>
            <a:endParaRPr lang="ru-RU" b="1" dirty="0"/>
          </a:p>
          <a:p>
            <a:r>
              <a:rPr lang="ru-RU" b="1" dirty="0"/>
              <a:t>Логические операции:</a:t>
            </a:r>
          </a:p>
          <a:p>
            <a:endParaRPr lang="ru-RU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>
                <a:hlinkClick r:id="rId2" action="ppaction://hlinksldjump"/>
              </a:rPr>
              <a:t>Инверсия</a:t>
            </a:r>
            <a:endParaRPr lang="ru-RU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>
                <a:hlinkClick r:id="rId3" action="ppaction://hlinksldjump"/>
              </a:rPr>
              <a:t>Конъюнкция</a:t>
            </a:r>
            <a:endParaRPr lang="ru-RU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>
                <a:hlinkClick r:id="rId4" action="ppaction://hlinksldjump"/>
              </a:rPr>
              <a:t>Дизъюнкция</a:t>
            </a:r>
            <a:endParaRPr lang="ru-RU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>
                <a:hlinkClick r:id="rId5" action="ppaction://hlinksldjump"/>
              </a:rPr>
              <a:t>Импликация</a:t>
            </a:r>
            <a:endParaRPr lang="ru-RU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>
                <a:hlinkClick r:id="rId6" action="ppaction://hlinksldjump"/>
              </a:rPr>
              <a:t>Эквивалентность</a:t>
            </a:r>
            <a:endParaRPr lang="ru-RU" dirty="0"/>
          </a:p>
          <a:p>
            <a:endParaRPr lang="ru-RU" dirty="0"/>
          </a:p>
          <a:p>
            <a:r>
              <a:rPr lang="ru-RU" dirty="0">
                <a:hlinkClick r:id="rId7" action="ppaction://hlinksldjump"/>
              </a:rPr>
              <a:t>Задания для первичного закрепления</a:t>
            </a:r>
            <a:endParaRPr lang="ru-RU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1509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173DAF-8880-4230-B42C-203164283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Логические операции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B56D217-661E-45F9-91AD-BE7FB9B638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endParaRPr lang="en-US" dirty="0"/>
          </a:p>
          <a:p>
            <a:pPr algn="ctr"/>
            <a:r>
              <a:rPr lang="ru-RU" sz="3800" b="1" dirty="0"/>
              <a:t>Таблица истинности</a:t>
            </a:r>
          </a:p>
        </p:txBody>
      </p:sp>
      <p:sp>
        <p:nvSpPr>
          <p:cNvPr id="14" name="Текст 13">
            <a:extLst>
              <a:ext uri="{FF2B5EF4-FFF2-40B4-BE49-F238E27FC236}">
                <a16:creationId xmlns:a16="http://schemas.microsoft.com/office/drawing/2014/main" id="{2E673FE5-5696-423E-B958-45EAEAACA64C}"/>
              </a:ext>
            </a:extLst>
          </p:cNvPr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pPr algn="ctr"/>
            <a:r>
              <a:rPr lang="ru-RU" dirty="0"/>
              <a:t>Истина превращается в ложь и наоборот.</a:t>
            </a:r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3A69E4F6-769A-4FA1-83E3-A445A3FC8EBB}"/>
              </a:ext>
            </a:extLst>
          </p:cNvPr>
          <p:cNvSpPr>
            <a:spLocks noGrp="1"/>
          </p:cNvSpPr>
          <p:nvPr>
            <p:ph type="body" sz="half" idx="16"/>
          </p:nvPr>
        </p:nvSpPr>
        <p:spPr>
          <a:xfrm>
            <a:off x="4113262" y="2904066"/>
            <a:ext cx="3801266" cy="3314618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lang="ru-RU" sz="1800" dirty="0"/>
              <a:t>логическое отрицание: </a:t>
            </a:r>
            <a:endParaRPr lang="en-US" sz="1800" dirty="0"/>
          </a:p>
          <a:p>
            <a:pPr algn="ctr">
              <a:spcBef>
                <a:spcPts val="0"/>
              </a:spcBef>
            </a:pPr>
            <a:r>
              <a:rPr lang="ru-RU" sz="1800" dirty="0"/>
              <a:t>«</a:t>
            </a:r>
            <a:r>
              <a:rPr lang="ru-RU" sz="1800" b="1" dirty="0"/>
              <a:t>не</a:t>
            </a:r>
            <a:r>
              <a:rPr lang="ru-RU" sz="1800" dirty="0"/>
              <a:t>», «</a:t>
            </a:r>
            <a:r>
              <a:rPr lang="ru-RU" sz="1800" b="1" dirty="0"/>
              <a:t>нет</a:t>
            </a:r>
            <a:r>
              <a:rPr lang="ru-RU" sz="1800" dirty="0"/>
              <a:t>», «</a:t>
            </a:r>
            <a:r>
              <a:rPr lang="ru-RU" sz="1800" b="1" dirty="0"/>
              <a:t>неверно, что</a:t>
            </a:r>
            <a:r>
              <a:rPr lang="ru-RU" sz="1800" dirty="0"/>
              <a:t>» – отрицание высказыванию</a:t>
            </a:r>
          </a:p>
          <a:p>
            <a:r>
              <a:rPr lang="ru-RU" sz="1800" dirty="0"/>
              <a:t> </a:t>
            </a:r>
            <a:r>
              <a:rPr lang="ru-RU" sz="1600" dirty="0"/>
              <a:t>(обозначается: </a:t>
            </a:r>
            <a:r>
              <a:rPr lang="ru-RU" sz="1600" b="1" dirty="0"/>
              <a:t>не</a:t>
            </a:r>
            <a:r>
              <a:rPr lang="en-US" sz="1600" b="1" dirty="0"/>
              <a:t> A, not A, ¬A,</a:t>
            </a:r>
            <a:r>
              <a:rPr lang="ru-RU" sz="1600" b="1" dirty="0"/>
              <a:t> </a:t>
            </a:r>
            <a:r>
              <a:rPr lang="en-US" sz="1600" b="1" dirty="0"/>
              <a:t> A </a:t>
            </a:r>
            <a:r>
              <a:rPr lang="en-US" sz="1600" dirty="0"/>
              <a:t>)</a:t>
            </a:r>
            <a:endParaRPr lang="ru-RU" sz="1600" dirty="0"/>
          </a:p>
          <a:p>
            <a:endParaRPr lang="ru-RU" sz="1600" dirty="0"/>
          </a:p>
          <a:p>
            <a:pPr algn="ctr"/>
            <a:r>
              <a:rPr lang="ru-RU" sz="1600" b="1" dirty="0"/>
              <a:t>А </a:t>
            </a:r>
            <a:r>
              <a:rPr lang="ru-RU" sz="1600" dirty="0"/>
              <a:t>= Москва – столица России.</a:t>
            </a:r>
          </a:p>
          <a:p>
            <a:pPr algn="ctr"/>
            <a:r>
              <a:rPr lang="ru-RU" sz="1600" b="1" dirty="0"/>
              <a:t>¬ А</a:t>
            </a:r>
            <a:r>
              <a:rPr lang="ru-RU" sz="1600" dirty="0"/>
              <a:t> = Москва – </a:t>
            </a:r>
            <a:r>
              <a:rPr lang="ru-RU" sz="1800" b="1" dirty="0"/>
              <a:t>не</a:t>
            </a:r>
            <a:r>
              <a:rPr lang="ru-RU" sz="2400" b="1" dirty="0"/>
              <a:t> </a:t>
            </a:r>
            <a:r>
              <a:rPr lang="ru-RU" sz="1600" dirty="0"/>
              <a:t>столица России.</a:t>
            </a:r>
          </a:p>
          <a:p>
            <a:endParaRPr lang="ru-RU" sz="1600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13" name="Текст 12">
            <a:extLst>
              <a:ext uri="{FF2B5EF4-FFF2-40B4-BE49-F238E27FC236}">
                <a16:creationId xmlns:a16="http://schemas.microsoft.com/office/drawing/2014/main" id="{F52947D9-1039-4683-81DB-2E2C668CB58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r>
              <a:rPr lang="ru-RU" sz="2100" b="1" dirty="0"/>
              <a:t>Логическая схема</a:t>
            </a:r>
          </a:p>
        </p:txBody>
      </p:sp>
      <p:sp>
        <p:nvSpPr>
          <p:cNvPr id="16" name="Текст 15">
            <a:extLst>
              <a:ext uri="{FF2B5EF4-FFF2-40B4-BE49-F238E27FC236}">
                <a16:creationId xmlns:a16="http://schemas.microsoft.com/office/drawing/2014/main" id="{A9F36157-2DF7-4EB3-85E7-8AFC7580F241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pPr algn="ctr"/>
            <a:r>
              <a:rPr lang="ru-RU" dirty="0"/>
              <a:t>Один вход – один выход.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        </a:t>
            </a:r>
            <a:r>
              <a:rPr lang="en-US" sz="2000" dirty="0"/>
              <a:t>A                 ¬A</a:t>
            </a:r>
            <a:endParaRPr lang="ru-RU" dirty="0"/>
          </a:p>
        </p:txBody>
      </p:sp>
      <p:graphicFrame>
        <p:nvGraphicFramePr>
          <p:cNvPr id="6" name="Таблица 6">
            <a:extLst>
              <a:ext uri="{FF2B5EF4-FFF2-40B4-BE49-F238E27FC236}">
                <a16:creationId xmlns:a16="http://schemas.microsoft.com/office/drawing/2014/main" id="{0E468081-F0F0-404F-983D-A7FB8DC91B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8797657"/>
              </p:ext>
            </p:extLst>
          </p:nvPr>
        </p:nvGraphicFramePr>
        <p:xfrm>
          <a:off x="808655" y="3504381"/>
          <a:ext cx="2797188" cy="2396088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398594">
                  <a:extLst>
                    <a:ext uri="{9D8B030D-6E8A-4147-A177-3AD203B41FA5}">
                      <a16:colId xmlns:a16="http://schemas.microsoft.com/office/drawing/2014/main" val="2301420165"/>
                    </a:ext>
                  </a:extLst>
                </a:gridCol>
                <a:gridCol w="1398594">
                  <a:extLst>
                    <a:ext uri="{9D8B030D-6E8A-4147-A177-3AD203B41FA5}">
                      <a16:colId xmlns:a16="http://schemas.microsoft.com/office/drawing/2014/main" val="2951075613"/>
                    </a:ext>
                  </a:extLst>
                </a:gridCol>
              </a:tblGrid>
              <a:tr h="798696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¬ 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4483487"/>
                  </a:ext>
                </a:extLst>
              </a:tr>
              <a:tr h="798696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9382537"/>
                  </a:ext>
                </a:extLst>
              </a:tr>
              <a:tr h="798696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2487663"/>
                  </a:ext>
                </a:extLst>
              </a:tr>
            </a:tbl>
          </a:graphicData>
        </a:graphic>
      </p:graphicFrame>
      <p:sp>
        <p:nvSpPr>
          <p:cNvPr id="17" name="Текст 12">
            <a:extLst>
              <a:ext uri="{FF2B5EF4-FFF2-40B4-BE49-F238E27FC236}">
                <a16:creationId xmlns:a16="http://schemas.microsoft.com/office/drawing/2014/main" id="{A4C4A0F8-FAEA-44BF-ADFD-C0B5B9815C95}"/>
              </a:ext>
            </a:extLst>
          </p:cNvPr>
          <p:cNvSpPr txBox="1">
            <a:spLocks/>
          </p:cNvSpPr>
          <p:nvPr/>
        </p:nvSpPr>
        <p:spPr>
          <a:xfrm>
            <a:off x="4458096" y="1921932"/>
            <a:ext cx="3456432" cy="62653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/>
              <a:t>инверсия</a:t>
            </a:r>
          </a:p>
        </p:txBody>
      </p:sp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066E6D94-D3E6-4699-9DC6-155A709A2D64}"/>
              </a:ext>
            </a:extLst>
          </p:cNvPr>
          <p:cNvGrpSpPr/>
          <p:nvPr/>
        </p:nvGrpSpPr>
        <p:grpSpPr>
          <a:xfrm>
            <a:off x="8367252" y="3766498"/>
            <a:ext cx="2054943" cy="1042219"/>
            <a:chOff x="8367252" y="3766498"/>
            <a:chExt cx="2054943" cy="1042219"/>
          </a:xfrm>
        </p:grpSpPr>
        <p:grpSp>
          <p:nvGrpSpPr>
            <p:cNvPr id="22" name="Группа 21">
              <a:extLst>
                <a:ext uri="{FF2B5EF4-FFF2-40B4-BE49-F238E27FC236}">
                  <a16:creationId xmlns:a16="http://schemas.microsoft.com/office/drawing/2014/main" id="{04207F95-7D23-49F3-B7F7-1EA98DA93DF8}"/>
                </a:ext>
              </a:extLst>
            </p:cNvPr>
            <p:cNvGrpSpPr/>
            <p:nvPr/>
          </p:nvGrpSpPr>
          <p:grpSpPr>
            <a:xfrm>
              <a:off x="8367252" y="3766498"/>
              <a:ext cx="2054943" cy="1042219"/>
              <a:chOff x="8347587" y="3658099"/>
              <a:chExt cx="2054943" cy="1042219"/>
            </a:xfrm>
          </p:grpSpPr>
          <p:cxnSp>
            <p:nvCxnSpPr>
              <p:cNvPr id="19" name="Прямая соединительная линия 18">
                <a:extLst>
                  <a:ext uri="{FF2B5EF4-FFF2-40B4-BE49-F238E27FC236}">
                    <a16:creationId xmlns:a16="http://schemas.microsoft.com/office/drawing/2014/main" id="{39BD5051-ADDE-460F-A509-8ADF01F2F158}"/>
                  </a:ext>
                </a:extLst>
              </p:cNvPr>
              <p:cNvCxnSpPr/>
              <p:nvPr/>
            </p:nvCxnSpPr>
            <p:spPr>
              <a:xfrm>
                <a:off x="8347587" y="4208206"/>
                <a:ext cx="668594" cy="0"/>
              </a:xfrm>
              <a:prstGeom prst="line">
                <a:avLst/>
              </a:prstGeom>
              <a:ln w="47625"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sp>
            <p:nvSpPr>
              <p:cNvPr id="20" name="Прямоугольник 19">
                <a:extLst>
                  <a:ext uri="{FF2B5EF4-FFF2-40B4-BE49-F238E27FC236}">
                    <a16:creationId xmlns:a16="http://schemas.microsoft.com/office/drawing/2014/main" id="{6EB42CC4-B871-45D9-9210-522784D07DE7}"/>
                  </a:ext>
                </a:extLst>
              </p:cNvPr>
              <p:cNvSpPr/>
              <p:nvPr/>
            </p:nvSpPr>
            <p:spPr>
              <a:xfrm>
                <a:off x="9016181" y="3658099"/>
                <a:ext cx="717755" cy="1042219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bg1"/>
                    </a:solidFill>
                  </a:rPr>
                  <a:t>not</a:t>
                </a:r>
                <a:endParaRPr lang="ru-RU" b="1" dirty="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21" name="Прямая соединительная линия 20">
                <a:extLst>
                  <a:ext uri="{FF2B5EF4-FFF2-40B4-BE49-F238E27FC236}">
                    <a16:creationId xmlns:a16="http://schemas.microsoft.com/office/drawing/2014/main" id="{11801DB4-9B3D-4868-BE6B-8CB5D56D6162}"/>
                  </a:ext>
                </a:extLst>
              </p:cNvPr>
              <p:cNvCxnSpPr/>
              <p:nvPr/>
            </p:nvCxnSpPr>
            <p:spPr>
              <a:xfrm>
                <a:off x="9733936" y="4179208"/>
                <a:ext cx="668594" cy="0"/>
              </a:xfrm>
              <a:prstGeom prst="line">
                <a:avLst/>
              </a:prstGeom>
              <a:ln w="47625"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</p:grpSp>
        <p:sp>
          <p:nvSpPr>
            <p:cNvPr id="4" name="Овал 3">
              <a:extLst>
                <a:ext uri="{FF2B5EF4-FFF2-40B4-BE49-F238E27FC236}">
                  <a16:creationId xmlns:a16="http://schemas.microsoft.com/office/drawing/2014/main" id="{84046BC0-ABC9-42E2-9690-0B283929B1FD}"/>
                </a:ext>
              </a:extLst>
            </p:cNvPr>
            <p:cNvSpPr/>
            <p:nvPr/>
          </p:nvSpPr>
          <p:spPr>
            <a:xfrm>
              <a:off x="9692939" y="4244474"/>
              <a:ext cx="113859" cy="112421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EEBA2041-D35B-4D5B-8629-2A9BBE1FB03A}"/>
              </a:ext>
            </a:extLst>
          </p:cNvPr>
          <p:cNvCxnSpPr/>
          <p:nvPr/>
        </p:nvCxnSpPr>
        <p:spPr>
          <a:xfrm>
            <a:off x="7540229" y="3766498"/>
            <a:ext cx="10351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8" name="Стрелка: влево 7">
            <a:hlinkClick r:id="rId2" action="ppaction://hlinksldjump"/>
            <a:extLst>
              <a:ext uri="{FF2B5EF4-FFF2-40B4-BE49-F238E27FC236}">
                <a16:creationId xmlns:a16="http://schemas.microsoft.com/office/drawing/2014/main" id="{8EE4011A-5DF6-4FA7-868E-7C0B09E310E6}"/>
              </a:ext>
            </a:extLst>
          </p:cNvPr>
          <p:cNvSpPr/>
          <p:nvPr/>
        </p:nvSpPr>
        <p:spPr>
          <a:xfrm>
            <a:off x="552091" y="6349042"/>
            <a:ext cx="256564" cy="15124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8028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173DAF-8880-4230-B42C-203164283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Логические операции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B56D217-661E-45F9-91AD-BE7FB9B638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endParaRPr lang="en-US" dirty="0"/>
          </a:p>
          <a:p>
            <a:pPr algn="ctr"/>
            <a:r>
              <a:rPr lang="ru-RU" sz="3800" b="1" dirty="0"/>
              <a:t>Таблица истинности</a:t>
            </a:r>
          </a:p>
        </p:txBody>
      </p:sp>
      <p:sp>
        <p:nvSpPr>
          <p:cNvPr id="14" name="Текст 13">
            <a:extLst>
              <a:ext uri="{FF2B5EF4-FFF2-40B4-BE49-F238E27FC236}">
                <a16:creationId xmlns:a16="http://schemas.microsoft.com/office/drawing/2014/main" id="{2E673FE5-5696-423E-B958-45EAEAACA64C}"/>
              </a:ext>
            </a:extLst>
          </p:cNvPr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pPr algn="ctr"/>
            <a:r>
              <a:rPr lang="ru-RU" dirty="0"/>
              <a:t>Истина превращается в ложь и наоборот.</a:t>
            </a:r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3A69E4F6-769A-4FA1-83E3-A445A3FC8EBB}"/>
              </a:ext>
            </a:extLst>
          </p:cNvPr>
          <p:cNvSpPr>
            <a:spLocks noGrp="1"/>
          </p:cNvSpPr>
          <p:nvPr>
            <p:ph type="body" sz="half" idx="16"/>
          </p:nvPr>
        </p:nvSpPr>
        <p:spPr>
          <a:xfrm>
            <a:off x="3936783" y="2904066"/>
            <a:ext cx="3977745" cy="3314618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lang="ru-RU" sz="1800" dirty="0"/>
              <a:t>логическое умножение: </a:t>
            </a:r>
            <a:endParaRPr lang="en-US" sz="1800" dirty="0"/>
          </a:p>
          <a:p>
            <a:pPr algn="ctr">
              <a:spcBef>
                <a:spcPts val="0"/>
              </a:spcBef>
            </a:pPr>
            <a:r>
              <a:rPr lang="ru-RU" sz="1800" dirty="0"/>
              <a:t>«</a:t>
            </a:r>
            <a:r>
              <a:rPr lang="ru-RU" sz="1800" b="1" dirty="0"/>
              <a:t>и</a:t>
            </a:r>
            <a:r>
              <a:rPr lang="ru-RU" sz="1800" dirty="0"/>
              <a:t>», «</a:t>
            </a:r>
            <a:r>
              <a:rPr lang="ru-RU" sz="1800" b="1" dirty="0"/>
              <a:t>а</a:t>
            </a:r>
            <a:r>
              <a:rPr lang="ru-RU" sz="1800" dirty="0"/>
              <a:t>», «</a:t>
            </a:r>
            <a:r>
              <a:rPr lang="ru-RU" sz="1800" b="1" dirty="0"/>
              <a:t>но</a:t>
            </a:r>
            <a:r>
              <a:rPr lang="ru-RU" sz="1800" dirty="0"/>
              <a:t>», «</a:t>
            </a:r>
            <a:r>
              <a:rPr lang="ru-RU" sz="1800" b="1" dirty="0"/>
              <a:t>однако</a:t>
            </a:r>
            <a:r>
              <a:rPr lang="ru-RU" sz="1800" dirty="0"/>
              <a:t>» – истинна, если оба высказывания истинны.</a:t>
            </a:r>
          </a:p>
          <a:p>
            <a:r>
              <a:rPr lang="ru-RU" sz="1800" dirty="0"/>
              <a:t> </a:t>
            </a:r>
            <a:r>
              <a:rPr lang="ru-RU" sz="1600" dirty="0"/>
              <a:t>(обозначается: </a:t>
            </a:r>
            <a:r>
              <a:rPr lang="ru-RU" sz="1600" b="1" dirty="0"/>
              <a:t>А и В, А </a:t>
            </a:r>
            <a:r>
              <a:rPr lang="en-US" sz="1600" b="1" dirty="0"/>
              <a:t>and </a:t>
            </a:r>
            <a:r>
              <a:rPr lang="ru-RU" sz="1600" b="1" dirty="0"/>
              <a:t>В</a:t>
            </a:r>
            <a:r>
              <a:rPr lang="en-US" sz="1600" b="1" dirty="0"/>
              <a:t>,</a:t>
            </a:r>
            <a:r>
              <a:rPr lang="ru-RU" sz="1600" b="1" dirty="0"/>
              <a:t> А </a:t>
            </a:r>
            <a:r>
              <a:rPr lang="en-US" sz="1600" b="1" dirty="0"/>
              <a:t>^ </a:t>
            </a:r>
            <a:r>
              <a:rPr lang="ru-RU" sz="1600" b="1" dirty="0"/>
              <a:t>В</a:t>
            </a:r>
            <a:r>
              <a:rPr lang="en-US" sz="1600" dirty="0"/>
              <a:t>)</a:t>
            </a:r>
            <a:endParaRPr lang="ru-RU" sz="1600" dirty="0"/>
          </a:p>
          <a:p>
            <a:endParaRPr lang="ru-RU" sz="1600" dirty="0"/>
          </a:p>
          <a:p>
            <a:pPr algn="ctr"/>
            <a:r>
              <a:rPr lang="ru-RU" sz="1600" b="1" dirty="0"/>
              <a:t>А</a:t>
            </a:r>
            <a:r>
              <a:rPr lang="ru-RU" sz="1600" dirty="0"/>
              <a:t> = На столе лежат учебники.</a:t>
            </a:r>
          </a:p>
          <a:p>
            <a:pPr algn="ctr"/>
            <a:r>
              <a:rPr lang="ru-RU" sz="1600" b="1" dirty="0"/>
              <a:t>В</a:t>
            </a:r>
            <a:r>
              <a:rPr lang="ru-RU" sz="1600" dirty="0"/>
              <a:t> = На столе лежат тетради.</a:t>
            </a:r>
          </a:p>
          <a:p>
            <a:pPr algn="ctr"/>
            <a:r>
              <a:rPr lang="ru-RU" sz="1600" b="1" dirty="0"/>
              <a:t>А и В </a:t>
            </a:r>
            <a:r>
              <a:rPr lang="ru-RU" sz="1600" dirty="0"/>
              <a:t>= На столе лежат учебники </a:t>
            </a:r>
            <a:r>
              <a:rPr lang="ru-RU" sz="1800" b="1" dirty="0"/>
              <a:t>и</a:t>
            </a:r>
            <a:r>
              <a:rPr lang="ru-RU" sz="1600" dirty="0"/>
              <a:t> тетради.</a:t>
            </a:r>
          </a:p>
          <a:p>
            <a:endParaRPr lang="ru-RU" sz="1600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13" name="Текст 12">
            <a:extLst>
              <a:ext uri="{FF2B5EF4-FFF2-40B4-BE49-F238E27FC236}">
                <a16:creationId xmlns:a16="http://schemas.microsoft.com/office/drawing/2014/main" id="{F52947D9-1039-4683-81DB-2E2C668CB58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r>
              <a:rPr lang="ru-RU" sz="2100" b="1" dirty="0"/>
              <a:t>Логическая схема</a:t>
            </a:r>
          </a:p>
        </p:txBody>
      </p:sp>
      <p:sp>
        <p:nvSpPr>
          <p:cNvPr id="16" name="Текст 15">
            <a:extLst>
              <a:ext uri="{FF2B5EF4-FFF2-40B4-BE49-F238E27FC236}">
                <a16:creationId xmlns:a16="http://schemas.microsoft.com/office/drawing/2014/main" id="{A9F36157-2DF7-4EB3-85E7-8AFC7580F241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pPr algn="ctr"/>
            <a:r>
              <a:rPr lang="ru-RU" dirty="0"/>
              <a:t>Два входа – один выход.</a:t>
            </a:r>
            <a:endParaRPr lang="en-US" dirty="0"/>
          </a:p>
          <a:p>
            <a:endParaRPr lang="en-US" dirty="0"/>
          </a:p>
          <a:p>
            <a:endParaRPr lang="ru-RU" dirty="0"/>
          </a:p>
          <a:p>
            <a:pPr>
              <a:lnSpc>
                <a:spcPct val="100000"/>
              </a:lnSpc>
            </a:pPr>
            <a:r>
              <a:rPr lang="en-US" dirty="0"/>
              <a:t>                   A     </a:t>
            </a:r>
          </a:p>
          <a:p>
            <a:pPr>
              <a:lnSpc>
                <a:spcPct val="100000"/>
              </a:lnSpc>
            </a:pPr>
            <a:r>
              <a:rPr lang="en-US" dirty="0"/>
              <a:t>                                            A ^ B</a:t>
            </a:r>
          </a:p>
          <a:p>
            <a:pPr>
              <a:lnSpc>
                <a:spcPct val="100000"/>
              </a:lnSpc>
            </a:pPr>
            <a:r>
              <a:rPr lang="en-US" dirty="0"/>
              <a:t>                   B</a:t>
            </a:r>
          </a:p>
          <a:p>
            <a:pPr>
              <a:lnSpc>
                <a:spcPct val="100000"/>
              </a:lnSpc>
            </a:pPr>
            <a:r>
              <a:rPr lang="en-US" dirty="0"/>
              <a:t>          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17" name="Текст 12">
            <a:extLst>
              <a:ext uri="{FF2B5EF4-FFF2-40B4-BE49-F238E27FC236}">
                <a16:creationId xmlns:a16="http://schemas.microsoft.com/office/drawing/2014/main" id="{A4C4A0F8-FAEA-44BF-ADFD-C0B5B9815C95}"/>
              </a:ext>
            </a:extLst>
          </p:cNvPr>
          <p:cNvSpPr txBox="1">
            <a:spLocks/>
          </p:cNvSpPr>
          <p:nvPr/>
        </p:nvSpPr>
        <p:spPr>
          <a:xfrm>
            <a:off x="4458096" y="1921932"/>
            <a:ext cx="3456432" cy="62653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/>
              <a:t>конъюнкция</a:t>
            </a:r>
          </a:p>
        </p:txBody>
      </p: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89D76F7B-2725-42CF-84B1-6CBEA6FB7093}"/>
              </a:ext>
            </a:extLst>
          </p:cNvPr>
          <p:cNvGrpSpPr/>
          <p:nvPr/>
        </p:nvGrpSpPr>
        <p:grpSpPr>
          <a:xfrm>
            <a:off x="8809612" y="3971254"/>
            <a:ext cx="2206319" cy="1359871"/>
            <a:chOff x="8361039" y="3919495"/>
            <a:chExt cx="2206319" cy="1359871"/>
          </a:xfrm>
        </p:grpSpPr>
        <p:cxnSp>
          <p:nvCxnSpPr>
            <p:cNvPr id="19" name="Прямая соединительная линия 18">
              <a:extLst>
                <a:ext uri="{FF2B5EF4-FFF2-40B4-BE49-F238E27FC236}">
                  <a16:creationId xmlns:a16="http://schemas.microsoft.com/office/drawing/2014/main" id="{39BD5051-ADDE-460F-A509-8ADF01F2F158}"/>
                </a:ext>
              </a:extLst>
            </p:cNvPr>
            <p:cNvCxnSpPr>
              <a:cxnSpLocks/>
            </p:cNvCxnSpPr>
            <p:nvPr/>
          </p:nvCxnSpPr>
          <p:spPr>
            <a:xfrm>
              <a:off x="8361039" y="4164803"/>
              <a:ext cx="668594" cy="0"/>
            </a:xfrm>
            <a:prstGeom prst="line">
              <a:avLst/>
            </a:prstGeom>
            <a:ln w="47625"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sp>
          <p:nvSpPr>
            <p:cNvPr id="20" name="Прямоугольник 19">
              <a:extLst>
                <a:ext uri="{FF2B5EF4-FFF2-40B4-BE49-F238E27FC236}">
                  <a16:creationId xmlns:a16="http://schemas.microsoft.com/office/drawing/2014/main" id="{6EB42CC4-B871-45D9-9210-522784D07DE7}"/>
                </a:ext>
              </a:extLst>
            </p:cNvPr>
            <p:cNvSpPr/>
            <p:nvPr/>
          </p:nvSpPr>
          <p:spPr>
            <a:xfrm>
              <a:off x="9029633" y="3919495"/>
              <a:ext cx="717755" cy="13598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bg1"/>
                  </a:solidFill>
                </a:rPr>
                <a:t>and</a:t>
              </a:r>
              <a:endParaRPr lang="ru-RU" b="1" dirty="0">
                <a:solidFill>
                  <a:schemeClr val="bg1"/>
                </a:solidFill>
              </a:endParaRPr>
            </a:p>
          </p:txBody>
        </p:sp>
        <p:cxnSp>
          <p:nvCxnSpPr>
            <p:cNvPr id="21" name="Прямая соединительная линия 20">
              <a:extLst>
                <a:ext uri="{FF2B5EF4-FFF2-40B4-BE49-F238E27FC236}">
                  <a16:creationId xmlns:a16="http://schemas.microsoft.com/office/drawing/2014/main" id="{11801DB4-9B3D-4868-BE6B-8CB5D56D6162}"/>
                </a:ext>
              </a:extLst>
            </p:cNvPr>
            <p:cNvCxnSpPr>
              <a:cxnSpLocks/>
            </p:cNvCxnSpPr>
            <p:nvPr/>
          </p:nvCxnSpPr>
          <p:spPr>
            <a:xfrm>
              <a:off x="9747388" y="4544121"/>
              <a:ext cx="819970" cy="0"/>
            </a:xfrm>
            <a:prstGeom prst="line">
              <a:avLst/>
            </a:prstGeom>
            <a:ln w="47625"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>
              <a:extLst>
                <a:ext uri="{FF2B5EF4-FFF2-40B4-BE49-F238E27FC236}">
                  <a16:creationId xmlns:a16="http://schemas.microsoft.com/office/drawing/2014/main" id="{0DC4BD60-5A8B-4C85-B469-FAC6789F5BEF}"/>
                </a:ext>
              </a:extLst>
            </p:cNvPr>
            <p:cNvCxnSpPr>
              <a:cxnSpLocks/>
            </p:cNvCxnSpPr>
            <p:nvPr/>
          </p:nvCxnSpPr>
          <p:spPr>
            <a:xfrm>
              <a:off x="8361039" y="4873695"/>
              <a:ext cx="668594" cy="0"/>
            </a:xfrm>
            <a:prstGeom prst="line">
              <a:avLst/>
            </a:prstGeom>
            <a:ln w="47625"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graphicFrame>
        <p:nvGraphicFramePr>
          <p:cNvPr id="5" name="Таблица 6">
            <a:extLst>
              <a:ext uri="{FF2B5EF4-FFF2-40B4-BE49-F238E27FC236}">
                <a16:creationId xmlns:a16="http://schemas.microsoft.com/office/drawing/2014/main" id="{30FA5DF5-C72E-44E3-98DD-9E52152800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0776387"/>
              </p:ext>
            </p:extLst>
          </p:nvPr>
        </p:nvGraphicFramePr>
        <p:xfrm>
          <a:off x="759125" y="3429000"/>
          <a:ext cx="2838090" cy="299768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946030">
                  <a:extLst>
                    <a:ext uri="{9D8B030D-6E8A-4147-A177-3AD203B41FA5}">
                      <a16:colId xmlns:a16="http://schemas.microsoft.com/office/drawing/2014/main" val="3083266694"/>
                    </a:ext>
                  </a:extLst>
                </a:gridCol>
                <a:gridCol w="946030">
                  <a:extLst>
                    <a:ext uri="{9D8B030D-6E8A-4147-A177-3AD203B41FA5}">
                      <a16:colId xmlns:a16="http://schemas.microsoft.com/office/drawing/2014/main" val="265506387"/>
                    </a:ext>
                  </a:extLst>
                </a:gridCol>
                <a:gridCol w="946030">
                  <a:extLst>
                    <a:ext uri="{9D8B030D-6E8A-4147-A177-3AD203B41FA5}">
                      <a16:colId xmlns:a16="http://schemas.microsoft.com/office/drawing/2014/main" val="120419694"/>
                    </a:ext>
                  </a:extLst>
                </a:gridCol>
              </a:tblGrid>
              <a:tr h="59953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 ^ B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9135483"/>
                  </a:ext>
                </a:extLst>
              </a:tr>
              <a:tr h="599536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1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1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1</a:t>
                      </a:r>
                      <a:endParaRPr lang="ru-RU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6213687"/>
                  </a:ext>
                </a:extLst>
              </a:tr>
              <a:tr h="599536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1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0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0</a:t>
                      </a:r>
                      <a:endParaRPr lang="ru-RU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3410970"/>
                  </a:ext>
                </a:extLst>
              </a:tr>
              <a:tr h="599536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0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1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0</a:t>
                      </a:r>
                      <a:endParaRPr lang="ru-RU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1332347"/>
                  </a:ext>
                </a:extLst>
              </a:tr>
              <a:tr h="599536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0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0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0</a:t>
                      </a:r>
                      <a:endParaRPr lang="ru-RU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8890834"/>
                  </a:ext>
                </a:extLst>
              </a:tr>
            </a:tbl>
          </a:graphicData>
        </a:graphic>
      </p:graphicFrame>
      <p:sp>
        <p:nvSpPr>
          <p:cNvPr id="18" name="Стрелка: влево 17">
            <a:hlinkClick r:id="rId2" action="ppaction://hlinksldjump"/>
            <a:extLst>
              <a:ext uri="{FF2B5EF4-FFF2-40B4-BE49-F238E27FC236}">
                <a16:creationId xmlns:a16="http://schemas.microsoft.com/office/drawing/2014/main" id="{3ADF70F9-2A03-4D21-888A-B2D025EB8BAB}"/>
              </a:ext>
            </a:extLst>
          </p:cNvPr>
          <p:cNvSpPr/>
          <p:nvPr/>
        </p:nvSpPr>
        <p:spPr>
          <a:xfrm>
            <a:off x="350555" y="6426681"/>
            <a:ext cx="256564" cy="15124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27388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173DAF-8880-4230-B42C-203164283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Логические операции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B56D217-661E-45F9-91AD-BE7FB9B638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endParaRPr lang="en-US" dirty="0"/>
          </a:p>
          <a:p>
            <a:pPr algn="ctr"/>
            <a:r>
              <a:rPr lang="ru-RU" sz="3800" b="1" dirty="0"/>
              <a:t>Таблица истинности</a:t>
            </a:r>
          </a:p>
        </p:txBody>
      </p:sp>
      <p:sp>
        <p:nvSpPr>
          <p:cNvPr id="14" name="Текст 13">
            <a:extLst>
              <a:ext uri="{FF2B5EF4-FFF2-40B4-BE49-F238E27FC236}">
                <a16:creationId xmlns:a16="http://schemas.microsoft.com/office/drawing/2014/main" id="{2E673FE5-5696-423E-B958-45EAEAACA64C}"/>
              </a:ext>
            </a:extLst>
          </p:cNvPr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pPr algn="ctr"/>
            <a:r>
              <a:rPr lang="ru-RU" dirty="0"/>
              <a:t>Истина превращается в ложь и наоборот.</a:t>
            </a:r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3A69E4F6-769A-4FA1-83E3-A445A3FC8EBB}"/>
              </a:ext>
            </a:extLst>
          </p:cNvPr>
          <p:cNvSpPr>
            <a:spLocks noGrp="1"/>
          </p:cNvSpPr>
          <p:nvPr>
            <p:ph type="body" sz="half" idx="16"/>
          </p:nvPr>
        </p:nvSpPr>
        <p:spPr>
          <a:xfrm>
            <a:off x="3936783" y="2904066"/>
            <a:ext cx="4151975" cy="3314618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lang="ru-RU" sz="1800" dirty="0"/>
              <a:t>логическое сложение: </a:t>
            </a:r>
            <a:endParaRPr lang="en-US" sz="1800" dirty="0"/>
          </a:p>
          <a:p>
            <a:pPr algn="ctr">
              <a:spcBef>
                <a:spcPts val="0"/>
              </a:spcBef>
            </a:pPr>
            <a:r>
              <a:rPr lang="ru-RU" sz="1800" dirty="0"/>
              <a:t>«</a:t>
            </a:r>
            <a:r>
              <a:rPr lang="ru-RU" sz="1800" b="1" dirty="0"/>
              <a:t>или</a:t>
            </a:r>
            <a:r>
              <a:rPr lang="ru-RU" sz="1800" dirty="0"/>
              <a:t>», «</a:t>
            </a:r>
            <a:r>
              <a:rPr lang="ru-RU" sz="1800" b="1" dirty="0"/>
              <a:t>либо</a:t>
            </a:r>
            <a:r>
              <a:rPr lang="ru-RU" sz="1800" dirty="0"/>
              <a:t>», – ложна, если оба высказывания ложны.</a:t>
            </a:r>
          </a:p>
          <a:p>
            <a:r>
              <a:rPr lang="ru-RU" sz="1800" dirty="0"/>
              <a:t> </a:t>
            </a:r>
            <a:r>
              <a:rPr lang="ru-RU" sz="1600" dirty="0"/>
              <a:t>(обозначается: </a:t>
            </a:r>
            <a:r>
              <a:rPr lang="ru-RU" sz="1600" b="1" dirty="0"/>
              <a:t>А или В, А </a:t>
            </a:r>
            <a:r>
              <a:rPr lang="en-US" sz="1600" b="1" dirty="0"/>
              <a:t>or </a:t>
            </a:r>
            <a:r>
              <a:rPr lang="ru-RU" sz="1600" b="1" dirty="0"/>
              <a:t>В</a:t>
            </a:r>
            <a:r>
              <a:rPr lang="en-US" sz="1600" b="1" dirty="0"/>
              <a:t>,</a:t>
            </a:r>
            <a:r>
              <a:rPr lang="ru-RU" sz="1600" b="1" dirty="0"/>
              <a:t> А </a:t>
            </a:r>
            <a:r>
              <a:rPr lang="en-US" sz="1600" b="1" dirty="0"/>
              <a:t>V </a:t>
            </a:r>
            <a:r>
              <a:rPr lang="ru-RU" sz="1600" b="1" dirty="0"/>
              <a:t>В</a:t>
            </a:r>
            <a:r>
              <a:rPr lang="en-US" sz="1600" dirty="0"/>
              <a:t>)</a:t>
            </a:r>
            <a:endParaRPr lang="ru-RU" sz="1600" dirty="0"/>
          </a:p>
          <a:p>
            <a:endParaRPr lang="ru-RU" sz="1600" dirty="0"/>
          </a:p>
          <a:p>
            <a:pPr algn="ctr"/>
            <a:r>
              <a:rPr lang="ru-RU" sz="1600" b="1" dirty="0"/>
              <a:t>А</a:t>
            </a:r>
            <a:r>
              <a:rPr lang="ru-RU" sz="1600" dirty="0"/>
              <a:t> = Летом я поеду отдыхать.</a:t>
            </a:r>
          </a:p>
          <a:p>
            <a:pPr algn="ctr"/>
            <a:r>
              <a:rPr lang="ru-RU" sz="1600" b="1" dirty="0"/>
              <a:t>В</a:t>
            </a:r>
            <a:r>
              <a:rPr lang="ru-RU" sz="1600" dirty="0"/>
              <a:t> = Летом я поеду погостить.</a:t>
            </a:r>
          </a:p>
          <a:p>
            <a:pPr algn="ctr"/>
            <a:r>
              <a:rPr lang="ru-RU" sz="1600" b="1" dirty="0"/>
              <a:t>А и В </a:t>
            </a:r>
            <a:r>
              <a:rPr lang="ru-RU" sz="1600" dirty="0"/>
              <a:t>= Летом я поеду отдыхать </a:t>
            </a:r>
            <a:r>
              <a:rPr lang="ru-RU" sz="1800" b="1" dirty="0"/>
              <a:t>или</a:t>
            </a:r>
            <a:r>
              <a:rPr lang="ru-RU" sz="1600" b="1" dirty="0"/>
              <a:t> </a:t>
            </a:r>
            <a:r>
              <a:rPr lang="ru-RU" sz="1600" dirty="0"/>
              <a:t>погостить.</a:t>
            </a:r>
          </a:p>
          <a:p>
            <a:endParaRPr lang="ru-RU" sz="1600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13" name="Текст 12">
            <a:extLst>
              <a:ext uri="{FF2B5EF4-FFF2-40B4-BE49-F238E27FC236}">
                <a16:creationId xmlns:a16="http://schemas.microsoft.com/office/drawing/2014/main" id="{F52947D9-1039-4683-81DB-2E2C668CB58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r>
              <a:rPr lang="ru-RU" sz="2100" b="1" dirty="0"/>
              <a:t>Логическая схема</a:t>
            </a:r>
          </a:p>
        </p:txBody>
      </p:sp>
      <p:sp>
        <p:nvSpPr>
          <p:cNvPr id="16" name="Текст 15">
            <a:extLst>
              <a:ext uri="{FF2B5EF4-FFF2-40B4-BE49-F238E27FC236}">
                <a16:creationId xmlns:a16="http://schemas.microsoft.com/office/drawing/2014/main" id="{A9F36157-2DF7-4EB3-85E7-8AFC7580F241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pPr algn="ctr"/>
            <a:r>
              <a:rPr lang="ru-RU" dirty="0"/>
              <a:t>Два входа – один выход.</a:t>
            </a:r>
            <a:endParaRPr lang="en-US" dirty="0"/>
          </a:p>
          <a:p>
            <a:endParaRPr lang="en-US" dirty="0"/>
          </a:p>
          <a:p>
            <a:endParaRPr lang="ru-RU" dirty="0"/>
          </a:p>
          <a:p>
            <a:pPr>
              <a:lnSpc>
                <a:spcPct val="100000"/>
              </a:lnSpc>
            </a:pPr>
            <a:r>
              <a:rPr lang="en-US" dirty="0"/>
              <a:t>                A     </a:t>
            </a:r>
          </a:p>
          <a:p>
            <a:pPr>
              <a:lnSpc>
                <a:spcPct val="100000"/>
              </a:lnSpc>
            </a:pPr>
            <a:r>
              <a:rPr lang="en-US" dirty="0"/>
              <a:t>                                           A V B</a:t>
            </a:r>
          </a:p>
          <a:p>
            <a:pPr>
              <a:lnSpc>
                <a:spcPct val="100000"/>
              </a:lnSpc>
            </a:pPr>
            <a:r>
              <a:rPr lang="en-US" dirty="0"/>
              <a:t>                 B</a:t>
            </a:r>
          </a:p>
          <a:p>
            <a:pPr>
              <a:lnSpc>
                <a:spcPct val="100000"/>
              </a:lnSpc>
            </a:pPr>
            <a:r>
              <a:rPr lang="en-US" dirty="0"/>
              <a:t>          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17" name="Текст 12">
            <a:extLst>
              <a:ext uri="{FF2B5EF4-FFF2-40B4-BE49-F238E27FC236}">
                <a16:creationId xmlns:a16="http://schemas.microsoft.com/office/drawing/2014/main" id="{A4C4A0F8-FAEA-44BF-ADFD-C0B5B9815C95}"/>
              </a:ext>
            </a:extLst>
          </p:cNvPr>
          <p:cNvSpPr txBox="1">
            <a:spLocks/>
          </p:cNvSpPr>
          <p:nvPr/>
        </p:nvSpPr>
        <p:spPr>
          <a:xfrm>
            <a:off x="4458096" y="1921932"/>
            <a:ext cx="3456432" cy="62653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/>
              <a:t>дизъюнкция</a:t>
            </a:r>
          </a:p>
        </p:txBody>
      </p: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89D76F7B-2725-42CF-84B1-6CBEA6FB7093}"/>
              </a:ext>
            </a:extLst>
          </p:cNvPr>
          <p:cNvGrpSpPr/>
          <p:nvPr/>
        </p:nvGrpSpPr>
        <p:grpSpPr>
          <a:xfrm>
            <a:off x="8695336" y="3959077"/>
            <a:ext cx="2206319" cy="1359871"/>
            <a:chOff x="8361039" y="3919495"/>
            <a:chExt cx="2206319" cy="1359871"/>
          </a:xfrm>
        </p:grpSpPr>
        <p:cxnSp>
          <p:nvCxnSpPr>
            <p:cNvPr id="19" name="Прямая соединительная линия 18">
              <a:extLst>
                <a:ext uri="{FF2B5EF4-FFF2-40B4-BE49-F238E27FC236}">
                  <a16:creationId xmlns:a16="http://schemas.microsoft.com/office/drawing/2014/main" id="{39BD5051-ADDE-460F-A509-8ADF01F2F158}"/>
                </a:ext>
              </a:extLst>
            </p:cNvPr>
            <p:cNvCxnSpPr>
              <a:cxnSpLocks/>
            </p:cNvCxnSpPr>
            <p:nvPr/>
          </p:nvCxnSpPr>
          <p:spPr>
            <a:xfrm>
              <a:off x="8361039" y="4164803"/>
              <a:ext cx="668594" cy="0"/>
            </a:xfrm>
            <a:prstGeom prst="line">
              <a:avLst/>
            </a:prstGeom>
            <a:ln w="47625"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sp>
          <p:nvSpPr>
            <p:cNvPr id="20" name="Прямоугольник 19">
              <a:extLst>
                <a:ext uri="{FF2B5EF4-FFF2-40B4-BE49-F238E27FC236}">
                  <a16:creationId xmlns:a16="http://schemas.microsoft.com/office/drawing/2014/main" id="{6EB42CC4-B871-45D9-9210-522784D07DE7}"/>
                </a:ext>
              </a:extLst>
            </p:cNvPr>
            <p:cNvSpPr/>
            <p:nvPr/>
          </p:nvSpPr>
          <p:spPr>
            <a:xfrm>
              <a:off x="9029633" y="3919495"/>
              <a:ext cx="717755" cy="13598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bg1"/>
                  </a:solidFill>
                </a:rPr>
                <a:t>or</a:t>
              </a:r>
              <a:endParaRPr lang="ru-RU" b="1" dirty="0">
                <a:solidFill>
                  <a:schemeClr val="bg1"/>
                </a:solidFill>
              </a:endParaRPr>
            </a:p>
          </p:txBody>
        </p:sp>
        <p:cxnSp>
          <p:nvCxnSpPr>
            <p:cNvPr id="21" name="Прямая соединительная линия 20">
              <a:extLst>
                <a:ext uri="{FF2B5EF4-FFF2-40B4-BE49-F238E27FC236}">
                  <a16:creationId xmlns:a16="http://schemas.microsoft.com/office/drawing/2014/main" id="{11801DB4-9B3D-4868-BE6B-8CB5D56D6162}"/>
                </a:ext>
              </a:extLst>
            </p:cNvPr>
            <p:cNvCxnSpPr>
              <a:cxnSpLocks/>
            </p:cNvCxnSpPr>
            <p:nvPr/>
          </p:nvCxnSpPr>
          <p:spPr>
            <a:xfrm>
              <a:off x="9747388" y="4544121"/>
              <a:ext cx="819970" cy="0"/>
            </a:xfrm>
            <a:prstGeom prst="line">
              <a:avLst/>
            </a:prstGeom>
            <a:ln w="47625"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>
              <a:extLst>
                <a:ext uri="{FF2B5EF4-FFF2-40B4-BE49-F238E27FC236}">
                  <a16:creationId xmlns:a16="http://schemas.microsoft.com/office/drawing/2014/main" id="{0DC4BD60-5A8B-4C85-B469-FAC6789F5BEF}"/>
                </a:ext>
              </a:extLst>
            </p:cNvPr>
            <p:cNvCxnSpPr>
              <a:cxnSpLocks/>
            </p:cNvCxnSpPr>
            <p:nvPr/>
          </p:nvCxnSpPr>
          <p:spPr>
            <a:xfrm>
              <a:off x="8361039" y="4873695"/>
              <a:ext cx="668594" cy="0"/>
            </a:xfrm>
            <a:prstGeom prst="line">
              <a:avLst/>
            </a:prstGeom>
            <a:ln w="47625"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graphicFrame>
        <p:nvGraphicFramePr>
          <p:cNvPr id="5" name="Таблица 6">
            <a:extLst>
              <a:ext uri="{FF2B5EF4-FFF2-40B4-BE49-F238E27FC236}">
                <a16:creationId xmlns:a16="http://schemas.microsoft.com/office/drawing/2014/main" id="{30FA5DF5-C72E-44E3-98DD-9E52152800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1713968"/>
              </p:ext>
            </p:extLst>
          </p:nvPr>
        </p:nvGraphicFramePr>
        <p:xfrm>
          <a:off x="759124" y="3429000"/>
          <a:ext cx="3053751" cy="299768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017917">
                  <a:extLst>
                    <a:ext uri="{9D8B030D-6E8A-4147-A177-3AD203B41FA5}">
                      <a16:colId xmlns:a16="http://schemas.microsoft.com/office/drawing/2014/main" val="3083266694"/>
                    </a:ext>
                  </a:extLst>
                </a:gridCol>
                <a:gridCol w="1017917">
                  <a:extLst>
                    <a:ext uri="{9D8B030D-6E8A-4147-A177-3AD203B41FA5}">
                      <a16:colId xmlns:a16="http://schemas.microsoft.com/office/drawing/2014/main" val="265506387"/>
                    </a:ext>
                  </a:extLst>
                </a:gridCol>
                <a:gridCol w="1017917">
                  <a:extLst>
                    <a:ext uri="{9D8B030D-6E8A-4147-A177-3AD203B41FA5}">
                      <a16:colId xmlns:a16="http://schemas.microsoft.com/office/drawing/2014/main" val="120419694"/>
                    </a:ext>
                  </a:extLst>
                </a:gridCol>
              </a:tblGrid>
              <a:tr h="59953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 V B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9135483"/>
                  </a:ext>
                </a:extLst>
              </a:tr>
              <a:tr h="599536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1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1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1</a:t>
                      </a:r>
                      <a:endParaRPr lang="ru-RU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6213687"/>
                  </a:ext>
                </a:extLst>
              </a:tr>
              <a:tr h="599536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1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0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1</a:t>
                      </a:r>
                      <a:endParaRPr lang="ru-RU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3410970"/>
                  </a:ext>
                </a:extLst>
              </a:tr>
              <a:tr h="599536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0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1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1</a:t>
                      </a:r>
                      <a:endParaRPr lang="ru-RU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1332347"/>
                  </a:ext>
                </a:extLst>
              </a:tr>
              <a:tr h="599536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0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0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0</a:t>
                      </a:r>
                      <a:endParaRPr lang="ru-RU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8890834"/>
                  </a:ext>
                </a:extLst>
              </a:tr>
            </a:tbl>
          </a:graphicData>
        </a:graphic>
      </p:graphicFrame>
      <p:sp>
        <p:nvSpPr>
          <p:cNvPr id="18" name="Стрелка: влево 17">
            <a:hlinkClick r:id="rId2" action="ppaction://hlinksldjump"/>
            <a:extLst>
              <a:ext uri="{FF2B5EF4-FFF2-40B4-BE49-F238E27FC236}">
                <a16:creationId xmlns:a16="http://schemas.microsoft.com/office/drawing/2014/main" id="{8BC97CC4-F9B2-4E2B-8C0B-518ECF6219E1}"/>
              </a:ext>
            </a:extLst>
          </p:cNvPr>
          <p:cNvSpPr/>
          <p:nvPr/>
        </p:nvSpPr>
        <p:spPr>
          <a:xfrm>
            <a:off x="301486" y="6351058"/>
            <a:ext cx="256564" cy="15124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1679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173DAF-8880-4230-B42C-203164283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Логические операции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B56D217-661E-45F9-91AD-BE7FB9B638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endParaRPr lang="en-US" dirty="0"/>
          </a:p>
          <a:p>
            <a:pPr algn="ctr"/>
            <a:r>
              <a:rPr lang="ru-RU" sz="3800" b="1" dirty="0"/>
              <a:t>Таблица истинности</a:t>
            </a:r>
          </a:p>
        </p:txBody>
      </p:sp>
      <p:sp>
        <p:nvSpPr>
          <p:cNvPr id="14" name="Текст 13">
            <a:extLst>
              <a:ext uri="{FF2B5EF4-FFF2-40B4-BE49-F238E27FC236}">
                <a16:creationId xmlns:a16="http://schemas.microsoft.com/office/drawing/2014/main" id="{2E673FE5-5696-423E-B958-45EAEAACA64C}"/>
              </a:ext>
            </a:extLst>
          </p:cNvPr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pPr algn="ctr"/>
            <a:r>
              <a:rPr lang="ru-RU" dirty="0"/>
              <a:t>Истина превращается в ложь и наоборот.</a:t>
            </a:r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3A69E4F6-769A-4FA1-83E3-A445A3FC8EBB}"/>
              </a:ext>
            </a:extLst>
          </p:cNvPr>
          <p:cNvSpPr>
            <a:spLocks noGrp="1"/>
          </p:cNvSpPr>
          <p:nvPr>
            <p:ph type="body" sz="half" idx="16"/>
          </p:nvPr>
        </p:nvSpPr>
        <p:spPr>
          <a:xfrm>
            <a:off x="3936783" y="2904066"/>
            <a:ext cx="4151975" cy="3314618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lang="ru-RU" sz="1800" dirty="0"/>
              <a:t>логическое следование: </a:t>
            </a:r>
            <a:endParaRPr lang="en-US" sz="1800" dirty="0"/>
          </a:p>
          <a:p>
            <a:pPr algn="ctr">
              <a:spcBef>
                <a:spcPts val="0"/>
              </a:spcBef>
            </a:pPr>
            <a:r>
              <a:rPr lang="ru-RU" sz="1800" dirty="0"/>
              <a:t>«</a:t>
            </a:r>
            <a:r>
              <a:rPr lang="ru-RU" sz="1800" b="1" dirty="0"/>
              <a:t>если, … то</a:t>
            </a:r>
            <a:r>
              <a:rPr lang="ru-RU" sz="1800" dirty="0"/>
              <a:t>», «</a:t>
            </a:r>
            <a:r>
              <a:rPr lang="ru-RU" sz="1800" b="1" dirty="0"/>
              <a:t>следовательно</a:t>
            </a:r>
            <a:r>
              <a:rPr lang="ru-RU" sz="1800" dirty="0"/>
              <a:t>», «</a:t>
            </a:r>
            <a:r>
              <a:rPr lang="ru-RU" sz="1800" b="1" dirty="0"/>
              <a:t>когда…..тогда</a:t>
            </a:r>
            <a:r>
              <a:rPr lang="ru-RU" sz="1800" dirty="0"/>
              <a:t>» – ложна, если из истинного условия следует ложное следствие.</a:t>
            </a:r>
          </a:p>
          <a:p>
            <a:pPr algn="ctr"/>
            <a:r>
              <a:rPr lang="ru-RU" sz="1800" dirty="0"/>
              <a:t> </a:t>
            </a:r>
            <a:r>
              <a:rPr lang="ru-RU" sz="1600" dirty="0"/>
              <a:t>(обозначается: </a:t>
            </a:r>
            <a:r>
              <a:rPr lang="ru-RU" sz="1600" b="1" dirty="0"/>
              <a:t>А → В</a:t>
            </a:r>
            <a:r>
              <a:rPr lang="en-US" sz="1600" dirty="0"/>
              <a:t>)</a:t>
            </a:r>
            <a:endParaRPr lang="ru-RU" sz="1600" dirty="0"/>
          </a:p>
          <a:p>
            <a:pPr algn="ctr"/>
            <a:r>
              <a:rPr lang="ru-RU" sz="1600" b="1" dirty="0"/>
              <a:t>А</a:t>
            </a:r>
            <a:r>
              <a:rPr lang="ru-RU" sz="1600" dirty="0"/>
              <a:t> = Прошёл дождь (предпосылка).</a:t>
            </a:r>
          </a:p>
          <a:p>
            <a:pPr algn="ctr"/>
            <a:r>
              <a:rPr lang="ru-RU" sz="1600" b="1" dirty="0"/>
              <a:t>В</a:t>
            </a:r>
            <a:r>
              <a:rPr lang="ru-RU" sz="1600" dirty="0"/>
              <a:t> = На улице сыро (следствие).</a:t>
            </a:r>
          </a:p>
          <a:p>
            <a:pPr algn="ctr"/>
            <a:r>
              <a:rPr lang="ru-RU" sz="1600" b="1" dirty="0"/>
              <a:t>А и В </a:t>
            </a:r>
            <a:r>
              <a:rPr lang="ru-RU" sz="1600" dirty="0"/>
              <a:t>= </a:t>
            </a:r>
            <a:r>
              <a:rPr lang="ru-RU" sz="1800" b="1" dirty="0"/>
              <a:t>Если</a:t>
            </a:r>
            <a:r>
              <a:rPr lang="ru-RU" sz="1600" dirty="0"/>
              <a:t> прошёл дождь, </a:t>
            </a:r>
            <a:r>
              <a:rPr lang="ru-RU" sz="1800" b="1" dirty="0"/>
              <a:t>то</a:t>
            </a:r>
            <a:r>
              <a:rPr lang="ru-RU" sz="1600" dirty="0"/>
              <a:t> на улице сыро.</a:t>
            </a:r>
          </a:p>
          <a:p>
            <a:endParaRPr lang="ru-RU" sz="1600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13" name="Текст 12">
            <a:extLst>
              <a:ext uri="{FF2B5EF4-FFF2-40B4-BE49-F238E27FC236}">
                <a16:creationId xmlns:a16="http://schemas.microsoft.com/office/drawing/2014/main" id="{F52947D9-1039-4683-81DB-2E2C668CB58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r>
              <a:rPr lang="ru-RU" sz="2100" b="1" dirty="0"/>
              <a:t>Логическая схема</a:t>
            </a:r>
          </a:p>
        </p:txBody>
      </p:sp>
      <p:sp>
        <p:nvSpPr>
          <p:cNvPr id="16" name="Текст 15">
            <a:extLst>
              <a:ext uri="{FF2B5EF4-FFF2-40B4-BE49-F238E27FC236}">
                <a16:creationId xmlns:a16="http://schemas.microsoft.com/office/drawing/2014/main" id="{A9F36157-2DF7-4EB3-85E7-8AFC7580F241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pPr algn="ctr"/>
            <a:r>
              <a:rPr lang="ru-RU" dirty="0"/>
              <a:t>Два входа – один выход.</a:t>
            </a:r>
            <a:endParaRPr lang="en-US" dirty="0"/>
          </a:p>
          <a:p>
            <a:endParaRPr lang="en-US" dirty="0"/>
          </a:p>
          <a:p>
            <a:endParaRPr lang="ru-RU" dirty="0"/>
          </a:p>
          <a:p>
            <a:pPr>
              <a:lnSpc>
                <a:spcPct val="100000"/>
              </a:lnSpc>
            </a:pPr>
            <a:r>
              <a:rPr lang="en-US" dirty="0"/>
              <a:t> A              </a:t>
            </a:r>
            <a:r>
              <a:rPr lang="en-US" sz="1400" dirty="0"/>
              <a:t>¬A</a:t>
            </a:r>
            <a:r>
              <a:rPr lang="en-US" dirty="0"/>
              <a:t>     </a:t>
            </a:r>
          </a:p>
          <a:p>
            <a:pPr>
              <a:lnSpc>
                <a:spcPct val="100000"/>
              </a:lnSpc>
            </a:pPr>
            <a:r>
              <a:rPr lang="en-US" dirty="0"/>
              <a:t>                                           A → B</a:t>
            </a:r>
          </a:p>
          <a:p>
            <a:pPr>
              <a:lnSpc>
                <a:spcPct val="100000"/>
              </a:lnSpc>
            </a:pPr>
            <a:r>
              <a:rPr lang="en-US" dirty="0"/>
              <a:t> B</a:t>
            </a:r>
          </a:p>
          <a:p>
            <a:pPr>
              <a:lnSpc>
                <a:spcPct val="100000"/>
              </a:lnSpc>
            </a:pPr>
            <a:r>
              <a:rPr lang="en-US" dirty="0"/>
              <a:t>          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17" name="Текст 12">
            <a:extLst>
              <a:ext uri="{FF2B5EF4-FFF2-40B4-BE49-F238E27FC236}">
                <a16:creationId xmlns:a16="http://schemas.microsoft.com/office/drawing/2014/main" id="{A4C4A0F8-FAEA-44BF-ADFD-C0B5B9815C95}"/>
              </a:ext>
            </a:extLst>
          </p:cNvPr>
          <p:cNvSpPr txBox="1">
            <a:spLocks/>
          </p:cNvSpPr>
          <p:nvPr/>
        </p:nvSpPr>
        <p:spPr>
          <a:xfrm>
            <a:off x="4458096" y="1921932"/>
            <a:ext cx="3456432" cy="62653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/>
              <a:t>импликация</a:t>
            </a:r>
          </a:p>
        </p:txBody>
      </p:sp>
      <p:graphicFrame>
        <p:nvGraphicFramePr>
          <p:cNvPr id="5" name="Таблица 6">
            <a:extLst>
              <a:ext uri="{FF2B5EF4-FFF2-40B4-BE49-F238E27FC236}">
                <a16:creationId xmlns:a16="http://schemas.microsoft.com/office/drawing/2014/main" id="{30FA5DF5-C72E-44E3-98DD-9E52152800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1681807"/>
              </p:ext>
            </p:extLst>
          </p:nvPr>
        </p:nvGraphicFramePr>
        <p:xfrm>
          <a:off x="683767" y="3428999"/>
          <a:ext cx="3253017" cy="3230592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084339">
                  <a:extLst>
                    <a:ext uri="{9D8B030D-6E8A-4147-A177-3AD203B41FA5}">
                      <a16:colId xmlns:a16="http://schemas.microsoft.com/office/drawing/2014/main" val="3083266694"/>
                    </a:ext>
                  </a:extLst>
                </a:gridCol>
                <a:gridCol w="1084339">
                  <a:extLst>
                    <a:ext uri="{9D8B030D-6E8A-4147-A177-3AD203B41FA5}">
                      <a16:colId xmlns:a16="http://schemas.microsoft.com/office/drawing/2014/main" val="265506387"/>
                    </a:ext>
                  </a:extLst>
                </a:gridCol>
                <a:gridCol w="1084339">
                  <a:extLst>
                    <a:ext uri="{9D8B030D-6E8A-4147-A177-3AD203B41FA5}">
                      <a16:colId xmlns:a16="http://schemas.microsoft.com/office/drawing/2014/main" val="120419694"/>
                    </a:ext>
                  </a:extLst>
                </a:gridCol>
              </a:tblGrid>
              <a:tr h="825384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 → B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9135483"/>
                  </a:ext>
                </a:extLst>
              </a:tr>
              <a:tr h="601302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1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1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6213687"/>
                  </a:ext>
                </a:extLst>
              </a:tr>
              <a:tr h="601302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1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0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3410970"/>
                  </a:ext>
                </a:extLst>
              </a:tr>
              <a:tr h="601302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0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1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1332347"/>
                  </a:ext>
                </a:extLst>
              </a:tr>
              <a:tr h="601302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0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0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8890834"/>
                  </a:ext>
                </a:extLst>
              </a:tr>
            </a:tbl>
          </a:graphicData>
        </a:graphic>
      </p:graphicFrame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C4239D11-B803-441B-9836-9C5850BEFF39}"/>
              </a:ext>
            </a:extLst>
          </p:cNvPr>
          <p:cNvGrpSpPr/>
          <p:nvPr/>
        </p:nvGrpSpPr>
        <p:grpSpPr>
          <a:xfrm>
            <a:off x="8088758" y="3959077"/>
            <a:ext cx="2812897" cy="1359871"/>
            <a:chOff x="8088758" y="3959077"/>
            <a:chExt cx="2812897" cy="1359871"/>
          </a:xfrm>
        </p:grpSpPr>
        <p:grpSp>
          <p:nvGrpSpPr>
            <p:cNvPr id="4" name="Группа 3">
              <a:extLst>
                <a:ext uri="{FF2B5EF4-FFF2-40B4-BE49-F238E27FC236}">
                  <a16:creationId xmlns:a16="http://schemas.microsoft.com/office/drawing/2014/main" id="{38EF2BC4-FD11-4F47-9AFD-375DC911402E}"/>
                </a:ext>
              </a:extLst>
            </p:cNvPr>
            <p:cNvGrpSpPr/>
            <p:nvPr/>
          </p:nvGrpSpPr>
          <p:grpSpPr>
            <a:xfrm>
              <a:off x="8088758" y="3959077"/>
              <a:ext cx="2812897" cy="1359871"/>
              <a:chOff x="8088758" y="3959077"/>
              <a:chExt cx="2812897" cy="1359871"/>
            </a:xfrm>
          </p:grpSpPr>
          <p:cxnSp>
            <p:nvCxnSpPr>
              <p:cNvPr id="19" name="Прямая соединительная линия 18">
                <a:extLst>
                  <a:ext uri="{FF2B5EF4-FFF2-40B4-BE49-F238E27FC236}">
                    <a16:creationId xmlns:a16="http://schemas.microsoft.com/office/drawing/2014/main" id="{39BD5051-ADDE-460F-A509-8ADF01F2F1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088758" y="4204385"/>
                <a:ext cx="1275172" cy="0"/>
              </a:xfrm>
              <a:prstGeom prst="line">
                <a:avLst/>
              </a:prstGeom>
              <a:ln w="47625"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sp>
            <p:nvSpPr>
              <p:cNvPr id="20" name="Прямоугольник 19">
                <a:extLst>
                  <a:ext uri="{FF2B5EF4-FFF2-40B4-BE49-F238E27FC236}">
                    <a16:creationId xmlns:a16="http://schemas.microsoft.com/office/drawing/2014/main" id="{6EB42CC4-B871-45D9-9210-522784D07DE7}"/>
                  </a:ext>
                </a:extLst>
              </p:cNvPr>
              <p:cNvSpPr/>
              <p:nvPr/>
            </p:nvSpPr>
            <p:spPr>
              <a:xfrm>
                <a:off x="9363930" y="3959077"/>
                <a:ext cx="717755" cy="1359871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bg1"/>
                    </a:solidFill>
                  </a:rPr>
                  <a:t>or</a:t>
                </a:r>
                <a:endParaRPr lang="ru-RU" b="1" dirty="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21" name="Прямая соединительная линия 20">
                <a:extLst>
                  <a:ext uri="{FF2B5EF4-FFF2-40B4-BE49-F238E27FC236}">
                    <a16:creationId xmlns:a16="http://schemas.microsoft.com/office/drawing/2014/main" id="{11801DB4-9B3D-4868-BE6B-8CB5D56D616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081685" y="4583703"/>
                <a:ext cx="819970" cy="0"/>
              </a:xfrm>
              <a:prstGeom prst="line">
                <a:avLst/>
              </a:prstGeom>
              <a:ln w="47625"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>
                <a:extLst>
                  <a:ext uri="{FF2B5EF4-FFF2-40B4-BE49-F238E27FC236}">
                    <a16:creationId xmlns:a16="http://schemas.microsoft.com/office/drawing/2014/main" id="{0DC4BD60-5A8B-4C85-B469-FAC6789F5BE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088758" y="4913277"/>
                <a:ext cx="1275172" cy="0"/>
              </a:xfrm>
              <a:prstGeom prst="line">
                <a:avLst/>
              </a:prstGeom>
              <a:ln w="47625"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</p:grpSp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id="{BC419369-FBE3-47B8-B2A3-F1B830F4E5BE}"/>
                </a:ext>
              </a:extLst>
            </p:cNvPr>
            <p:cNvSpPr/>
            <p:nvPr/>
          </p:nvSpPr>
          <p:spPr>
            <a:xfrm>
              <a:off x="8462513" y="4045789"/>
              <a:ext cx="474453" cy="31917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b="1" dirty="0">
                  <a:solidFill>
                    <a:schemeClr val="bg1"/>
                  </a:solidFill>
                </a:rPr>
                <a:t>not</a:t>
              </a:r>
              <a:endParaRPr lang="ru-RU" sz="1100" b="1" dirty="0">
                <a:solidFill>
                  <a:schemeClr val="bg1"/>
                </a:solidFill>
              </a:endParaRPr>
            </a:p>
          </p:txBody>
        </p:sp>
        <p:sp>
          <p:nvSpPr>
            <p:cNvPr id="22" name="Овал 21">
              <a:extLst>
                <a:ext uri="{FF2B5EF4-FFF2-40B4-BE49-F238E27FC236}">
                  <a16:creationId xmlns:a16="http://schemas.microsoft.com/office/drawing/2014/main" id="{EF556B1C-1F42-413B-8D0C-824FA222A327}"/>
                </a:ext>
              </a:extLst>
            </p:cNvPr>
            <p:cNvSpPr/>
            <p:nvPr/>
          </p:nvSpPr>
          <p:spPr>
            <a:xfrm>
              <a:off x="8880036" y="4152342"/>
              <a:ext cx="113859" cy="112421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8" name="Стрелка: влево 17">
            <a:hlinkClick r:id="rId2" action="ppaction://hlinksldjump"/>
            <a:extLst>
              <a:ext uri="{FF2B5EF4-FFF2-40B4-BE49-F238E27FC236}">
                <a16:creationId xmlns:a16="http://schemas.microsoft.com/office/drawing/2014/main" id="{414E6AE6-B853-4430-B0C0-2847CC96DC9C}"/>
              </a:ext>
            </a:extLst>
          </p:cNvPr>
          <p:cNvSpPr/>
          <p:nvPr/>
        </p:nvSpPr>
        <p:spPr>
          <a:xfrm>
            <a:off x="350038" y="6331789"/>
            <a:ext cx="256564" cy="15124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97742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173DAF-8880-4230-B42C-203164283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Логические операции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B56D217-661E-45F9-91AD-BE7FB9B638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endParaRPr lang="en-US" dirty="0"/>
          </a:p>
          <a:p>
            <a:pPr algn="ctr"/>
            <a:r>
              <a:rPr lang="ru-RU" sz="3800" b="1" dirty="0"/>
              <a:t>Таблица истинности</a:t>
            </a:r>
          </a:p>
        </p:txBody>
      </p:sp>
      <p:sp>
        <p:nvSpPr>
          <p:cNvPr id="14" name="Текст 13">
            <a:extLst>
              <a:ext uri="{FF2B5EF4-FFF2-40B4-BE49-F238E27FC236}">
                <a16:creationId xmlns:a16="http://schemas.microsoft.com/office/drawing/2014/main" id="{2E673FE5-5696-423E-B958-45EAEAACA64C}"/>
              </a:ext>
            </a:extLst>
          </p:cNvPr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pPr algn="ctr"/>
            <a:r>
              <a:rPr lang="ru-RU" dirty="0"/>
              <a:t>Истина превращается в ложь и наоборот.</a:t>
            </a:r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3A69E4F6-769A-4FA1-83E3-A445A3FC8EBB}"/>
              </a:ext>
            </a:extLst>
          </p:cNvPr>
          <p:cNvSpPr>
            <a:spLocks noGrp="1"/>
          </p:cNvSpPr>
          <p:nvPr>
            <p:ph type="body" sz="half" idx="16"/>
          </p:nvPr>
        </p:nvSpPr>
        <p:spPr>
          <a:xfrm>
            <a:off x="3936783" y="2904066"/>
            <a:ext cx="4151975" cy="3314618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lang="ru-RU" sz="1800" dirty="0"/>
              <a:t>логическое равенство: </a:t>
            </a:r>
            <a:endParaRPr lang="en-US" sz="1800" dirty="0"/>
          </a:p>
          <a:p>
            <a:pPr algn="ctr">
              <a:spcBef>
                <a:spcPts val="0"/>
              </a:spcBef>
            </a:pPr>
            <a:r>
              <a:rPr lang="ru-RU" sz="1800" dirty="0"/>
              <a:t>«</a:t>
            </a:r>
            <a:r>
              <a:rPr lang="ru-RU" sz="1800" b="1" dirty="0"/>
              <a:t>тогда и только тогда, когда</a:t>
            </a:r>
            <a:r>
              <a:rPr lang="ru-RU" sz="1800" dirty="0"/>
              <a:t>», «</a:t>
            </a:r>
            <a:r>
              <a:rPr lang="ru-RU" sz="1800" b="1" dirty="0"/>
              <a:t>равносильно</a:t>
            </a:r>
            <a:r>
              <a:rPr lang="ru-RU" sz="1800" dirty="0"/>
              <a:t>» – истинна, если оба высказывания имеют одинаковые значения.</a:t>
            </a:r>
          </a:p>
          <a:p>
            <a:r>
              <a:rPr lang="ru-RU" sz="1800" dirty="0"/>
              <a:t> </a:t>
            </a:r>
            <a:r>
              <a:rPr lang="ru-RU" sz="1600" dirty="0"/>
              <a:t>(обозначается: </a:t>
            </a:r>
            <a:r>
              <a:rPr lang="ru-RU" sz="1600" b="1" dirty="0"/>
              <a:t>А </a:t>
            </a:r>
            <a:r>
              <a:rPr lang="ru-RU" altLang="ru-RU" sz="2000" dirty="0">
                <a:solidFill>
                  <a:schemeClr val="tx1"/>
                </a:solidFill>
                <a:latin typeface="Monotype Corsiva" panose="03010101010201010101" pitchFamily="66" charset="0"/>
              </a:rPr>
              <a:t>≡ </a:t>
            </a:r>
            <a:r>
              <a:rPr lang="ru-RU" altLang="ru-RU" sz="1600" dirty="0">
                <a:solidFill>
                  <a:schemeClr val="tx1"/>
                </a:solidFill>
                <a:latin typeface="Monotype Corsiva" panose="03010101010201010101" pitchFamily="66" charset="0"/>
              </a:rPr>
              <a:t> </a:t>
            </a:r>
            <a:r>
              <a:rPr lang="ru-RU" sz="1600" b="1" dirty="0"/>
              <a:t>В, А ↔ В</a:t>
            </a:r>
            <a:r>
              <a:rPr lang="en-US" sz="1600" dirty="0"/>
              <a:t>)</a:t>
            </a:r>
            <a:endParaRPr lang="ru-RU" sz="1600" dirty="0"/>
          </a:p>
          <a:p>
            <a:pPr algn="ctr"/>
            <a:r>
              <a:rPr lang="ru-RU" sz="1600" b="1" dirty="0"/>
              <a:t>А</a:t>
            </a:r>
            <a:r>
              <a:rPr lang="ru-RU" sz="1600" dirty="0"/>
              <a:t> = Людоед голоден.</a:t>
            </a:r>
          </a:p>
          <a:p>
            <a:pPr algn="ctr"/>
            <a:r>
              <a:rPr lang="ru-RU" sz="1600" b="1" dirty="0"/>
              <a:t>В</a:t>
            </a:r>
            <a:r>
              <a:rPr lang="ru-RU" sz="1600" dirty="0"/>
              <a:t> = Людоед давно не ел.</a:t>
            </a:r>
          </a:p>
          <a:p>
            <a:pPr algn="ctr"/>
            <a:r>
              <a:rPr lang="ru-RU" sz="1600" b="1" dirty="0"/>
              <a:t>А и В </a:t>
            </a:r>
            <a:r>
              <a:rPr lang="ru-RU" sz="1600" dirty="0"/>
              <a:t>= Людоед голоден </a:t>
            </a:r>
            <a:r>
              <a:rPr lang="ru-RU" sz="1800" b="1" dirty="0"/>
              <a:t>тогда и только тогда, когда</a:t>
            </a:r>
            <a:r>
              <a:rPr lang="ru-RU" sz="1800" dirty="0"/>
              <a:t> </a:t>
            </a:r>
            <a:r>
              <a:rPr lang="ru-RU" sz="1600" dirty="0"/>
              <a:t>он давно не ел.</a:t>
            </a:r>
          </a:p>
          <a:p>
            <a:endParaRPr lang="ru-RU" sz="1600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13" name="Текст 12">
            <a:extLst>
              <a:ext uri="{FF2B5EF4-FFF2-40B4-BE49-F238E27FC236}">
                <a16:creationId xmlns:a16="http://schemas.microsoft.com/office/drawing/2014/main" id="{F52947D9-1039-4683-81DB-2E2C668CB58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r>
              <a:rPr lang="ru-RU" sz="2100" b="1" dirty="0"/>
              <a:t>Логическая схема</a:t>
            </a:r>
          </a:p>
        </p:txBody>
      </p:sp>
      <p:sp>
        <p:nvSpPr>
          <p:cNvPr id="16" name="Текст 15">
            <a:extLst>
              <a:ext uri="{FF2B5EF4-FFF2-40B4-BE49-F238E27FC236}">
                <a16:creationId xmlns:a16="http://schemas.microsoft.com/office/drawing/2014/main" id="{A9F36157-2DF7-4EB3-85E7-8AFC7580F241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946526" cy="3314132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Два входа – один выход.</a:t>
            </a:r>
            <a:endParaRPr lang="en-US" dirty="0"/>
          </a:p>
          <a:p>
            <a:r>
              <a:rPr lang="en-US" dirty="0"/>
              <a:t>A</a:t>
            </a:r>
          </a:p>
          <a:p>
            <a:r>
              <a:rPr lang="en-US" dirty="0"/>
              <a:t>                                        A ^ B                             </a:t>
            </a:r>
            <a:endParaRPr lang="ru-RU" dirty="0"/>
          </a:p>
          <a:p>
            <a:pPr>
              <a:lnSpc>
                <a:spcPct val="100000"/>
              </a:lnSpc>
            </a:pPr>
            <a:r>
              <a:rPr lang="en-US" dirty="0"/>
              <a:t>B      </a:t>
            </a:r>
          </a:p>
          <a:p>
            <a:pPr>
              <a:lnSpc>
                <a:spcPct val="100000"/>
              </a:lnSpc>
            </a:pPr>
            <a:r>
              <a:rPr lang="en-US" dirty="0"/>
              <a:t>                                                                   A </a:t>
            </a:r>
            <a:r>
              <a:rPr lang="ru-RU" altLang="ru-RU" sz="1400" dirty="0">
                <a:solidFill>
                  <a:schemeClr val="tx1"/>
                </a:solidFill>
                <a:latin typeface="Monotype Corsiva" panose="03010101010201010101" pitchFamily="66" charset="0"/>
              </a:rPr>
              <a:t>≡</a:t>
            </a:r>
            <a:r>
              <a:rPr lang="en-US" altLang="ru-RU" sz="1400" dirty="0">
                <a:solidFill>
                  <a:schemeClr val="tx1"/>
                </a:solidFill>
                <a:latin typeface="Monotype Corsiva" panose="03010101010201010101" pitchFamily="66" charset="0"/>
              </a:rPr>
              <a:t> </a:t>
            </a:r>
            <a:r>
              <a:rPr lang="en-US" dirty="0"/>
              <a:t>B                                                                                       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                                      ¬A ^ ¬B </a:t>
            </a:r>
          </a:p>
          <a:p>
            <a:pPr>
              <a:lnSpc>
                <a:spcPct val="100000"/>
              </a:lnSpc>
            </a:pPr>
            <a:r>
              <a:rPr lang="en-US" dirty="0"/>
              <a:t>                                           </a:t>
            </a:r>
          </a:p>
          <a:p>
            <a:pPr>
              <a:lnSpc>
                <a:spcPct val="100000"/>
              </a:lnSpc>
            </a:pPr>
            <a:r>
              <a:rPr lang="en-US" dirty="0"/>
              <a:t> </a:t>
            </a:r>
          </a:p>
          <a:p>
            <a:pPr>
              <a:lnSpc>
                <a:spcPct val="100000"/>
              </a:lnSpc>
            </a:pPr>
            <a:r>
              <a:rPr lang="en-US" dirty="0"/>
              <a:t>          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17" name="Текст 12">
            <a:extLst>
              <a:ext uri="{FF2B5EF4-FFF2-40B4-BE49-F238E27FC236}">
                <a16:creationId xmlns:a16="http://schemas.microsoft.com/office/drawing/2014/main" id="{A4C4A0F8-FAEA-44BF-ADFD-C0B5B9815C95}"/>
              </a:ext>
            </a:extLst>
          </p:cNvPr>
          <p:cNvSpPr txBox="1">
            <a:spLocks/>
          </p:cNvSpPr>
          <p:nvPr/>
        </p:nvSpPr>
        <p:spPr>
          <a:xfrm>
            <a:off x="4458096" y="1921932"/>
            <a:ext cx="3771504" cy="62653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b="1" dirty="0"/>
              <a:t>эквивалентность</a:t>
            </a:r>
          </a:p>
        </p:txBody>
      </p:sp>
      <p:graphicFrame>
        <p:nvGraphicFramePr>
          <p:cNvPr id="5" name="Таблица 6">
            <a:extLst>
              <a:ext uri="{FF2B5EF4-FFF2-40B4-BE49-F238E27FC236}">
                <a16:creationId xmlns:a16="http://schemas.microsoft.com/office/drawing/2014/main" id="{30FA5DF5-C72E-44E3-98DD-9E52152800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7773902"/>
              </p:ext>
            </p:extLst>
          </p:nvPr>
        </p:nvGraphicFramePr>
        <p:xfrm>
          <a:off x="683767" y="3428999"/>
          <a:ext cx="3253017" cy="3230592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084339">
                  <a:extLst>
                    <a:ext uri="{9D8B030D-6E8A-4147-A177-3AD203B41FA5}">
                      <a16:colId xmlns:a16="http://schemas.microsoft.com/office/drawing/2014/main" val="3083266694"/>
                    </a:ext>
                  </a:extLst>
                </a:gridCol>
                <a:gridCol w="1084339">
                  <a:extLst>
                    <a:ext uri="{9D8B030D-6E8A-4147-A177-3AD203B41FA5}">
                      <a16:colId xmlns:a16="http://schemas.microsoft.com/office/drawing/2014/main" val="265506387"/>
                    </a:ext>
                  </a:extLst>
                </a:gridCol>
                <a:gridCol w="1084339">
                  <a:extLst>
                    <a:ext uri="{9D8B030D-6E8A-4147-A177-3AD203B41FA5}">
                      <a16:colId xmlns:a16="http://schemas.microsoft.com/office/drawing/2014/main" val="120419694"/>
                    </a:ext>
                  </a:extLst>
                </a:gridCol>
              </a:tblGrid>
              <a:tr h="825384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ru-RU" altLang="ru-RU" sz="2400" dirty="0">
                          <a:solidFill>
                            <a:schemeClr val="tx1"/>
                          </a:solidFill>
                          <a:latin typeface="Monotype Corsiva" panose="03010101010201010101" pitchFamily="66" charset="0"/>
                        </a:rPr>
                        <a:t>≡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400" dirty="0"/>
                        <a:t>B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9135483"/>
                  </a:ext>
                </a:extLst>
              </a:tr>
              <a:tr h="601302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1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1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6213687"/>
                  </a:ext>
                </a:extLst>
              </a:tr>
              <a:tr h="601302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1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0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3410970"/>
                  </a:ext>
                </a:extLst>
              </a:tr>
              <a:tr h="601302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0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1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1332347"/>
                  </a:ext>
                </a:extLst>
              </a:tr>
              <a:tr h="601302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0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0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8890834"/>
                  </a:ext>
                </a:extLst>
              </a:tr>
            </a:tbl>
          </a:graphicData>
        </a:graphic>
      </p:graphicFrame>
      <p:grpSp>
        <p:nvGrpSpPr>
          <p:cNvPr id="54" name="Группа 53">
            <a:extLst>
              <a:ext uri="{FF2B5EF4-FFF2-40B4-BE49-F238E27FC236}">
                <a16:creationId xmlns:a16="http://schemas.microsoft.com/office/drawing/2014/main" id="{80D9D376-17E0-4855-83DA-252F023EA92A}"/>
              </a:ext>
            </a:extLst>
          </p:cNvPr>
          <p:cNvGrpSpPr/>
          <p:nvPr/>
        </p:nvGrpSpPr>
        <p:grpSpPr>
          <a:xfrm>
            <a:off x="8051800" y="3428999"/>
            <a:ext cx="3779197" cy="2600866"/>
            <a:chOff x="8051800" y="3428999"/>
            <a:chExt cx="3779197" cy="2600866"/>
          </a:xfrm>
        </p:grpSpPr>
        <p:grpSp>
          <p:nvGrpSpPr>
            <p:cNvPr id="10" name="Группа 9">
              <a:extLst>
                <a:ext uri="{FF2B5EF4-FFF2-40B4-BE49-F238E27FC236}">
                  <a16:creationId xmlns:a16="http://schemas.microsoft.com/office/drawing/2014/main" id="{4B661976-F203-444E-94CC-7D19B842EB2F}"/>
                </a:ext>
              </a:extLst>
            </p:cNvPr>
            <p:cNvGrpSpPr/>
            <p:nvPr/>
          </p:nvGrpSpPr>
          <p:grpSpPr>
            <a:xfrm>
              <a:off x="8373430" y="4813093"/>
              <a:ext cx="2356864" cy="1216772"/>
              <a:chOff x="8066980" y="3959077"/>
              <a:chExt cx="2975011" cy="1359871"/>
            </a:xfrm>
          </p:grpSpPr>
          <p:cxnSp>
            <p:nvCxnSpPr>
              <p:cNvPr id="19" name="Прямая соединительная линия 18">
                <a:extLst>
                  <a:ext uri="{FF2B5EF4-FFF2-40B4-BE49-F238E27FC236}">
                    <a16:creationId xmlns:a16="http://schemas.microsoft.com/office/drawing/2014/main" id="{39BD5051-ADDE-460F-A509-8ADF01F2F1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219425" y="4204385"/>
                <a:ext cx="1144505" cy="0"/>
              </a:xfrm>
              <a:prstGeom prst="line">
                <a:avLst/>
              </a:prstGeom>
              <a:ln w="47625"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sp>
            <p:nvSpPr>
              <p:cNvPr id="20" name="Прямоугольник 19">
                <a:extLst>
                  <a:ext uri="{FF2B5EF4-FFF2-40B4-BE49-F238E27FC236}">
                    <a16:creationId xmlns:a16="http://schemas.microsoft.com/office/drawing/2014/main" id="{6EB42CC4-B871-45D9-9210-522784D07DE7}"/>
                  </a:ext>
                </a:extLst>
              </p:cNvPr>
              <p:cNvSpPr/>
              <p:nvPr/>
            </p:nvSpPr>
            <p:spPr>
              <a:xfrm>
                <a:off x="9363930" y="3959077"/>
                <a:ext cx="717755" cy="1359871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chemeClr val="bg1"/>
                    </a:solidFill>
                  </a:rPr>
                  <a:t>and</a:t>
                </a:r>
                <a:endParaRPr lang="ru-RU" sz="1400" b="1" dirty="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21" name="Прямая соединительная линия 20">
                <a:extLst>
                  <a:ext uri="{FF2B5EF4-FFF2-40B4-BE49-F238E27FC236}">
                    <a16:creationId xmlns:a16="http://schemas.microsoft.com/office/drawing/2014/main" id="{11801DB4-9B3D-4868-BE6B-8CB5D56D616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081685" y="4583703"/>
                <a:ext cx="960306" cy="0"/>
              </a:xfrm>
              <a:prstGeom prst="line">
                <a:avLst/>
              </a:prstGeom>
              <a:ln w="47625"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>
                <a:extLst>
                  <a:ext uri="{FF2B5EF4-FFF2-40B4-BE49-F238E27FC236}">
                    <a16:creationId xmlns:a16="http://schemas.microsoft.com/office/drawing/2014/main" id="{0DC4BD60-5A8B-4C85-B469-FAC6789F5BE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066980" y="4913277"/>
                <a:ext cx="1296950" cy="0"/>
              </a:xfrm>
              <a:prstGeom prst="line">
                <a:avLst/>
              </a:prstGeom>
              <a:ln w="47625"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BC419369-FBE3-47B8-B2A3-F1B830F4E5BE}"/>
                  </a:ext>
                </a:extLst>
              </p:cNvPr>
              <p:cNvSpPr/>
              <p:nvPr/>
            </p:nvSpPr>
            <p:spPr>
              <a:xfrm>
                <a:off x="8462513" y="4045789"/>
                <a:ext cx="520305" cy="319170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b="1" dirty="0">
                    <a:solidFill>
                      <a:schemeClr val="bg1"/>
                    </a:solidFill>
                  </a:rPr>
                  <a:t>not</a:t>
                </a:r>
                <a:endParaRPr lang="ru-RU" sz="11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Прямоугольник 21">
                <a:extLst>
                  <a:ext uri="{FF2B5EF4-FFF2-40B4-BE49-F238E27FC236}">
                    <a16:creationId xmlns:a16="http://schemas.microsoft.com/office/drawing/2014/main" id="{CC8BB90E-BCE9-4309-8740-19C966BAE46E}"/>
                  </a:ext>
                </a:extLst>
              </p:cNvPr>
              <p:cNvSpPr/>
              <p:nvPr/>
            </p:nvSpPr>
            <p:spPr>
              <a:xfrm>
                <a:off x="8462511" y="4753692"/>
                <a:ext cx="520305" cy="319170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b="1" dirty="0">
                    <a:solidFill>
                      <a:schemeClr val="bg1"/>
                    </a:solidFill>
                  </a:rPr>
                  <a:t>not</a:t>
                </a:r>
                <a:endParaRPr lang="ru-RU" sz="11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5" name="Группа 24">
              <a:extLst>
                <a:ext uri="{FF2B5EF4-FFF2-40B4-BE49-F238E27FC236}">
                  <a16:creationId xmlns:a16="http://schemas.microsoft.com/office/drawing/2014/main" id="{2A773916-3F0B-40DD-8B0B-BC9495564708}"/>
                </a:ext>
              </a:extLst>
            </p:cNvPr>
            <p:cNvGrpSpPr/>
            <p:nvPr/>
          </p:nvGrpSpPr>
          <p:grpSpPr>
            <a:xfrm>
              <a:off x="8051800" y="3428999"/>
              <a:ext cx="3779197" cy="1219264"/>
              <a:chOff x="7650106" y="3959077"/>
              <a:chExt cx="4770387" cy="1362656"/>
            </a:xfrm>
          </p:grpSpPr>
          <p:cxnSp>
            <p:nvCxnSpPr>
              <p:cNvPr id="26" name="Прямая соединительная линия 25">
                <a:extLst>
                  <a:ext uri="{FF2B5EF4-FFF2-40B4-BE49-F238E27FC236}">
                    <a16:creationId xmlns:a16="http://schemas.microsoft.com/office/drawing/2014/main" id="{CF01FC7A-ACA7-4F2D-838E-695C9170FD2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650106" y="4204385"/>
                <a:ext cx="1713824" cy="0"/>
              </a:xfrm>
              <a:prstGeom prst="line">
                <a:avLst/>
              </a:prstGeom>
              <a:ln w="47625"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sp>
            <p:nvSpPr>
              <p:cNvPr id="27" name="Прямоугольник 26">
                <a:extLst>
                  <a:ext uri="{FF2B5EF4-FFF2-40B4-BE49-F238E27FC236}">
                    <a16:creationId xmlns:a16="http://schemas.microsoft.com/office/drawing/2014/main" id="{7AE4B697-1031-48CA-B316-A738BA010632}"/>
                  </a:ext>
                </a:extLst>
              </p:cNvPr>
              <p:cNvSpPr/>
              <p:nvPr/>
            </p:nvSpPr>
            <p:spPr>
              <a:xfrm>
                <a:off x="9363930" y="3959077"/>
                <a:ext cx="717755" cy="1359871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chemeClr val="bg1"/>
                    </a:solidFill>
                  </a:rPr>
                  <a:t>and</a:t>
                </a:r>
                <a:endParaRPr lang="ru-RU" sz="1400" b="1" dirty="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28" name="Прямая соединительная линия 27">
                <a:extLst>
                  <a:ext uri="{FF2B5EF4-FFF2-40B4-BE49-F238E27FC236}">
                    <a16:creationId xmlns:a16="http://schemas.microsoft.com/office/drawing/2014/main" id="{36415748-3858-4ABE-8440-A363848F065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081685" y="4583703"/>
                <a:ext cx="949418" cy="0"/>
              </a:xfrm>
              <a:prstGeom prst="line">
                <a:avLst/>
              </a:prstGeom>
              <a:ln w="47625"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29" name="Прямая соединительная линия 28">
                <a:extLst>
                  <a:ext uri="{FF2B5EF4-FFF2-40B4-BE49-F238E27FC236}">
                    <a16:creationId xmlns:a16="http://schemas.microsoft.com/office/drawing/2014/main" id="{212CD96A-9A2B-49B5-B998-E494D46E528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650106" y="4913277"/>
                <a:ext cx="1713824" cy="0"/>
              </a:xfrm>
              <a:prstGeom prst="line">
                <a:avLst/>
              </a:prstGeom>
              <a:ln w="47625"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7" name="Прямая соединительная линия 46">
                <a:extLst>
                  <a:ext uri="{FF2B5EF4-FFF2-40B4-BE49-F238E27FC236}">
                    <a16:creationId xmlns:a16="http://schemas.microsoft.com/office/drawing/2014/main" id="{927A932A-5146-4BB5-9459-93D54408B57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600523" y="5321733"/>
                <a:ext cx="819970" cy="0"/>
              </a:xfrm>
              <a:prstGeom prst="line">
                <a:avLst/>
              </a:prstGeom>
              <a:ln w="47625"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</p:grpSp>
        <p:cxnSp>
          <p:nvCxnSpPr>
            <p:cNvPr id="33" name="Прямая соединительная линия 32">
              <a:extLst>
                <a:ext uri="{FF2B5EF4-FFF2-40B4-BE49-F238E27FC236}">
                  <a16:creationId xmlns:a16="http://schemas.microsoft.com/office/drawing/2014/main" id="{BE5B799E-3B26-4BD9-BDEA-7043C53BD0F9}"/>
                </a:ext>
              </a:extLst>
            </p:cNvPr>
            <p:cNvCxnSpPr>
              <a:cxnSpLocks/>
            </p:cNvCxnSpPr>
            <p:nvPr/>
          </p:nvCxnSpPr>
          <p:spPr>
            <a:xfrm>
              <a:off x="8373430" y="3648493"/>
              <a:ext cx="0" cy="2018390"/>
            </a:xfrm>
            <a:prstGeom prst="line">
              <a:avLst/>
            </a:prstGeom>
            <a:ln w="57150"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>
              <a:extLst>
                <a:ext uri="{FF2B5EF4-FFF2-40B4-BE49-F238E27FC236}">
                  <a16:creationId xmlns:a16="http://schemas.microsoft.com/office/drawing/2014/main" id="{96D362B7-94A8-45BE-A355-8FA1887BA362}"/>
                </a:ext>
              </a:extLst>
            </p:cNvPr>
            <p:cNvCxnSpPr>
              <a:cxnSpLocks/>
            </p:cNvCxnSpPr>
            <p:nvPr/>
          </p:nvCxnSpPr>
          <p:spPr>
            <a:xfrm>
              <a:off x="8494200" y="3636785"/>
              <a:ext cx="0" cy="1395802"/>
            </a:xfrm>
            <a:prstGeom prst="line">
              <a:avLst/>
            </a:prstGeom>
            <a:ln w="57150"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sp>
          <p:nvSpPr>
            <p:cNvPr id="44" name="Овал 43">
              <a:extLst>
                <a:ext uri="{FF2B5EF4-FFF2-40B4-BE49-F238E27FC236}">
                  <a16:creationId xmlns:a16="http://schemas.microsoft.com/office/drawing/2014/main" id="{483816D2-088A-4BF0-9D7D-1FB9500F596C}"/>
                </a:ext>
              </a:extLst>
            </p:cNvPr>
            <p:cNvSpPr/>
            <p:nvPr/>
          </p:nvSpPr>
          <p:spPr>
            <a:xfrm>
              <a:off x="9042044" y="4972278"/>
              <a:ext cx="113859" cy="112421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Овал 44">
              <a:extLst>
                <a:ext uri="{FF2B5EF4-FFF2-40B4-BE49-F238E27FC236}">
                  <a16:creationId xmlns:a16="http://schemas.microsoft.com/office/drawing/2014/main" id="{7E8909A2-4617-446B-B552-81D5ACCFE10D}"/>
                </a:ext>
              </a:extLst>
            </p:cNvPr>
            <p:cNvSpPr/>
            <p:nvPr/>
          </p:nvSpPr>
          <p:spPr>
            <a:xfrm>
              <a:off x="9042044" y="5605468"/>
              <a:ext cx="113859" cy="112421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Прямоугольник 45">
              <a:extLst>
                <a:ext uri="{FF2B5EF4-FFF2-40B4-BE49-F238E27FC236}">
                  <a16:creationId xmlns:a16="http://schemas.microsoft.com/office/drawing/2014/main" id="{D7CA9D07-1F50-4AC7-ACF1-9D624E589130}"/>
                </a:ext>
              </a:extLst>
            </p:cNvPr>
            <p:cNvSpPr/>
            <p:nvPr/>
          </p:nvSpPr>
          <p:spPr>
            <a:xfrm>
              <a:off x="10730294" y="3584987"/>
              <a:ext cx="568620" cy="21215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or</a:t>
              </a:r>
              <a:endParaRPr lang="ru-RU" sz="1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55" name="Стрелка: влево 54">
            <a:hlinkClick r:id="rId2" action="ppaction://hlinksldjump"/>
            <a:extLst>
              <a:ext uri="{FF2B5EF4-FFF2-40B4-BE49-F238E27FC236}">
                <a16:creationId xmlns:a16="http://schemas.microsoft.com/office/drawing/2014/main" id="{2B9C8D51-5A7A-4972-B8CF-730C7A4A1301}"/>
              </a:ext>
            </a:extLst>
          </p:cNvPr>
          <p:cNvSpPr/>
          <p:nvPr/>
        </p:nvSpPr>
        <p:spPr>
          <a:xfrm>
            <a:off x="272477" y="6357834"/>
            <a:ext cx="256564" cy="15124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1050932"/>
      </p:ext>
    </p:extLst>
  </p:cSld>
  <p:clrMapOvr>
    <a:masterClrMapping/>
  </p:clrMapOvr>
</p:sld>
</file>

<file path=ppt/theme/theme1.xml><?xml version="1.0" encoding="utf-8"?>
<a:theme xmlns:a="http://schemas.openxmlformats.org/drawingml/2006/main" name="След самолета">
  <a:themeElements>
    <a:clrScheme name="След самолета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След самолета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лед самолета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TM04033937[[fn=След самолета]]</Template>
  <TotalTime>282</TotalTime>
  <Words>1026</Words>
  <Application>Microsoft Office PowerPoint</Application>
  <PresentationFormat>Широкоэкранный</PresentationFormat>
  <Paragraphs>340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Monotype Corsiva</vt:lpstr>
      <vt:lpstr>Wingdings</vt:lpstr>
      <vt:lpstr>След самолета</vt:lpstr>
      <vt:lpstr>высказывания и Логические операции</vt:lpstr>
      <vt:lpstr>Логические высказывания</vt:lpstr>
      <vt:lpstr>Логические высказывания</vt:lpstr>
      <vt:lpstr>Логические операции</vt:lpstr>
      <vt:lpstr>Логические операции</vt:lpstr>
      <vt:lpstr>Логические операции</vt:lpstr>
      <vt:lpstr>Логические операции</vt:lpstr>
      <vt:lpstr>Логические операции</vt:lpstr>
      <vt:lpstr>Логические операции</vt:lpstr>
      <vt:lpstr>Задания для первичного закрепления</vt:lpstr>
      <vt:lpstr>рефлексия</vt:lpstr>
      <vt:lpstr>рефлексия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Логические операции</dc:title>
  <dc:creator>ADMIN</dc:creator>
  <cp:lastModifiedBy>ADMIN</cp:lastModifiedBy>
  <cp:revision>56</cp:revision>
  <dcterms:created xsi:type="dcterms:W3CDTF">2025-04-14T05:39:41Z</dcterms:created>
  <dcterms:modified xsi:type="dcterms:W3CDTF">2025-04-16T02:47:13Z</dcterms:modified>
</cp:coreProperties>
</file>