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3" r:id="rId2"/>
    <p:sldId id="257" r:id="rId3"/>
    <p:sldId id="264" r:id="rId4"/>
    <p:sldId id="266" r:id="rId5"/>
    <p:sldId id="268" r:id="rId6"/>
    <p:sldId id="258" r:id="rId7"/>
    <p:sldId id="267" r:id="rId8"/>
    <p:sldId id="272" r:id="rId9"/>
    <p:sldId id="260" r:id="rId10"/>
    <p:sldId id="265" r:id="rId11"/>
    <p:sldId id="262" r:id="rId12"/>
    <p:sldId id="269" r:id="rId13"/>
    <p:sldId id="274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  <a:srgbClr val="752D7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028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57017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928670"/>
            <a:ext cx="6667501" cy="439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hand-holding-smartphone-clipart-per9ngqmorbq9h8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85794"/>
            <a:ext cx="5456037" cy="5643601"/>
          </a:xfrm>
          <a:prstGeom prst="rect">
            <a:avLst/>
          </a:prstGeom>
          <a:noFill/>
        </p:spPr>
      </p:pic>
      <p:pic>
        <p:nvPicPr>
          <p:cNvPr id="2050" name="Picture 2" descr="C:\Users\USER\Desktop\400x40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357298"/>
            <a:ext cx="2714643" cy="42148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71934" y="1357298"/>
            <a:ext cx="1808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Сына? , </a:t>
            </a:r>
          </a:p>
          <a:p>
            <a:r>
              <a:rPr lang="ru-RU" sz="2000" b="1" dirty="0" smtClean="0"/>
              <a:t>чем занят?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71802" y="2714620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Я на площадке. Играю в футбол.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000496" y="3500438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17.00 беги домой.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86116" y="4429132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Хорошо.</a:t>
            </a:r>
            <a:endParaRPr lang="ru-RU" sz="2000" b="1" dirty="0"/>
          </a:p>
        </p:txBody>
      </p:sp>
      <p:pic>
        <p:nvPicPr>
          <p:cNvPr id="2052" name="Picture 4" descr="C:\Users\USER\Desktop\unna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929198"/>
            <a:ext cx="357190" cy="357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5d935c9865bcf17a9d760f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45504" cy="5732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51822" y="2571744"/>
            <a:ext cx="88921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ГОВОРИТЬ, ГРОЗА, ДЕНЬ, РУЧЕЙ, ПЛАЧЕТ, ПОЛЗЁТ, МАРТ, ГРЕМИТ.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571604" y="2071678"/>
            <a:ext cx="11288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FF0000"/>
                </a:solidFill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сущ.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2071678"/>
            <a:ext cx="10807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сущ.</a:t>
            </a:r>
            <a:r>
              <a:rPr lang="ru-RU" b="1" dirty="0" smtClean="0">
                <a:solidFill>
                  <a:srgbClr val="FF0000"/>
                </a:solidFill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FF0000"/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2071678"/>
            <a:ext cx="10807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сущ.</a:t>
            </a:r>
            <a:r>
              <a:rPr lang="ru-RU" b="1" dirty="0" smtClean="0">
                <a:solidFill>
                  <a:srgbClr val="FF0000"/>
                </a:solidFill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FF0000"/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2000240"/>
            <a:ext cx="1128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сущ. </a:t>
            </a:r>
            <a:endParaRPr lang="ru-RU" sz="3200" b="1" dirty="0" smtClean="0">
              <a:solidFill>
                <a:srgbClr val="FF0000"/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2000240"/>
            <a:ext cx="6832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863D"/>
                </a:solidFill>
                <a:latin typeface="Bahnschrift" pitchFamily="34" charset="0"/>
                <a:cs typeface="Times New Roman" pitchFamily="18" charset="0"/>
              </a:rPr>
              <a:t>гл.</a:t>
            </a:r>
            <a:endParaRPr lang="ru-RU" sz="3200" b="1" dirty="0" smtClean="0">
              <a:solidFill>
                <a:srgbClr val="00863D"/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2000240"/>
            <a:ext cx="6832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863D"/>
                </a:solidFill>
                <a:latin typeface="Bahnschrift" pitchFamily="34" charset="0"/>
                <a:cs typeface="Times New Roman" pitchFamily="18" charset="0"/>
              </a:rPr>
              <a:t>гл.</a:t>
            </a:r>
            <a:endParaRPr lang="ru-RU" sz="3200" b="1" dirty="0" smtClean="0">
              <a:solidFill>
                <a:srgbClr val="00863D"/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2000240"/>
            <a:ext cx="6832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863D"/>
                </a:solidFill>
                <a:latin typeface="Bahnschrift" pitchFamily="34" charset="0"/>
                <a:cs typeface="Times New Roman" pitchFamily="18" charset="0"/>
              </a:rPr>
              <a:t>гл.</a:t>
            </a:r>
            <a:endParaRPr lang="ru-RU" sz="3200" b="1" dirty="0" smtClean="0">
              <a:solidFill>
                <a:srgbClr val="00863D"/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01024" y="2000240"/>
            <a:ext cx="6832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863D"/>
                </a:solidFill>
                <a:latin typeface="Bahnschrift" pitchFamily="34" charset="0"/>
                <a:cs typeface="Times New Roman" pitchFamily="18" charset="0"/>
              </a:rPr>
              <a:t>гл.</a:t>
            </a:r>
            <a:endParaRPr lang="ru-RU" sz="3200" b="1" dirty="0" smtClean="0">
              <a:solidFill>
                <a:srgbClr val="00863D"/>
              </a:solidFill>
              <a:latin typeface="Bahnschrift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360_F_50912388_RUA6O4wp3znDuzUsaHU8EmV3ivpqaW0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214422"/>
            <a:ext cx="2491997" cy="150019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29" name="Picture 5" descr="C:\Users\USER\Desktop\b77f1c29da0d9adb771900058e6035c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857628"/>
            <a:ext cx="2147894" cy="214789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30" name="Picture 6" descr="C:\Users\USER\Desktop\832e5024daca7f31b1ead04e93d897b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357298"/>
            <a:ext cx="2190766" cy="164307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32" name="Picture 8" descr="C:\Users\USER\Desktop\istockphoto-471916358-612x6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3643314"/>
            <a:ext cx="1892086" cy="222256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33" name="Picture 9" descr="C:\Users\USER\Desktop\cd0129ec712c56e45280533beee4e8a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3643314"/>
            <a:ext cx="1885183" cy="223400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34" name="Picture 10" descr="C:\Users\USER\Desktop\2ccd0f196cc630cf47d3ef547e125f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1071546"/>
            <a:ext cx="1541614" cy="188699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786050" y="500042"/>
            <a:ext cx="33457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752D75"/>
                </a:solidFill>
                <a:latin typeface="Bahnschrift" pitchFamily="34" charset="0"/>
                <a:ea typeface="Tahoma" pitchFamily="34" charset="0"/>
                <a:cs typeface="Tahoma" pitchFamily="34" charset="0"/>
              </a:rPr>
              <a:t>КТО ЧТО ДЕЛАЕТ 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52D75"/>
                </a:solidFill>
                <a:effectLst/>
                <a:latin typeface="Bahnschrift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ddea0070-06a0-56a3-8bc8-2db1af862bdb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785794"/>
            <a:ext cx="5048234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2" descr="C:\Users\USER\Desktop\bucaneve-51056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643182"/>
            <a:ext cx="2000264" cy="1406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857356" y="4429132"/>
            <a:ext cx="528641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 smtClean="0">
                <a:latin typeface="Bahnschrift" pitchFamily="34" charset="0"/>
              </a:rPr>
              <a:t>утки, снег, светит, дети          летят, срывает</a:t>
            </a:r>
            <a:endParaRPr lang="ru-RU" sz="3600" dirty="0">
              <a:latin typeface="Bahnschrift" pitchFamily="34" charset="0"/>
            </a:endParaRPr>
          </a:p>
        </p:txBody>
      </p:sp>
      <p:pic>
        <p:nvPicPr>
          <p:cNvPr id="3" name="Picture 2" descr="C:\Users\USER\Desktop\aa0bcb_e2c02ea8b49f43f2bc099b1a6e6c015a~mv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286124"/>
            <a:ext cx="642942" cy="642942"/>
          </a:xfrm>
          <a:prstGeom prst="rect">
            <a:avLst/>
          </a:prstGeom>
          <a:noFill/>
        </p:spPr>
      </p:pic>
      <p:pic>
        <p:nvPicPr>
          <p:cNvPr id="6" name="Picture 2" descr="C:\Users\USER\Desktop\aa0bcb_e2c02ea8b49f43f2bc099b1a6e6c015a~mv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286124"/>
            <a:ext cx="642942" cy="642942"/>
          </a:xfrm>
          <a:prstGeom prst="rect">
            <a:avLst/>
          </a:prstGeom>
          <a:noFill/>
        </p:spPr>
      </p:pic>
      <p:pic>
        <p:nvPicPr>
          <p:cNvPr id="7" name="Picture 2" descr="C:\Users\USER\Desktop\aa0bcb_e2c02ea8b49f43f2bc099b1a6e6c015a~mv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286124"/>
            <a:ext cx="642942" cy="642942"/>
          </a:xfrm>
          <a:prstGeom prst="rect">
            <a:avLst/>
          </a:prstGeom>
          <a:noFill/>
        </p:spPr>
      </p:pic>
      <p:pic>
        <p:nvPicPr>
          <p:cNvPr id="8" name="Picture 2" descr="C:\Users\USER\Desktop\aa0bcb_e2c02ea8b49f43f2bc099b1a6e6c015a~mv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000372"/>
            <a:ext cx="571504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413338"/>
            <a:ext cx="45720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3200" b="1" dirty="0" smtClean="0"/>
              <a:t>утки         светит </a:t>
            </a:r>
          </a:p>
          <a:p>
            <a:r>
              <a:rPr lang="ru-RU" sz="3200" b="1" dirty="0" smtClean="0"/>
              <a:t>снег          летят </a:t>
            </a:r>
          </a:p>
          <a:p>
            <a:r>
              <a:rPr lang="ru-RU" sz="3200" b="1" dirty="0" smtClean="0"/>
              <a:t>дети        срывают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28596" y="1357298"/>
            <a:ext cx="80538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" pitchFamily="34" charset="0"/>
                <a:ea typeface="Times New Roman" pitchFamily="18" charset="0"/>
                <a:cs typeface="MV Boli" pitchFamily="2" charset="0"/>
              </a:rPr>
              <a:t>Выполним практическое задание и узнаем, 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 smtClean="0">
                <a:latin typeface="Bahnschrift" pitchFamily="34" charset="0"/>
                <a:ea typeface="Times New Roman" pitchFamily="18" charset="0"/>
                <a:cs typeface="MV Boli" pitchFamily="2" charset="0"/>
              </a:rPr>
              <a:t>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" pitchFamily="34" charset="0"/>
                <a:ea typeface="Times New Roman" pitchFamily="18" charset="0"/>
                <a:cs typeface="MV Boli" pitchFamily="2" charset="0"/>
              </a:rPr>
              <a:t>что такое глагол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MV Boli" pitchFamily="2" charset="0"/>
              </a:rPr>
              <a:t>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MV Boli" pitchFamily="2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28596" y="2357430"/>
            <a:ext cx="82301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. Будем учиться определять значение глагола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и задавать вопросы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28596" y="3500438"/>
            <a:ext cx="66527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3. Выполним самостоятельную работу.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4286256"/>
            <a:ext cx="3163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Bahnschrift" pitchFamily="34" charset="0"/>
              </a:rPr>
              <a:t>4.</a:t>
            </a:r>
            <a:r>
              <a:rPr lang="ru-RU" dirty="0" smtClean="0"/>
              <a:t> </a:t>
            </a:r>
            <a:r>
              <a:rPr lang="ru-RU" sz="2800" b="1" dirty="0" smtClean="0">
                <a:latin typeface="Bahnschrift" pitchFamily="34" charset="0"/>
              </a:rPr>
              <a:t>Подведём итог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785794"/>
            <a:ext cx="2145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ahnschrift" pitchFamily="34" charset="0"/>
              </a:rPr>
              <a:t>План урока.</a:t>
            </a:r>
            <a:endParaRPr lang="ru-RU" sz="2800" b="1" dirty="0">
              <a:solidFill>
                <a:srgbClr val="FF0000"/>
              </a:solidFill>
              <a:latin typeface="Bahnschrif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/>
      <p:bldP spid="1028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42976" y="3357562"/>
            <a:ext cx="70570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963" algn="l"/>
              </a:tabLst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Весна</a:t>
            </a:r>
            <a:r>
              <a:rPr kumimoji="0" lang="ru-RU" sz="3200" b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 .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 Снег</a:t>
            </a:r>
            <a:r>
              <a:rPr kumimoji="0" lang="ru-RU" sz="3200" b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 .</a:t>
            </a:r>
            <a:r>
              <a:rPr lang="ru-RU" sz="3200" b="1" dirty="0" smtClean="0">
                <a:solidFill>
                  <a:srgbClr val="000000"/>
                </a:solidFill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Перелётные птицы.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963" algn="l"/>
              </a:tabLst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 Дети подснежники. 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963" algn="l"/>
              </a:tabLst>
            </a:pP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ahnschrift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  <a:tabLst>
                <a:tab pos="207963" algn="l"/>
              </a:tabLst>
            </a:pPr>
            <a:endParaRPr lang="ru-RU" sz="2800" b="1" i="1" dirty="0" smtClean="0">
              <a:solidFill>
                <a:srgbClr val="002060"/>
              </a:solidFill>
              <a:latin typeface="Bahnschrift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963" algn="l"/>
              </a:tabLst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500042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USER\Desktop\ddea0070-06a0-56a3-8bc8-2db1af862bdb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857232"/>
            <a:ext cx="2900049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 descr="C:\Users\USER\Desktop\bucaneve-51056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928802"/>
            <a:ext cx="1143008" cy="803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928662" y="4714884"/>
            <a:ext cx="72378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СЛОВА ДЛЯ СПРАВОК: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растаял, пришла, собирают, прилетели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928662" y="3071810"/>
            <a:ext cx="6699591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963" algn="l"/>
              </a:tabLst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Весна</a:t>
            </a:r>
            <a:r>
              <a:rPr kumimoji="0" lang="ru-RU" sz="3200" b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пришла</a:t>
            </a:r>
            <a:r>
              <a:rPr kumimoji="0" lang="ru-RU" sz="3200" b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Снег</a:t>
            </a:r>
            <a:r>
              <a:rPr kumimoji="0" lang="ru-RU" sz="3200" b="1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растаял</a:t>
            </a:r>
            <a:r>
              <a:rPr kumimoji="0" lang="ru-RU" sz="3200" b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963" algn="l"/>
              </a:tabLst>
            </a:pPr>
            <a:r>
              <a:rPr lang="ru-RU" sz="3200" b="1" baseline="0" dirty="0" smtClean="0">
                <a:solidFill>
                  <a:schemeClr val="accent6">
                    <a:lumMod val="50000"/>
                  </a:schemeClr>
                </a:solidFill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Прилетели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ерелётные птицы</a:t>
            </a:r>
            <a:r>
              <a:rPr lang="ru-RU" sz="3200" b="1" dirty="0" smtClean="0">
                <a:solidFill>
                  <a:srgbClr val="000000"/>
                </a:solidFill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963" algn="l"/>
              </a:tabLst>
            </a:pPr>
            <a:r>
              <a:rPr lang="ru-RU" sz="3200" b="1" dirty="0" smtClean="0">
                <a:solidFill>
                  <a:srgbClr val="000000"/>
                </a:solidFill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Дети 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собирают</a:t>
            </a:r>
            <a:r>
              <a:rPr kumimoji="0" lang="ru-RU" sz="3200" b="1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подснежники.  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  <a:tabLst>
                <a:tab pos="207963" algn="l"/>
              </a:tabLst>
            </a:pPr>
            <a:endParaRPr lang="ru-RU" sz="2800" b="1" i="1" dirty="0" smtClean="0">
              <a:solidFill>
                <a:srgbClr val="002060"/>
              </a:solidFill>
              <a:latin typeface="Bahnschrift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963" algn="l"/>
              </a:tabLst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500042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USER\Desktop\ddea0070-06a0-56a3-8bc8-2db1af862bdb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928670"/>
            <a:ext cx="2900049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 descr="C:\Users\USER\Desktop\bucaneve-51056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928802"/>
            <a:ext cx="1187483" cy="83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143116"/>
            <a:ext cx="72152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  <a:tabLst>
                <a:tab pos="207963" algn="l"/>
              </a:tabLst>
            </a:pPr>
            <a:r>
              <a:rPr lang="ru-RU" sz="3200" b="1" dirty="0" smtClean="0">
                <a:solidFill>
                  <a:srgbClr val="000000"/>
                </a:solidFill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Весна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пришла</a:t>
            </a:r>
            <a:r>
              <a:rPr lang="ru-RU" sz="3200" b="1" dirty="0" smtClean="0">
                <a:solidFill>
                  <a:srgbClr val="000000"/>
                </a:solidFill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. Снег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растаял</a:t>
            </a:r>
            <a:r>
              <a:rPr lang="ru-RU" sz="3200" b="1" dirty="0" smtClean="0">
                <a:solidFill>
                  <a:srgbClr val="000000"/>
                </a:solidFill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  <a:tabLst>
                <a:tab pos="207963" algn="l"/>
              </a:tabLst>
            </a:pPr>
            <a:endParaRPr lang="ru-RU" sz="3200" b="1" dirty="0" smtClean="0">
              <a:solidFill>
                <a:srgbClr val="000000"/>
              </a:solidFill>
              <a:latin typeface="Bahnschrift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  <a:tabLst>
                <a:tab pos="207963" algn="l"/>
              </a:tabLst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Прилетели</a:t>
            </a:r>
            <a:r>
              <a:rPr lang="ru-RU" sz="3200" b="1" dirty="0" smtClean="0">
                <a:solidFill>
                  <a:srgbClr val="000000"/>
                </a:solidFill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 перелётные птицы.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  <a:tabLst>
                <a:tab pos="207963" algn="l"/>
              </a:tabLst>
            </a:pPr>
            <a:endParaRPr lang="ru-RU" sz="3200" b="1" dirty="0" smtClean="0">
              <a:solidFill>
                <a:srgbClr val="000000"/>
              </a:solidFill>
              <a:latin typeface="Bahnschrift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  <a:tabLst>
                <a:tab pos="207963" algn="l"/>
              </a:tabLst>
            </a:pPr>
            <a:r>
              <a:rPr lang="ru-RU" sz="3200" b="1" dirty="0" smtClean="0">
                <a:solidFill>
                  <a:srgbClr val="000000"/>
                </a:solidFill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Дети 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собирают</a:t>
            </a:r>
            <a:r>
              <a:rPr lang="ru-RU" sz="3200" b="1" dirty="0" smtClean="0">
                <a:solidFill>
                  <a:srgbClr val="000000"/>
                </a:solidFill>
                <a:latin typeface="Bahnschrift" pitchFamily="34" charset="0"/>
                <a:ea typeface="Times New Roman" pitchFamily="18" charset="0"/>
                <a:cs typeface="Times New Roman" pitchFamily="18" charset="0"/>
              </a:rPr>
              <a:t> подснежники.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1857364"/>
            <a:ext cx="18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ahnschrift" pitchFamily="34" charset="0"/>
                <a:cs typeface="Times New Roman" pitchFamily="18" charset="0"/>
              </a:rPr>
              <a:t>ЧТО СДЕЛАЛА? 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Выгнутая вверх стрелка 3"/>
          <p:cNvSpPr/>
          <p:nvPr/>
        </p:nvSpPr>
        <p:spPr>
          <a:xfrm>
            <a:off x="2143108" y="2143116"/>
            <a:ext cx="1714512" cy="21431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857364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ahnschrift" pitchFamily="34" charset="0"/>
                <a:cs typeface="Times New Roman" pitchFamily="18" charset="0"/>
              </a:rPr>
              <a:t>ЧТО СДЕЛАЛ? 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Выгнутая вверх стрелка 5"/>
          <p:cNvSpPr/>
          <p:nvPr/>
        </p:nvSpPr>
        <p:spPr>
          <a:xfrm>
            <a:off x="4786314" y="2143116"/>
            <a:ext cx="1643074" cy="21431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2714620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ahnschrift" pitchFamily="34" charset="0"/>
                <a:cs typeface="Times New Roman" pitchFamily="18" charset="0"/>
              </a:rPr>
              <a:t>ЧТО СДЕЛАЛИ? 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 flipH="1">
            <a:off x="2857488" y="3000372"/>
            <a:ext cx="3786214" cy="28575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37861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ahnschrift" pitchFamily="34" charset="0"/>
                <a:cs typeface="Times New Roman" pitchFamily="18" charset="0"/>
              </a:rPr>
              <a:t>ЧТО ДЕЛАЮТ? 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>
            <a:off x="2000232" y="4071942"/>
            <a:ext cx="2000264" cy="21431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357430"/>
            <a:ext cx="6143668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3600" b="1" dirty="0" smtClean="0"/>
              <a:t>Травка зеленеет,</a:t>
            </a:r>
            <a:br>
              <a:rPr lang="ru-RU" sz="3600" b="1" dirty="0" smtClean="0"/>
            </a:br>
            <a:r>
              <a:rPr lang="ru-RU" sz="3600" b="1" dirty="0" smtClean="0"/>
              <a:t>Солнышко блестит;</a:t>
            </a:r>
            <a:br>
              <a:rPr lang="ru-RU" sz="3600" b="1" dirty="0" smtClean="0"/>
            </a:br>
            <a:r>
              <a:rPr lang="ru-RU" sz="3600" b="1" dirty="0" smtClean="0"/>
              <a:t>Ласточка с весною</a:t>
            </a:r>
            <a:br>
              <a:rPr lang="ru-RU" sz="3600" b="1" dirty="0" smtClean="0"/>
            </a:br>
            <a:r>
              <a:rPr lang="ru-RU" sz="3600" b="1" dirty="0" smtClean="0"/>
              <a:t>В сени к нам летит.</a:t>
            </a:r>
            <a:br>
              <a:rPr lang="ru-RU" sz="3600" b="1" dirty="0" smtClean="0"/>
            </a:br>
            <a:endParaRPr lang="ru-RU" sz="3600" b="1" dirty="0"/>
          </a:p>
        </p:txBody>
      </p:sp>
      <p:pic>
        <p:nvPicPr>
          <p:cNvPr id="1026" name="Picture 2" descr="C:\Users\USER\Desktop\0a769d4c5a84a60ef6939e8231d39a6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1142984"/>
            <a:ext cx="1814745" cy="1143008"/>
          </a:xfrm>
          <a:prstGeom prst="rect">
            <a:avLst/>
          </a:prstGeom>
          <a:noFill/>
        </p:spPr>
      </p:pic>
      <p:pic>
        <p:nvPicPr>
          <p:cNvPr id="1027" name="Picture 3" descr="C:\Users\USER\Desktop\1690134754_new_preview_541d02536598acb8630a63b0ceaa9e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1500198" cy="1500198"/>
          </a:xfrm>
          <a:prstGeom prst="rect">
            <a:avLst/>
          </a:prstGeom>
          <a:noFill/>
        </p:spPr>
      </p:pic>
      <p:pic>
        <p:nvPicPr>
          <p:cNvPr id="1028" name="Picture 4" descr="C:\Users\USER\Desktop\360_F_284785706_QqCy4dCRY44OKJ0LWOq0srz6p2tzsI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714884"/>
            <a:ext cx="8429684" cy="181166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857356" y="1214422"/>
            <a:ext cx="521912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Прочитайте стихотворение.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Выпишите из текста глаголы.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71604" y="3214686"/>
            <a:ext cx="57246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" pitchFamily="34" charset="0"/>
                <a:cs typeface="Times New Roman" pitchFamily="18" charset="0"/>
              </a:rPr>
              <a:t>Зеленеет, блестит, летит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1663</TotalTime>
  <Words>189</Words>
  <PresentationFormat>Экран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160</cp:revision>
  <dcterms:created xsi:type="dcterms:W3CDTF">2025-02-21T20:22:20Z</dcterms:created>
  <dcterms:modified xsi:type="dcterms:W3CDTF">2025-03-10T13:21:43Z</dcterms:modified>
</cp:coreProperties>
</file>