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5" r:id="rId6"/>
    <p:sldId id="267" r:id="rId7"/>
    <p:sldId id="257" r:id="rId8"/>
    <p:sldId id="269" r:id="rId9"/>
    <p:sldId id="271" r:id="rId10"/>
    <p:sldId id="276" r:id="rId11"/>
    <p:sldId id="273" r:id="rId12"/>
    <p:sldId id="274" r:id="rId13"/>
    <p:sldId id="279" r:id="rId14"/>
    <p:sldId id="264" r:id="rId15"/>
    <p:sldId id="259" r:id="rId16"/>
    <p:sldId id="261" r:id="rId17"/>
    <p:sldId id="266" r:id="rId18"/>
    <p:sldId id="268" r:id="rId19"/>
    <p:sldId id="270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70B"/>
    <a:srgbClr val="9A32C8"/>
    <a:srgbClr val="C99631"/>
    <a:srgbClr val="DBB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87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9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9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8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6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1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7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7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6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2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4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1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44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3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6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1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BFDB2-7209-4454-88F8-2D5764D08B1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2B87A6-465B-4C4A-8346-76207913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1%D0%BA%D0%BE%D0%BF%D0%B0%D0%B5%D0%BC%D0%BE%D0%B5_%D1%82%D0%BE%D0%BF%D0%BB%D0%B8%D0%B2%D0%BE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B%D0%B0%D1%83%D0%BD" TargetMode="External"/><Relationship Id="rId5" Type="http://schemas.openxmlformats.org/officeDocument/2006/relationships/hyperlink" Target="http://ru.wikipedia.org/wiki/%D0%A5%D0%B2%D0%BE%D1%89" TargetMode="External"/><Relationship Id="rId4" Type="http://schemas.openxmlformats.org/officeDocument/2006/relationships/hyperlink" Target="http://ru.wikipedia.org/wiki/%D0%9F%D0%B0%D0%BF%D0%BE%D1%80%D0%BE%D1%82%D0%BD%D0%B8%D0%B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2%D0%B0%D1%80%D1%86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ru.wikipedia.org/wiki/%D0%98%D1%82%D0%B0%D0%BB%D1%8C%D1%8F%D0%BD%D1%81%D0%BA%D0%B8%D0%B9_%D1%8F%D0%B7%D1%8B%D0%BA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www.keramics.ru/keramika15.jpg" TargetMode="Externa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1%D0%B0%D0%B4%D0%BE%D1%87%D0%BD%D1%8B%D0%B5_%D0%B3%D0%BE%D1%80%D0%BD%D1%8B%D0%B5_%D0%BF%D0%BE%D1%80%D0%BE%D0%B4%D1%8B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2%D0%BE%D0%B4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0%BB%D0%B5%D0%B7%D0%BD%D1%8B%D0%B5_%D0%B8%D1%81%D0%BA%D0%BE%D0%BF%D0%B0%D0%B5%D0%BC%D1%8B%D0%B5" TargetMode="External"/><Relationship Id="rId5" Type="http://schemas.openxmlformats.org/officeDocument/2006/relationships/hyperlink" Target="http://ru.wikipedia.org/wiki/Homo_sapiens" TargetMode="External"/><Relationship Id="rId4" Type="http://schemas.openxmlformats.org/officeDocument/2006/relationships/hyperlink" Target="http://ru.wikipedia.org/wiki/%D0%96%D0%B8%D0%B4%D0%BA%D0%BE%D1%81%D1%82%D1%8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0%D0%BD%D0%B0%D1%8F_%D0%BF%D0%BE%D1%80%D0%BE%D0%B4%D0%B0" TargetMode="External"/><Relationship Id="rId13" Type="http://schemas.openxmlformats.org/officeDocument/2006/relationships/hyperlink" Target="https://ru.wikipedia.org/wiki/%D0%90%D0%B7%D0%BE%D1%82%D0%BD%D1%8B%D0%B5_%D1%83%D0%B4%D0%BE%D0%B1%D1%80%D0%B5%D0%BD%D0%B8%D1%8F" TargetMode="External"/><Relationship Id="rId3" Type="http://schemas.openxmlformats.org/officeDocument/2006/relationships/image" Target="../media/image41.jpeg"/><Relationship Id="rId7" Type="http://schemas.openxmlformats.org/officeDocument/2006/relationships/hyperlink" Target="https://ru.wikipedia.org/wiki/%D0%93%D0%B0%D0%B7" TargetMode="External"/><Relationship Id="rId12" Type="http://schemas.openxmlformats.org/officeDocument/2006/relationships/hyperlink" Target="https://ru.wikipedia.org/wiki/%D0%9F%D0%BE%D0%BB%D0%B8%D0%BC%D0%B5%D1%80%D1%8B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5%D1%82%D0%B0%D0%BD" TargetMode="External"/><Relationship Id="rId11" Type="http://schemas.openxmlformats.org/officeDocument/2006/relationships/hyperlink" Target="https://ru.wikipedia.org/wiki/%D0%9F%D0%B5%D1%80%D0%B2%D0%B8%D1%87%D0%BD%D0%B0%D1%8F_%D1%8D%D0%BD%D0%B5%D1%80%D0%B3%D0%B8%D1%8F" TargetMode="External"/><Relationship Id="rId5" Type="http://schemas.openxmlformats.org/officeDocument/2006/relationships/hyperlink" Target="https://ru.wikipedia.org/wiki/%D0%A3%D0%B3%D0%BB%D0%B5%D0%B2%D0%BE%D0%B4%D0%BE%D1%80%D0%BE%D0%B4%D1%8B" TargetMode="External"/><Relationship Id="rId10" Type="http://schemas.openxmlformats.org/officeDocument/2006/relationships/hyperlink" Target="https://ru.wikipedia.org/wiki/%D0%AD%D0%BD%D0%B5%D1%80%D0%B3%D0%B5%D1%82%D0%B8%D0%BA%D0%B0" TargetMode="External"/><Relationship Id="rId4" Type="http://schemas.openxmlformats.org/officeDocument/2006/relationships/image" Target="../media/image42.jpeg"/><Relationship Id="rId9" Type="http://schemas.openxmlformats.org/officeDocument/2006/relationships/hyperlink" Target="https://ru.wikipedia.org/wiki/%D0%9F%D0%BE%D0%BB%D0%B5%D0%B7%D0%BD%D1%8B%D0%B5_%D0%B8%D1%81%D0%BA%D0%BE%D0%BF%D0%B0%D0%B5%D0%BC%D1%8B%D0%B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egadoski.ru/s_images/12010744551985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53F9-BA43-4510-9162-5391C5964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ru-RU" dirty="0"/>
              <a:t>Полезные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B55BFC-77FD-44FF-8CBE-982E44B7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249754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+mj-lt"/>
              </a:rPr>
              <a:t>ископаемые</a:t>
            </a:r>
          </a:p>
          <a:p>
            <a:pPr algn="r"/>
            <a:r>
              <a:rPr lang="ru-RU" sz="2000" dirty="0">
                <a:latin typeface="+mj-lt"/>
              </a:rPr>
              <a:t>Учитель начальных классов</a:t>
            </a:r>
          </a:p>
          <a:p>
            <a:pPr algn="r"/>
            <a:r>
              <a:rPr lang="ru-RU" sz="2000" dirty="0">
                <a:latin typeface="+mj-lt"/>
              </a:rPr>
              <a:t>МАОУ «СОШ № 20»</a:t>
            </a:r>
          </a:p>
          <a:p>
            <a:pPr algn="r"/>
            <a:r>
              <a:rPr lang="ru-RU" sz="2000" dirty="0">
                <a:latin typeface="+mj-lt"/>
              </a:rPr>
              <a:t>Ким Влада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21464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зическая карта с полезными ископаемыми. Физическая карта России полезные ископаемые. Физическая карта России с полезными ископаемыми. Карта полезных ископаемых России с условными обозначениями. Карта полезных ископаемых России с условными обозначениями 4 класс">
            <a:extLst>
              <a:ext uri="{FF2B5EF4-FFF2-40B4-BE49-F238E27FC236}">
                <a16:creationId xmlns:a16="http://schemas.microsoft.com/office/drawing/2014/main" id="{ECBBC9F9-F098-4EB8-B64B-85F66691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0"/>
            <a:ext cx="11382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5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C8E3-3FD6-4602-A771-3135A102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6036"/>
            <a:ext cx="9601196" cy="12010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Impact" panose="020B0806030902050204" pitchFamily="34" charset="0"/>
              </a:rPr>
              <a:t>Существует два способа добычи полезных ископаемых</a:t>
            </a:r>
            <a:r>
              <a:rPr lang="ru-RU" dirty="0">
                <a:latin typeface="Impact" panose="020B080603090205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E10BE-BC9E-4BE1-B878-12EDE0927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866" y="2060812"/>
            <a:ext cx="5197886" cy="3809636"/>
          </a:xfrm>
        </p:spPr>
        <p:txBody>
          <a:bodyPr>
            <a:normAutofit/>
          </a:bodyPr>
          <a:lstStyle/>
          <a:p>
            <a:r>
              <a:rPr lang="ru-RU" b="1" dirty="0"/>
              <a:t>Открытый</a:t>
            </a:r>
            <a:r>
              <a:rPr lang="ru-RU" dirty="0"/>
              <a:t> (в карьерах и разрезах). Песок, глину, известняк обычно получают таким способом с помощью экскаваторов и больших грузовых машин.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984259-0F01-4553-85B2-1E6ADF58F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060812"/>
            <a:ext cx="5191790" cy="3809636"/>
          </a:xfrm>
        </p:spPr>
        <p:txBody>
          <a:bodyPr>
            <a:normAutofit/>
          </a:bodyPr>
          <a:lstStyle/>
          <a:p>
            <a:r>
              <a:rPr lang="ru-RU" b="1" dirty="0"/>
              <a:t>Закрытый</a:t>
            </a:r>
            <a:r>
              <a:rPr lang="ru-RU" dirty="0"/>
              <a:t> (в шахтах и каменоломнях). Чтобы добыть с больших глубин каменный уголь, руды металлов, применяют подземный способ. 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456B6263-520E-45D1-A937-1C065D59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965631"/>
            <a:ext cx="3836229" cy="21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94AAFBF3-43B3-4F38-9925-2D7F4AB3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7" y="3965631"/>
            <a:ext cx="4119028" cy="21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FACB5-ADE7-4402-A1A2-D3D1175C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Добыча жидких и газообразных полезных ископаемых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D457F-95F9-42F7-88DF-BE4444A6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осуществляется путём бурения с поверхности земли скважин, через которые производится их откачка в специальные хранилища.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808084B-4A04-49B8-ABEF-F5C43D61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4572000" cy="27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F19EA4E-6D7E-42A5-AF48-662BE76E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9" y="3429000"/>
            <a:ext cx="4901819" cy="27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офессия связанная с полезными ископаемыми. Профессия геолог. Профессия геолог описание. Профессия геолог для детей. Сообщение о профессии геолог.">
            <a:extLst>
              <a:ext uri="{FF2B5EF4-FFF2-40B4-BE49-F238E27FC236}">
                <a16:creationId xmlns:a16="http://schemas.microsoft.com/office/drawing/2014/main" id="{C1DF0A4F-CCFD-4489-BACA-5CA3C59968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93" y="402680"/>
            <a:ext cx="4271338" cy="302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48F662-F87D-4056-9817-43A2D1FE44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99" y="402680"/>
            <a:ext cx="4491108" cy="302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A93828-4419-4988-8FB7-08F28527A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3" y="3548349"/>
            <a:ext cx="4391028" cy="290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рофессия связанная с полезными ископаемыми. Профессия Шахтер для детей. Профессия Шахтер для детей презентация. Профессия проходчик. Профессия проходчик в шахте.">
            <a:extLst>
              <a:ext uri="{FF2B5EF4-FFF2-40B4-BE49-F238E27FC236}">
                <a16:creationId xmlns:a16="http://schemas.microsoft.com/office/drawing/2014/main" id="{9FF783D1-E8E4-4B3A-8B6A-C8073EDAF3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99" y="3548350"/>
            <a:ext cx="4491108" cy="290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6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F2AFB60-9CD8-4435-8A90-BCCF0ACB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49" y="839628"/>
            <a:ext cx="7629682" cy="51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896714-056D-4BA3-A3C9-FC4448496F89}"/>
              </a:ext>
            </a:extLst>
          </p:cNvPr>
          <p:cNvSpPr/>
          <p:nvPr/>
        </p:nvSpPr>
        <p:spPr>
          <a:xfrm>
            <a:off x="872455" y="1209984"/>
            <a:ext cx="3028426" cy="342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err="1"/>
              <a:t>У́голь</a:t>
            </a:r>
            <a:r>
              <a:rPr lang="ru-RU" dirty="0"/>
              <a:t> был первым из используемых человеком видов </a:t>
            </a:r>
            <a:r>
              <a:rPr lang="ru-RU" dirty="0">
                <a:hlinkClick r:id="rId3" tooltip="Ископаемое топливо"/>
              </a:rPr>
              <a:t>ископаемого топлива</a:t>
            </a:r>
            <a:r>
              <a:rPr lang="ru-RU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Каменный уголь</a:t>
            </a:r>
            <a:r>
              <a:rPr lang="ru-RU" dirty="0"/>
              <a:t> — осадочная порода, представляющая собой продукт глубокого разложения остатков растений (</a:t>
            </a:r>
            <a:r>
              <a:rPr lang="ru-RU" dirty="0">
                <a:hlinkClick r:id="rId4" tooltip="Папоротник"/>
              </a:rPr>
              <a:t>папоротников</a:t>
            </a:r>
            <a:r>
              <a:rPr lang="ru-RU" dirty="0"/>
              <a:t>, </a:t>
            </a:r>
            <a:r>
              <a:rPr lang="ru-RU" dirty="0">
                <a:hlinkClick r:id="rId5" tooltip="Хвощ"/>
              </a:rPr>
              <a:t>хвощей</a:t>
            </a:r>
            <a:r>
              <a:rPr lang="ru-RU" dirty="0"/>
              <a:t> и </a:t>
            </a:r>
            <a:r>
              <a:rPr lang="ru-RU" dirty="0">
                <a:hlinkClick r:id="rId6" tooltip="Плаун"/>
              </a:rPr>
              <a:t>плаунов</a:t>
            </a:r>
            <a:r>
              <a:rPr lang="ru-RU" dirty="0"/>
              <a:t>).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Большинство залежей каменного угля было образовано примерно 300-350 миллионов лет тому назад.</a:t>
            </a:r>
          </a:p>
        </p:txBody>
      </p:sp>
    </p:spTree>
    <p:extLst>
      <p:ext uri="{BB962C8B-B14F-4D97-AF65-F5344CB8AC3E}">
        <p14:creationId xmlns:p14="http://schemas.microsoft.com/office/powerpoint/2010/main" val="4054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327705-BC1B-4DC7-86AF-487A710C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0" y="952500"/>
            <a:ext cx="287904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D6F87B-3C57-49A6-9AE6-0DCF775E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9" y="3665561"/>
            <a:ext cx="3464257" cy="24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0D4318C-6FBC-4FEA-8501-DB0FCE59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71" y="3665561"/>
            <a:ext cx="330458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99E50D5-8D2C-4498-9F89-4ABC7DF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09" y="952500"/>
            <a:ext cx="242044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7365F41-6810-4864-9451-D59EC1C8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26" y="3665561"/>
            <a:ext cx="3359623" cy="24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43B010-BBFB-4954-B453-F2A5F6AF692C}"/>
              </a:ext>
            </a:extLst>
          </p:cNvPr>
          <p:cNvSpPr/>
          <p:nvPr/>
        </p:nvSpPr>
        <p:spPr>
          <a:xfrm>
            <a:off x="3741490" y="923488"/>
            <a:ext cx="5243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Природный песок</a:t>
            </a:r>
            <a:r>
              <a:rPr lang="ru-RU" sz="1600" dirty="0"/>
              <a:t> представляет собой рыхлую смесь зёрен, образовавшихся в результате разрушения твёрдых горных пород. </a:t>
            </a:r>
            <a:r>
              <a:rPr lang="ru-RU" sz="1600" b="1" dirty="0"/>
              <a:t>Песок широко используется</a:t>
            </a:r>
            <a:r>
              <a:rPr lang="ru-RU" sz="1600" dirty="0"/>
              <a:t> в составе строительных материалов, при возведении дорог, насыпей, в жилищном строительстве, при благоустройстве дворовых территорий, при производстве раствора для кладки, штукатурных и фундаментных работ, используется для бетонного производства, а также для пожаротушения. Кроме того, песок является основным компонентом при изготовлении стекла.</a:t>
            </a:r>
          </a:p>
        </p:txBody>
      </p:sp>
    </p:spTree>
    <p:extLst>
      <p:ext uri="{BB962C8B-B14F-4D97-AF65-F5344CB8AC3E}">
        <p14:creationId xmlns:p14="http://schemas.microsoft.com/office/powerpoint/2010/main" val="41500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95530F0-93C6-4B42-A417-199148AC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97" y="788869"/>
            <a:ext cx="2474385" cy="25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B57830F-CC07-415B-9F55-CAA97811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0" y="750645"/>
            <a:ext cx="2765201" cy="25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E59E38F-646F-4BDF-832D-C862CB0E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0" y="3647956"/>
            <a:ext cx="3466057" cy="241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61B66A7-43D9-4046-9317-6132125A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8" y="3647956"/>
            <a:ext cx="3394292" cy="241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75E4821A-050C-4472-BBDC-79A77509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95" y="3650444"/>
            <a:ext cx="3628030" cy="24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CF335C-E12D-48E9-A163-B6F4C6E4C175}"/>
              </a:ext>
            </a:extLst>
          </p:cNvPr>
          <p:cNvSpPr/>
          <p:nvPr/>
        </p:nvSpPr>
        <p:spPr>
          <a:xfrm>
            <a:off x="3564951" y="648801"/>
            <a:ext cx="53525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Грани́т</a:t>
            </a:r>
            <a:r>
              <a:rPr lang="ru-RU" sz="1600" dirty="0"/>
              <a:t> (</a:t>
            </a:r>
            <a:r>
              <a:rPr lang="ru-RU" sz="1600" dirty="0">
                <a:hlinkClick r:id="rId7" tooltip="Итальянский язык"/>
              </a:rPr>
              <a:t>итал.</a:t>
            </a:r>
            <a:r>
              <a:rPr lang="ru-RU" sz="1600" dirty="0"/>
              <a:t> </a:t>
            </a:r>
            <a:r>
              <a:rPr lang="it-IT" sz="1600" i="1" dirty="0"/>
              <a:t>granito</a:t>
            </a:r>
            <a:r>
              <a:rPr lang="ru-RU" sz="1600" dirty="0"/>
              <a:t>,  — зерно) —Состоит из </a:t>
            </a:r>
            <a:r>
              <a:rPr lang="ru-RU" sz="1600" dirty="0">
                <a:hlinkClick r:id="rId8" tooltip="Кварц"/>
              </a:rPr>
              <a:t>кварца</a:t>
            </a:r>
            <a:r>
              <a:rPr lang="ru-RU" sz="1600" dirty="0"/>
              <a:t>, калиевого полевого шпата и слюд. Граниты очень широко распространены в земной </a:t>
            </a:r>
            <a:r>
              <a:rPr lang="ru-RU" sz="1600" dirty="0" err="1"/>
              <a:t>коре</a:t>
            </a:r>
            <a:r>
              <a:rPr lang="ru-RU" sz="1600" dirty="0"/>
              <a:t>. </a:t>
            </a:r>
          </a:p>
          <a:p>
            <a:r>
              <a:rPr lang="ru-RU" sz="1600" dirty="0"/>
              <a:t> Прочный камень используют в устройстве качественной подложки для укладки дорожного покрытия, возведения фундаментов, других конструкций. </a:t>
            </a:r>
          </a:p>
          <a:p>
            <a:r>
              <a:rPr lang="ru-RU" sz="1600" dirty="0"/>
              <a:t>Гранитом отделывают фасады и цоколи зданий, входные группы, лестницы, внутренние стены и полы. </a:t>
            </a:r>
          </a:p>
          <a:p>
            <a:r>
              <a:rPr lang="ru-RU" sz="1600" dirty="0"/>
              <a:t>Из гранита выполняют детали интерьера, мебель, сантехнику. Мозаичные панно из брусчатки и плитки, скульптура, балясины, вазоны, шары для украшения площадей, парков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37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8EA369B-4961-4AD3-AB9E-E8513C10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8" y="785883"/>
            <a:ext cx="3217095" cy="26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C251ECE-716C-4E32-9F11-8522856A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588661"/>
            <a:ext cx="33074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4A15C05-ABED-4444-AF07-8C028BBA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794512"/>
            <a:ext cx="33074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а 10 из 17">
            <a:hlinkClick r:id="rId5"/>
            <a:extLst>
              <a:ext uri="{FF2B5EF4-FFF2-40B4-BE49-F238E27FC236}">
                <a16:creationId xmlns:a16="http://schemas.microsoft.com/office/drawing/2014/main" id="{A9F7995A-EE85-4478-9FF2-4E4EF11A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34788" y="3590248"/>
            <a:ext cx="3217095" cy="25701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4FCBDC-D0F6-4560-9DB8-DF80CD680E37}"/>
              </a:ext>
            </a:extLst>
          </p:cNvPr>
          <p:cNvSpPr/>
          <p:nvPr/>
        </p:nvSpPr>
        <p:spPr>
          <a:xfrm>
            <a:off x="7784983" y="697589"/>
            <a:ext cx="35722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Глина — это осадочная горная порода, образовавшаяся в результате разрушения скальных пород в процессе выветривания. </a:t>
            </a:r>
          </a:p>
          <a:p>
            <a:r>
              <a:rPr lang="ru-RU" sz="1600" dirty="0"/>
              <a:t>	Глина используется для создания гончарных изделий, таких как посуда и украшения. </a:t>
            </a:r>
          </a:p>
          <a:p>
            <a:r>
              <a:rPr lang="ru-RU" sz="1600" dirty="0"/>
              <a:t>	В некоторых регионах глина используется для строительства домов и других сооружений. </a:t>
            </a:r>
          </a:p>
          <a:p>
            <a:r>
              <a:rPr lang="ru-RU" sz="1600" dirty="0"/>
              <a:t>	Водонепроницаемость глины позволяет использовать её для защиты различных строительных конструкций от влаги. </a:t>
            </a:r>
          </a:p>
          <a:p>
            <a:r>
              <a:rPr lang="ru-RU" sz="1600" dirty="0"/>
              <a:t>	Глина используется в медицине и косметологии благодаря своим свойствам, таким как абсорбция и антисептические характеристики. Например, глиняные маски для лица помогают очищать кожу и улучшать её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14887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E629F4B4-E106-4469-9016-337133C7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33" y="687036"/>
            <a:ext cx="7417997" cy="54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1F4691-F83C-4771-B4AA-E7495FE9B069}"/>
              </a:ext>
            </a:extLst>
          </p:cNvPr>
          <p:cNvSpPr/>
          <p:nvPr/>
        </p:nvSpPr>
        <p:spPr>
          <a:xfrm>
            <a:off x="866862" y="973571"/>
            <a:ext cx="40323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Известня́к</a:t>
            </a:r>
            <a:r>
              <a:rPr lang="ru-RU" sz="1600" dirty="0"/>
              <a:t> — </a:t>
            </a:r>
            <a:r>
              <a:rPr lang="ru-RU" sz="1600" dirty="0">
                <a:hlinkClick r:id="rId3" tooltip="Осадочные горные породы"/>
              </a:rPr>
              <a:t>осадочная горная порода</a:t>
            </a:r>
            <a:r>
              <a:rPr lang="ru-RU" sz="1600" dirty="0"/>
              <a:t> органического,  происхождения. В малых количествах растворяется в </a:t>
            </a:r>
            <a:r>
              <a:rPr lang="ru-RU" sz="1600" dirty="0">
                <a:hlinkClick r:id="rId4" tooltip="Вода"/>
              </a:rPr>
              <a:t>воде</a:t>
            </a:r>
            <a:r>
              <a:rPr lang="ru-RU" sz="1600" dirty="0"/>
              <a:t>. </a:t>
            </a:r>
          </a:p>
          <a:p>
            <a:r>
              <a:rPr lang="ru-RU" sz="1600" dirty="0"/>
              <a:t>	Известняк используется для возведения зданий, мостов, памятников и других сооружений. Из него делают стеновые панели, облицовочные плиты, декоративные элементы — колонны, пилястры, барельефы.</a:t>
            </a:r>
          </a:p>
          <a:p>
            <a:r>
              <a:rPr lang="ru-RU" sz="1600" dirty="0"/>
              <a:t> 	На основе известняка делают белила, краску, шпатлёвку,</a:t>
            </a:r>
            <a:r>
              <a:rPr lang="ru-RU" sz="1600" b="1" dirty="0"/>
              <a:t> </a:t>
            </a:r>
            <a:r>
              <a:rPr lang="ru-RU" sz="1600" dirty="0"/>
              <a:t>цемент. </a:t>
            </a:r>
          </a:p>
          <a:p>
            <a:r>
              <a:rPr lang="ru-RU" sz="1600" b="1" dirty="0"/>
              <a:t>	Сельское хозяйство</a:t>
            </a:r>
            <a:r>
              <a:rPr lang="ru-RU" sz="1600" dirty="0"/>
              <a:t>. Известняк служит минеральной добавкой для животных и птицы. Фермеры часто применяют его в качестве удобрения при выращивании зерновых культур. </a:t>
            </a:r>
          </a:p>
          <a:p>
            <a:r>
              <a:rPr lang="ru-RU" sz="1600" b="1" dirty="0"/>
              <a:t>	Ландшафтный дизайн</a:t>
            </a:r>
            <a:r>
              <a:rPr lang="ru-RU" sz="1600" dirty="0"/>
              <a:t>. Известняк используется при оформлении дорожек, террас, декоративных стенок, оград и сооружения альпийских горок. </a:t>
            </a:r>
          </a:p>
        </p:txBody>
      </p:sp>
    </p:spTree>
    <p:extLst>
      <p:ext uri="{BB962C8B-B14F-4D97-AF65-F5344CB8AC3E}">
        <p14:creationId xmlns:p14="http://schemas.microsoft.com/office/powerpoint/2010/main" val="34602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86804BA-4F86-4A2E-990E-C7CA7935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7" y="612844"/>
            <a:ext cx="6906768" cy="55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862046-1CE8-475D-8B7F-0C688887745D}"/>
              </a:ext>
            </a:extLst>
          </p:cNvPr>
          <p:cNvSpPr/>
          <p:nvPr/>
        </p:nvSpPr>
        <p:spPr>
          <a:xfrm>
            <a:off x="7524925" y="612845"/>
            <a:ext cx="39847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Нефть</a:t>
            </a:r>
            <a:r>
              <a:rPr lang="ru-RU" sz="1600" dirty="0"/>
              <a:t> (</a:t>
            </a:r>
            <a:r>
              <a:rPr lang="ru-RU" sz="1600" dirty="0">
                <a:hlinkClick r:id="rId3" tooltip="Греческий язык"/>
              </a:rPr>
              <a:t>греч.</a:t>
            </a:r>
            <a:r>
              <a:rPr lang="ru-RU" sz="1600" dirty="0"/>
              <a:t> </a:t>
            </a:r>
            <a:r>
              <a:rPr lang="el-GR" sz="1600" dirty="0"/>
              <a:t>ναφθα</a:t>
            </a:r>
            <a:r>
              <a:rPr lang="ru-RU" sz="1600" dirty="0"/>
              <a:t> — вспыхивать, воспламеняться) — горючая маслянистая </a:t>
            </a:r>
            <a:r>
              <a:rPr lang="ru-RU" sz="1600" dirty="0">
                <a:hlinkClick r:id="rId4" tooltip="Жидкость"/>
              </a:rPr>
              <a:t>жидкость</a:t>
            </a:r>
            <a:r>
              <a:rPr lang="ru-RU" sz="1600" dirty="0"/>
              <a:t>, красно-коричневого, иногда почти чёрного цвета, имеет специфический запах, одно из важнейших для </a:t>
            </a:r>
            <a:r>
              <a:rPr lang="ru-RU" sz="1600" dirty="0">
                <a:hlinkClick r:id="rId5" tooltip="Homo sapiens"/>
              </a:rPr>
              <a:t>человечества</a:t>
            </a:r>
            <a:r>
              <a:rPr lang="ru-RU" sz="1600" dirty="0"/>
              <a:t> </a:t>
            </a:r>
            <a:r>
              <a:rPr lang="ru-RU" sz="1600" dirty="0">
                <a:hlinkClick r:id="rId6" tooltip="Полезные ископаемые"/>
              </a:rPr>
              <a:t>полезных ископаемых</a:t>
            </a:r>
            <a:r>
              <a:rPr lang="ru-RU" sz="1600" dirty="0"/>
              <a:t> </a:t>
            </a:r>
          </a:p>
          <a:p>
            <a:r>
              <a:rPr lang="ru-RU" sz="1600" b="1" dirty="0"/>
              <a:t>Нефть используется в различных отраслях</a:t>
            </a:r>
            <a:r>
              <a:rPr lang="ru-RU" sz="1600" dirty="0"/>
              <a:t>:</a:t>
            </a:r>
          </a:p>
          <a:p>
            <a:r>
              <a:rPr lang="ru-RU" sz="1600" b="1" dirty="0"/>
              <a:t>Автомобильная промышленность</a:t>
            </a:r>
            <a:r>
              <a:rPr lang="ru-RU" sz="1600" dirty="0"/>
              <a:t>. Нефть используется для производства топлива для автомобилей. Авиационное топливо также изготавливается из нефти.  </a:t>
            </a:r>
          </a:p>
          <a:p>
            <a:r>
              <a:rPr lang="ru-RU" sz="1600" b="1" dirty="0"/>
              <a:t>Химическая промышленность</a:t>
            </a:r>
            <a:r>
              <a:rPr lang="ru-RU" sz="1600" dirty="0"/>
              <a:t>. Из нефти получают различные химические вещества, такие как пластмассы, резина, краски и т. д.. </a:t>
            </a:r>
          </a:p>
          <a:p>
            <a:r>
              <a:rPr lang="ru-RU" sz="1600" b="1" dirty="0"/>
              <a:t>Медицина</a:t>
            </a:r>
            <a:r>
              <a:rPr lang="ru-RU" sz="1600" dirty="0"/>
              <a:t>. Нефть используется в производстве лекарств и косметических средств. </a:t>
            </a:r>
          </a:p>
          <a:p>
            <a:r>
              <a:rPr lang="ru-RU" sz="1600" b="1" dirty="0"/>
              <a:t>Строительство</a:t>
            </a:r>
            <a:r>
              <a:rPr lang="ru-RU" sz="1600" dirty="0"/>
              <a:t>. Нефть используется как компонент битумных смесей для строительства дорог. </a:t>
            </a:r>
          </a:p>
        </p:txBody>
      </p:sp>
    </p:spTree>
    <p:extLst>
      <p:ext uri="{BB962C8B-B14F-4D97-AF65-F5344CB8AC3E}">
        <p14:creationId xmlns:p14="http://schemas.microsoft.com/office/powerpoint/2010/main" val="2029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E6697-80BA-420D-A31F-EE0E81FE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3"/>
            <a:ext cx="3718455" cy="114494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9963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ПЕСОК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AEE84A-8A27-49AE-B7BC-15ECDB3E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090" y="2919368"/>
            <a:ext cx="3546637" cy="604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3" descr="Песок.jpg">
            <a:extLst>
              <a:ext uri="{FF2B5EF4-FFF2-40B4-BE49-F238E27FC236}">
                <a16:creationId xmlns:a16="http://schemas.microsoft.com/office/drawing/2014/main" id="{0B521E7C-1354-4911-AB7E-C09F02D23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7442" y="1377554"/>
            <a:ext cx="6501221" cy="4102893"/>
          </a:xfrm>
        </p:spPr>
      </p:pic>
    </p:spTree>
    <p:extLst>
      <p:ext uri="{BB962C8B-B14F-4D97-AF65-F5344CB8AC3E}">
        <p14:creationId xmlns:p14="http://schemas.microsoft.com/office/powerpoint/2010/main" val="15314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787BB79-B461-47D2-86E2-9ACF357B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86" y="801823"/>
            <a:ext cx="327318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ADBB223-72E0-494E-B586-96E0B85C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6" y="788585"/>
            <a:ext cx="375541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2A14656-B11F-4C42-A7EC-70DCAB6D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2" y="788585"/>
            <a:ext cx="3382373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AA1DF1-EA86-4D83-B5BE-45A51B14F627}"/>
              </a:ext>
            </a:extLst>
          </p:cNvPr>
          <p:cNvSpPr/>
          <p:nvPr/>
        </p:nvSpPr>
        <p:spPr>
          <a:xfrm>
            <a:off x="1669409" y="3836766"/>
            <a:ext cx="9261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Приро́дный</a:t>
            </a:r>
            <a:r>
              <a:rPr lang="ru-RU" b="1" dirty="0"/>
              <a:t> газ</a:t>
            </a:r>
            <a:r>
              <a:rPr lang="ru-RU" dirty="0"/>
              <a:t> — смесь </a:t>
            </a:r>
            <a:r>
              <a:rPr lang="ru-RU" dirty="0">
                <a:hlinkClick r:id="rId5" tooltip="Углеводороды"/>
              </a:rPr>
              <a:t>углеводородов</a:t>
            </a:r>
            <a:r>
              <a:rPr lang="ru-RU" dirty="0"/>
              <a:t>, преимущественно </a:t>
            </a:r>
            <a:r>
              <a:rPr lang="ru-RU" dirty="0">
                <a:hlinkClick r:id="rId6" tooltip="Метан"/>
              </a:rPr>
              <a:t>метана</a:t>
            </a:r>
            <a:r>
              <a:rPr lang="ru-RU" dirty="0"/>
              <a:t>, с небольшими примесями других </a:t>
            </a:r>
            <a:r>
              <a:rPr lang="ru-RU" dirty="0">
                <a:hlinkClick r:id="rId7" tooltip="Газ"/>
              </a:rPr>
              <a:t>газов</a:t>
            </a:r>
            <a:r>
              <a:rPr lang="ru-RU" dirty="0"/>
              <a:t>, добываемая из осадочных </a:t>
            </a:r>
            <a:r>
              <a:rPr lang="ru-RU" dirty="0">
                <a:hlinkClick r:id="rId8" tooltip="Горная порода"/>
              </a:rPr>
              <a:t>горных пород</a:t>
            </a:r>
            <a:r>
              <a:rPr lang="ru-RU" dirty="0"/>
              <a:t> Земли.</a:t>
            </a:r>
          </a:p>
          <a:p>
            <a:r>
              <a:rPr lang="ru-RU" dirty="0"/>
              <a:t>	С середины XX века природный газ является важным </a:t>
            </a:r>
            <a:r>
              <a:rPr lang="ru-RU" dirty="0">
                <a:hlinkClick r:id="rId9" tooltip="Полезные ископаемые"/>
              </a:rPr>
              <a:t>полезным ископаемым</a:t>
            </a:r>
            <a:r>
              <a:rPr lang="ru-RU" dirty="0"/>
              <a:t>, широко используемым в </a:t>
            </a:r>
            <a:r>
              <a:rPr lang="ru-RU" dirty="0">
                <a:hlinkClick r:id="rId10" tooltip="Энергетика"/>
              </a:rPr>
              <a:t>энергетике</a:t>
            </a:r>
            <a:r>
              <a:rPr lang="ru-RU" dirty="0"/>
              <a:t> как </a:t>
            </a:r>
            <a:r>
              <a:rPr lang="ru-RU" dirty="0">
                <a:hlinkClick r:id="rId11" tooltip="Первичная энергия"/>
              </a:rPr>
              <a:t>энергоноситель</a:t>
            </a:r>
            <a:r>
              <a:rPr lang="ru-RU" dirty="0"/>
              <a:t>, природный газ является альтернативным топливом для транспорта, используется и в химии как источник углеводородного сырья для синтеза </a:t>
            </a:r>
            <a:r>
              <a:rPr lang="ru-RU" dirty="0">
                <a:hlinkClick r:id="rId12" tooltip="Полимеры"/>
              </a:rPr>
              <a:t>полимеров</a:t>
            </a:r>
            <a:r>
              <a:rPr lang="ru-RU" dirty="0"/>
              <a:t> и </a:t>
            </a:r>
            <a:r>
              <a:rPr lang="ru-RU" dirty="0">
                <a:hlinkClick r:id="rId13" tooltip="Азотные удобрения"/>
              </a:rPr>
              <a:t>азотных удобрений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8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66A4-6781-4C06-B7AF-EC03846F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388537"/>
            <a:ext cx="4546601" cy="12911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400" dirty="0">
                <a:solidFill>
                  <a:srgbClr val="C00000"/>
                </a:solidFill>
                <a:latin typeface="Impact" panose="020B0806030902050204" pitchFamily="34" charset="0"/>
              </a:rPr>
              <a:t>ПОМНИ!</a:t>
            </a:r>
            <a:br>
              <a:rPr lang="ru-RU" sz="40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ru-RU" sz="4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B0110F-A457-4C83-BB99-5B27B36B1BF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41EABC-ABB6-44E7-8CBD-C5A5A1DC8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205" y="2679700"/>
            <a:ext cx="4681795" cy="3238500"/>
          </a:xfrm>
        </p:spPr>
        <p:txBody>
          <a:bodyPr>
            <a:normAutofit/>
          </a:bodyPr>
          <a:lstStyle/>
          <a:p>
            <a:r>
              <a:rPr lang="ru-RU" sz="2400" b="1" dirty="0"/>
              <a:t>Полезные ископаемые – это богатство нашей Родины! Со временем они иссякают. Поэтому их необходимо использовать очень экономно, чтобы хватило не только нам, но и следующим поколениям.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74A22D5-F0B0-4263-956F-C6AE4538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004295"/>
            <a:ext cx="5578372" cy="486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F02B0-1DA8-4633-AB59-7A2AE615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413389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9A32C8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ГРАНИТ</a:t>
            </a:r>
            <a:br>
              <a:rPr lang="ru-RU" sz="4400" dirty="0">
                <a:solidFill>
                  <a:srgbClr val="9A32C8"/>
                </a:solidFill>
                <a:latin typeface="Impact" panose="020B0806030902050204" pitchFamily="34" charset="0"/>
                <a:cs typeface="Aharoni" panose="02010803020104030203" pitchFamily="2" charset="-79"/>
              </a:rPr>
            </a:b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E89B0-0FBC-4ADB-AF45-E0C45CCA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98" y="2101755"/>
            <a:ext cx="4496499" cy="3997041"/>
          </a:xfrm>
        </p:spPr>
        <p:txBody>
          <a:bodyPr>
            <a:noAutofit/>
          </a:bodyPr>
          <a:lstStyle/>
          <a:p>
            <a:endParaRPr lang="ru-RU" sz="1500" dirty="0"/>
          </a:p>
        </p:txBody>
      </p:sp>
      <p:pic>
        <p:nvPicPr>
          <p:cNvPr id="5" name="Содержимое 3" descr="Гранит.jpg">
            <a:extLst>
              <a:ext uri="{FF2B5EF4-FFF2-40B4-BE49-F238E27FC236}">
                <a16:creationId xmlns:a16="http://schemas.microsoft.com/office/drawing/2014/main" id="{F304BB23-5565-46AD-BECA-F6C81F7CD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803" y="1388534"/>
            <a:ext cx="5433198" cy="4080935"/>
          </a:xfrm>
        </p:spPr>
      </p:pic>
    </p:spTree>
    <p:extLst>
      <p:ext uri="{BB962C8B-B14F-4D97-AF65-F5344CB8AC3E}">
        <p14:creationId xmlns:p14="http://schemas.microsoft.com/office/powerpoint/2010/main" val="6227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23759-072A-484D-AB3D-11AC8ADF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Impact" panose="020B0806030902050204" pitchFamily="34" charset="0"/>
              </a:rPr>
              <a:t>КАМЕННЫЙ УГОЛЬ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F9ABB-BB60-4548-9304-0639BD6FC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612" y="3031065"/>
            <a:ext cx="4163241" cy="29875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5" descr="Картинка 4 из 1226">
            <a:hlinkClick r:id="rId2"/>
            <a:extLst>
              <a:ext uri="{FF2B5EF4-FFF2-40B4-BE49-F238E27FC236}">
                <a16:creationId xmlns:a16="http://schemas.microsoft.com/office/drawing/2014/main" id="{03ABD783-6C0C-4E3C-BEEC-F9FFE7247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698" y="1388535"/>
            <a:ext cx="5855690" cy="42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6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242EB-BB67-4A9F-B0E1-7376565E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2111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400" dirty="0">
                <a:solidFill>
                  <a:srgbClr val="41270B"/>
                </a:solidFill>
                <a:latin typeface="Impact" panose="020B0806030902050204" pitchFamily="34" charset="0"/>
              </a:rPr>
              <a:t>ГЛИНА</a:t>
            </a:r>
            <a:br>
              <a:rPr lang="ru-RU" sz="4000" dirty="0">
                <a:latin typeface="Impact" panose="020B0806030902050204" pitchFamily="34" charset="0"/>
              </a:rPr>
            </a:b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0101C-B899-434A-ABA2-8254A5A90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565" y="2080470"/>
            <a:ext cx="4412609" cy="42151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5" name="Содержимое 3" descr="глина.jpg">
            <a:extLst>
              <a:ext uri="{FF2B5EF4-FFF2-40B4-BE49-F238E27FC236}">
                <a16:creationId xmlns:a16="http://schemas.microsoft.com/office/drawing/2014/main" id="{7BB0D186-5A02-45E6-927C-73EA09645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8138" y="1388534"/>
            <a:ext cx="5470525" cy="4080935"/>
          </a:xfrm>
        </p:spPr>
      </p:pic>
    </p:spTree>
    <p:extLst>
      <p:ext uri="{BB962C8B-B14F-4D97-AF65-F5344CB8AC3E}">
        <p14:creationId xmlns:p14="http://schemas.microsoft.com/office/powerpoint/2010/main" val="39258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1745-D895-4C68-8560-5BCD6947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sz="4000" dirty="0">
                <a:latin typeface="Impact" panose="020B0806030902050204" pitchFamily="34" charset="0"/>
              </a:rPr>
            </a:br>
            <a:r>
              <a:rPr lang="ru-RU" sz="49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ИЗВЕСТНЯК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br>
              <a:rPr lang="ru-RU" sz="4000" dirty="0">
                <a:latin typeface="Impact" panose="020B080603090205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8B4B0-23BD-4142-82D9-DF475D3B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66118E-94FE-4B76-9E19-EB4225AB3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897" y="2533475"/>
            <a:ext cx="4630723" cy="3506598"/>
          </a:xfrm>
        </p:spPr>
        <p:txBody>
          <a:bodyPr>
            <a:normAutofit/>
          </a:bodyPr>
          <a:lstStyle/>
          <a:p>
            <a:endParaRPr lang="ru-RU" sz="2500" dirty="0"/>
          </a:p>
        </p:txBody>
      </p:sp>
      <p:pic>
        <p:nvPicPr>
          <p:cNvPr id="5" name="Содержимое 3" descr="1001982_PH03558.jpg">
            <a:extLst>
              <a:ext uri="{FF2B5EF4-FFF2-40B4-BE49-F238E27FC236}">
                <a16:creationId xmlns:a16="http://schemas.microsoft.com/office/drawing/2014/main" id="{C85C2E65-C917-48EB-AE8B-BAACD273D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668" y="982131"/>
            <a:ext cx="5954044" cy="48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1CAD76-9B72-43D1-B2D2-1995D0E53168}"/>
              </a:ext>
            </a:extLst>
          </p:cNvPr>
          <p:cNvSpPr/>
          <p:nvPr/>
        </p:nvSpPr>
        <p:spPr>
          <a:xfrm>
            <a:off x="1201003" y="1146413"/>
            <a:ext cx="9840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latin typeface="+mj-lt"/>
            </a:endParaRP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Constantia" panose="02030602050306030303" pitchFamily="18" charset="0"/>
              </a:rPr>
              <a:t>Полезные ископаемые – это богатства земных кладовых, которые человек использует в хозяйстве.</a:t>
            </a:r>
            <a:r>
              <a:rPr lang="ru-RU" sz="4800" dirty="0">
                <a:latin typeface="+mj-lt"/>
              </a:rPr>
              <a:t>  </a:t>
            </a:r>
          </a:p>
          <a:p>
            <a:pPr algn="ctr"/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67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E90C-8C1A-447B-BCB2-F0969321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6" y="1142477"/>
            <a:ext cx="3718455" cy="131549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Impact" panose="020B0806030902050204" pitchFamily="34" charset="0"/>
              </a:rPr>
              <a:t>НЕФТЬ</a:t>
            </a:r>
            <a:br>
              <a:rPr lang="ru-RU" sz="4000" dirty="0">
                <a:latin typeface="Impact" panose="020B0806030902050204" pitchFamily="34" charset="0"/>
              </a:rPr>
            </a:b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51ECB-7897-47FF-9862-DECB145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5052A5-5D7F-4ED6-B6CF-7B9DD4C7F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176" y="2265028"/>
            <a:ext cx="4638491" cy="38169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3" descr="нефть.jpg">
            <a:extLst>
              <a:ext uri="{FF2B5EF4-FFF2-40B4-BE49-F238E27FC236}">
                <a16:creationId xmlns:a16="http://schemas.microsoft.com/office/drawing/2014/main" id="{A3D8D8FF-68A8-4F8E-8E30-DD93ABF993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157" y="949531"/>
            <a:ext cx="4926335" cy="4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3E4D-E7A4-48D7-9249-162855EE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ПРИРОДНЫЙ ГАЗ</a:t>
            </a:r>
            <a:br>
              <a:rPr lang="ru-RU" sz="4000" dirty="0">
                <a:latin typeface="Impact" panose="020B0806030902050204" pitchFamily="34" charset="0"/>
              </a:rPr>
            </a:b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9043D-F00B-4A9B-A06D-76F5A79F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E4C51-9C51-4D92-B12C-EB256294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923" y="3031065"/>
            <a:ext cx="4602578" cy="29739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ABE820-C18D-49F8-9645-C059D9AA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1115702"/>
            <a:ext cx="5507633" cy="46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245</TotalTime>
  <Words>218</Words>
  <Application>Microsoft Office PowerPoint</Application>
  <PresentationFormat>Широкоэкранный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Constantia</vt:lpstr>
      <vt:lpstr>Garamond</vt:lpstr>
      <vt:lpstr>Impact</vt:lpstr>
      <vt:lpstr>Натуральные материалы</vt:lpstr>
      <vt:lpstr>Полезные </vt:lpstr>
      <vt:lpstr>ПЕСОК </vt:lpstr>
      <vt:lpstr>ГРАНИТ </vt:lpstr>
      <vt:lpstr>КАМЕННЫЙ УГОЛЬ</vt:lpstr>
      <vt:lpstr> ГЛИНА </vt:lpstr>
      <vt:lpstr>  ИЗВЕСТНЯК  </vt:lpstr>
      <vt:lpstr>Презентация PowerPoint</vt:lpstr>
      <vt:lpstr>НЕФТЬ </vt:lpstr>
      <vt:lpstr>ПРИРОДНЫЙ ГАЗ </vt:lpstr>
      <vt:lpstr>Презентация PowerPoint</vt:lpstr>
      <vt:lpstr>Существует два способа добычи полезных ископаемых:</vt:lpstr>
      <vt:lpstr>Добыча жидких и газообразных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ПОМНИ!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</dc:title>
  <dc:creator>PC</dc:creator>
  <cp:lastModifiedBy>PC</cp:lastModifiedBy>
  <cp:revision>29</cp:revision>
  <dcterms:created xsi:type="dcterms:W3CDTF">2025-03-01T06:38:15Z</dcterms:created>
  <dcterms:modified xsi:type="dcterms:W3CDTF">2025-04-13T01:59:29Z</dcterms:modified>
</cp:coreProperties>
</file>